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f3397e5090_0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g2f3397e5090_0_2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g2f3397e5090_0_2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f3397e509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f3397e50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f3397e509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f3397e509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f3397e5090_0_4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f3397e5090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f3397e5090_0_4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f3397e5090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f3397e5090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f3397e509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f3397e509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f3397e509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Under half of these respondents were willing to say that TRAC FM was the only or main radio program that led to these changes.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f3397e5090_0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f3397e5090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f3397e5090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f3397e509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asked more open questions about the relationship between our poll questions and respondent’s likelihood to engage in discussion. These received rich responses which are still being coded by our local-language survey team.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3397e5090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f3397e5090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f3397e5090_0_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f3397e5090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f3397e5090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f3397e5090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3397e5090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f3397e5090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For a fuller picture of the value of these discussions, how they play out, and for the sake of human narratives and stories, we went afield in Gulu to interview 10 people who had provided especially promising phone interviews. 5 Thematically relevant stories are shared in the interest of time. Not meant to be representative, but INDICATIVE of the upper limits of TFM spectrum of change.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f3397e5090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f3397e5090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f3397e5090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f3397e5090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f3397e5090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f3397e5090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Husband vote: education; Blessing: Basic needs. Husband argued that without education one wouldn’t even know their rights. Blessing said that well, without clean water or food you’re not even alive to get your education. They laughed and husband conceded.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f3397e5090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f3397e5090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f3397e5090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f3397e5090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f3397e5090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f3397e5090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Mr cham ditched my questions and led the conversation. He sees our current programming on HR as a chance to revisit our older programming about PWD. Cobbling business in gulu, no photo but was planned.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f3397e5090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f3397e509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Mr cham ditched my questions and led the conversation. He sees our current programming on HR as a chance to revisit our older programming about PWD. Cobbling business in gulu, no photo but was planned.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f3397e5090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f3397e509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f3397e5090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f3397e5090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f3397e5090_0_4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f3397e5090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Bottom is Theory of Change in a single quote. Recently began a campaign on Human Rights awareness, a new topic and new project for us.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f3397e5090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f3397e509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f3397e5090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f3397e5090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f3397e5090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f3397e5090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f3397e5090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f3397e5090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f3397e5090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f3397e5090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f3397e5090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f3397e5090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f3397e5090_0_4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f3397e5090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Bottom is Theory of Change in a single quote. Recently began a campaign on Human Rights awareness, a new topic and new project for us.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f3397e5090_0_4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f3397e5090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f3397e5090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f3397e509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f3397e5090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f3397e509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f3397e5090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f3397e509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Asked the same poll question again.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f3397e509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f3397e509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5YZwrHVB-d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doi.org/10.2307/j.ctvc77c7w" TargetMode="External"/><Relationship Id="rId3" Type="http://schemas.openxmlformats.org/officeDocument/2006/relationships/hyperlink" Target="http://www.jstor.org/stable/20710706" TargetMode="External"/><Relationship Id="rId7" Type="http://schemas.openxmlformats.org/officeDocument/2006/relationships/hyperlink" Target="https://doi.org/10.1016/j.polgeo.2017.08.004"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doi.org/10.2307/j.ctv224v0nc" TargetMode="External"/><Relationship Id="rId11" Type="http://schemas.openxmlformats.org/officeDocument/2006/relationships/image" Target="../media/image4.jpg"/><Relationship Id="rId5" Type="http://schemas.openxmlformats.org/officeDocument/2006/relationships/hyperlink" Target="https://www.repository.cam.ac.uk/handle/1810/245269" TargetMode="External"/><Relationship Id="rId10" Type="http://schemas.openxmlformats.org/officeDocument/2006/relationships/hyperlink" Target="https://parliamentwatch.ug/blogs/uganda-to-hold-lc-1-elections-after-a-long-waiting-butwhy-lining-up/" TargetMode="External"/><Relationship Id="rId4" Type="http://schemas.openxmlformats.org/officeDocument/2006/relationships/hyperlink" Target="http://www.jstor.org/stable/41802076" TargetMode="External"/><Relationship Id="rId9" Type="http://schemas.openxmlformats.org/officeDocument/2006/relationships/hyperlink" Target="https://doi.org/10.1177/0263395720933779"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jstor.org/stable/3810734"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s://doi.org/10.5325/goodsociety.26.2-3.025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296324" y="2045250"/>
            <a:ext cx="4911300" cy="19770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dk1"/>
              </a:buClr>
              <a:buSzPts val="3240"/>
              <a:buFont typeface="Twentieth Century"/>
              <a:buNone/>
            </a:pPr>
            <a:r>
              <a:rPr lang="en-GB" sz="2180"/>
              <a:t>Combining Ethnography, Radio Technology, and Qualitative Social Research to evaluate complex social and behavioural change interventions in Uganda: A methodological demonstration.</a:t>
            </a:r>
            <a:endParaRPr sz="2180"/>
          </a:p>
        </p:txBody>
      </p:sp>
      <p:sp>
        <p:nvSpPr>
          <p:cNvPr id="56" name="Google Shape;56;p13"/>
          <p:cNvSpPr txBox="1">
            <a:spLocks noGrp="1"/>
          </p:cNvSpPr>
          <p:nvPr>
            <p:ph type="subTitle" idx="1"/>
          </p:nvPr>
        </p:nvSpPr>
        <p:spPr>
          <a:xfrm>
            <a:off x="965720" y="4097100"/>
            <a:ext cx="4259700" cy="1046400"/>
          </a:xfrm>
          <a:prstGeom prst="rect">
            <a:avLst/>
          </a:prstGeom>
          <a:noFill/>
          <a:ln>
            <a:noFill/>
          </a:ln>
        </p:spPr>
        <p:txBody>
          <a:bodyPr spcFirstLastPara="1" wrap="square" lIns="91425" tIns="45700" rIns="91425" bIns="45700" anchor="t" anchorCtr="0">
            <a:normAutofit/>
          </a:bodyPr>
          <a:lstStyle/>
          <a:p>
            <a:pPr marL="0" lvl="0" indent="0" algn="r" rtl="0">
              <a:lnSpc>
                <a:spcPct val="120000"/>
              </a:lnSpc>
              <a:spcBef>
                <a:spcPts val="0"/>
              </a:spcBef>
              <a:spcAft>
                <a:spcPts val="0"/>
              </a:spcAft>
              <a:buSzPts val="1600"/>
              <a:buNone/>
            </a:pPr>
            <a:r>
              <a:rPr lang="en-GB" sz="2100" i="1">
                <a:solidFill>
                  <a:schemeClr val="dk1"/>
                </a:solidFill>
              </a:rPr>
              <a:t>Mohazzab Abdullah</a:t>
            </a:r>
            <a:endParaRPr sz="2100" i="1">
              <a:solidFill>
                <a:schemeClr val="dk1"/>
              </a:solidFill>
            </a:endParaRPr>
          </a:p>
          <a:p>
            <a:pPr marL="0" lvl="0" indent="0" algn="r" rtl="0">
              <a:lnSpc>
                <a:spcPct val="120000"/>
              </a:lnSpc>
              <a:spcBef>
                <a:spcPts val="0"/>
              </a:spcBef>
              <a:spcAft>
                <a:spcPts val="0"/>
              </a:spcAft>
              <a:buSzPts val="1600"/>
              <a:buNone/>
            </a:pPr>
            <a:r>
              <a:rPr lang="en-GB" sz="1176" i="1">
                <a:solidFill>
                  <a:schemeClr val="dk1"/>
                </a:solidFill>
              </a:rPr>
              <a:t>MEL Officer @ TRAC FM</a:t>
            </a:r>
            <a:endParaRPr sz="798" i="1">
              <a:solidFill>
                <a:schemeClr val="dk1"/>
              </a:solidFill>
            </a:endParaRPr>
          </a:p>
        </p:txBody>
      </p:sp>
      <p:pic>
        <p:nvPicPr>
          <p:cNvPr id="57" name="Google Shape;57;p13" descr="A logo with text and leaves&#10;&#10;Description automatically generated"/>
          <p:cNvPicPr preferRelativeResize="0"/>
          <p:nvPr/>
        </p:nvPicPr>
        <p:blipFill rotWithShape="1">
          <a:blip r:embed="rId3">
            <a:alphaModFix/>
          </a:blip>
          <a:srcRect/>
          <a:stretch/>
        </p:blipFill>
        <p:spPr>
          <a:xfrm>
            <a:off x="5207616" y="542226"/>
            <a:ext cx="3872267" cy="3872267"/>
          </a:xfrm>
          <a:prstGeom prst="rect">
            <a:avLst/>
          </a:prstGeom>
          <a:noFill/>
          <a:ln>
            <a:noFill/>
          </a:ln>
        </p:spPr>
      </p:pic>
      <p:pic>
        <p:nvPicPr>
          <p:cNvPr id="58" name="Google Shape;58;p13" descr="A logo with a goat head and a triangle in a circle&#10;&#10;Description automatically generated"/>
          <p:cNvPicPr preferRelativeResize="0"/>
          <p:nvPr/>
        </p:nvPicPr>
        <p:blipFill rotWithShape="1">
          <a:blip r:embed="rId4">
            <a:alphaModFix/>
          </a:blip>
          <a:srcRect/>
          <a:stretch/>
        </p:blipFill>
        <p:spPr>
          <a:xfrm>
            <a:off x="8084215" y="-24235"/>
            <a:ext cx="1081075" cy="1081075"/>
          </a:xfrm>
          <a:prstGeom prst="rect">
            <a:avLst/>
          </a:prstGeom>
          <a:noFill/>
          <a:ln>
            <a:noFill/>
          </a:ln>
        </p:spPr>
      </p:pic>
      <p:pic>
        <p:nvPicPr>
          <p:cNvPr id="59" name="Google Shape;59;p13" descr="A coat of arms with animals&#10;&#10;Description automatically generated"/>
          <p:cNvPicPr preferRelativeResize="0"/>
          <p:nvPr/>
        </p:nvPicPr>
        <p:blipFill rotWithShape="1">
          <a:blip r:embed="rId5">
            <a:alphaModFix/>
          </a:blip>
          <a:srcRect/>
          <a:stretch/>
        </p:blipFill>
        <p:spPr>
          <a:xfrm>
            <a:off x="64118" y="24994"/>
            <a:ext cx="901604" cy="928370"/>
          </a:xfrm>
          <a:prstGeom prst="rect">
            <a:avLst/>
          </a:prstGeom>
          <a:noFill/>
          <a:ln>
            <a:noFill/>
          </a:ln>
        </p:spPr>
      </p:pic>
      <p:pic>
        <p:nvPicPr>
          <p:cNvPr id="60" name="Google Shape;60;p13"/>
          <p:cNvPicPr preferRelativeResize="0"/>
          <p:nvPr/>
        </p:nvPicPr>
        <p:blipFill>
          <a:blip r:embed="rId6">
            <a:alphaModFix/>
          </a:blip>
          <a:stretch>
            <a:fillRect/>
          </a:stretch>
        </p:blipFill>
        <p:spPr>
          <a:xfrm>
            <a:off x="3236425" y="1116875"/>
            <a:ext cx="1971207" cy="928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213725"/>
            <a:ext cx="7254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Post-programming views on Human Rights vs full poll results </a:t>
            </a:r>
            <a:endParaRPr/>
          </a:p>
        </p:txBody>
      </p:sp>
      <p:pic>
        <p:nvPicPr>
          <p:cNvPr id="127" name="Google Shape;127;p22" title="Chart"/>
          <p:cNvPicPr preferRelativeResize="0"/>
          <p:nvPr/>
        </p:nvPicPr>
        <p:blipFill>
          <a:blip r:embed="rId3">
            <a:alphaModFix/>
          </a:blip>
          <a:stretch>
            <a:fillRect/>
          </a:stretch>
        </p:blipFill>
        <p:spPr>
          <a:xfrm>
            <a:off x="10" y="1715500"/>
            <a:ext cx="4461890" cy="2757700"/>
          </a:xfrm>
          <a:prstGeom prst="rect">
            <a:avLst/>
          </a:prstGeom>
          <a:noFill/>
          <a:ln>
            <a:noFill/>
          </a:ln>
        </p:spPr>
      </p:pic>
      <p:pic>
        <p:nvPicPr>
          <p:cNvPr id="128" name="Google Shape;128;p22" title="Chart"/>
          <p:cNvPicPr preferRelativeResize="0"/>
          <p:nvPr/>
        </p:nvPicPr>
        <p:blipFill>
          <a:blip r:embed="rId4">
            <a:alphaModFix/>
          </a:blip>
          <a:stretch>
            <a:fillRect/>
          </a:stretch>
        </p:blipFill>
        <p:spPr>
          <a:xfrm>
            <a:off x="4813800" y="1715500"/>
            <a:ext cx="4330201" cy="2757701"/>
          </a:xfrm>
          <a:prstGeom prst="rect">
            <a:avLst/>
          </a:prstGeom>
          <a:noFill/>
          <a:ln>
            <a:noFill/>
          </a:ln>
        </p:spPr>
      </p:pic>
      <p:pic>
        <p:nvPicPr>
          <p:cNvPr id="129" name="Google Shape;129;p22"/>
          <p:cNvPicPr preferRelativeResize="0"/>
          <p:nvPr/>
        </p:nvPicPr>
        <p:blipFill>
          <a:blip r:embed="rId5">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213725"/>
            <a:ext cx="7254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Pre-Programming (Baseline) vs Post-programming Views</a:t>
            </a:r>
            <a:endParaRPr/>
          </a:p>
        </p:txBody>
      </p:sp>
      <p:pic>
        <p:nvPicPr>
          <p:cNvPr id="135" name="Google Shape;135;p23" title="Chart"/>
          <p:cNvPicPr preferRelativeResize="0"/>
          <p:nvPr/>
        </p:nvPicPr>
        <p:blipFill>
          <a:blip r:embed="rId3">
            <a:alphaModFix/>
          </a:blip>
          <a:stretch>
            <a:fillRect/>
          </a:stretch>
        </p:blipFill>
        <p:spPr>
          <a:xfrm>
            <a:off x="152400" y="1796700"/>
            <a:ext cx="4330200" cy="2677501"/>
          </a:xfrm>
          <a:prstGeom prst="rect">
            <a:avLst/>
          </a:prstGeom>
          <a:noFill/>
          <a:ln>
            <a:noFill/>
          </a:ln>
        </p:spPr>
      </p:pic>
      <p:pic>
        <p:nvPicPr>
          <p:cNvPr id="136" name="Google Shape;136;p23" title="Chart"/>
          <p:cNvPicPr preferRelativeResize="0"/>
          <p:nvPr/>
        </p:nvPicPr>
        <p:blipFill>
          <a:blip r:embed="rId4">
            <a:alphaModFix/>
          </a:blip>
          <a:stretch>
            <a:fillRect/>
          </a:stretch>
        </p:blipFill>
        <p:spPr>
          <a:xfrm>
            <a:off x="4682110" y="1716500"/>
            <a:ext cx="4461890" cy="2757700"/>
          </a:xfrm>
          <a:prstGeom prst="rect">
            <a:avLst/>
          </a:prstGeom>
          <a:noFill/>
          <a:ln>
            <a:noFill/>
          </a:ln>
        </p:spPr>
      </p:pic>
      <p:pic>
        <p:nvPicPr>
          <p:cNvPr id="137" name="Google Shape;137;p23"/>
          <p:cNvPicPr preferRelativeResize="0"/>
          <p:nvPr/>
        </p:nvPicPr>
        <p:blipFill>
          <a:blip r:embed="rId5">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213725"/>
            <a:ext cx="7254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Method 1 Results</a:t>
            </a:r>
            <a:endParaRPr/>
          </a:p>
        </p:txBody>
      </p:sp>
      <p:pic>
        <p:nvPicPr>
          <p:cNvPr id="143" name="Google Shape;143;p24"/>
          <p:cNvPicPr preferRelativeResize="0"/>
          <p:nvPr/>
        </p:nvPicPr>
        <p:blipFill>
          <a:blip r:embed="rId3">
            <a:alphaModFix/>
          </a:blip>
          <a:stretch>
            <a:fillRect/>
          </a:stretch>
        </p:blipFill>
        <p:spPr>
          <a:xfrm>
            <a:off x="7566700" y="152400"/>
            <a:ext cx="1476375" cy="695325"/>
          </a:xfrm>
          <a:prstGeom prst="rect">
            <a:avLst/>
          </a:prstGeom>
          <a:noFill/>
          <a:ln>
            <a:noFill/>
          </a:ln>
        </p:spPr>
      </p:pic>
      <p:pic>
        <p:nvPicPr>
          <p:cNvPr id="144" name="Google Shape;144;p24"/>
          <p:cNvPicPr preferRelativeResize="0"/>
          <p:nvPr/>
        </p:nvPicPr>
        <p:blipFill>
          <a:blip r:embed="rId4">
            <a:alphaModFix/>
          </a:blip>
          <a:stretch>
            <a:fillRect/>
          </a:stretch>
        </p:blipFill>
        <p:spPr>
          <a:xfrm>
            <a:off x="311700" y="786425"/>
            <a:ext cx="5836854" cy="4052275"/>
          </a:xfrm>
          <a:prstGeom prst="rect">
            <a:avLst/>
          </a:prstGeom>
          <a:noFill/>
          <a:ln>
            <a:noFill/>
          </a:ln>
        </p:spPr>
      </p:pic>
      <p:sp>
        <p:nvSpPr>
          <p:cNvPr id="145" name="Google Shape;145;p24"/>
          <p:cNvSpPr txBox="1"/>
          <p:nvPr/>
        </p:nvSpPr>
        <p:spPr>
          <a:xfrm>
            <a:off x="6196325" y="1094463"/>
            <a:ext cx="2533500" cy="34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74% of the 526 respondents who were previously ‘uninformed’ or ‘misinformed’ about Human Rights demonstrated an improved understanding of Human Rights after four months of exposure to TRAC FM programming.</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Outcomes (Yardstick) </a:t>
            </a:r>
            <a:endParaRPr/>
          </a:p>
        </p:txBody>
      </p:sp>
      <p:sp>
        <p:nvSpPr>
          <p:cNvPr id="151" name="Google Shape;15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n-GB"/>
              <a:t>Outcome 1: TRAC FM elevates citizens' awareness of their human rights and civic responsibilities</a:t>
            </a:r>
            <a:endParaRPr/>
          </a:p>
          <a:p>
            <a:pPr marL="914400" lvl="0" indent="0" algn="l" rtl="0">
              <a:spcBef>
                <a:spcPts val="1200"/>
              </a:spcBef>
              <a:spcAft>
                <a:spcPts val="0"/>
              </a:spcAft>
              <a:buNone/>
            </a:pPr>
            <a:r>
              <a:rPr lang="en-GB"/>
              <a:t>Put simply: Did participants learn about rights?</a:t>
            </a:r>
            <a:endParaRPr/>
          </a:p>
          <a:p>
            <a:pPr marL="0" lvl="0" indent="0" algn="l" rtl="0">
              <a:spcBef>
                <a:spcPts val="1200"/>
              </a:spcBef>
              <a:spcAft>
                <a:spcPts val="0"/>
              </a:spcAft>
              <a:buNone/>
            </a:pPr>
            <a:endParaRPr/>
          </a:p>
          <a:p>
            <a:pPr marL="457200" lvl="0" indent="-342900" algn="l" rtl="0">
              <a:spcBef>
                <a:spcPts val="1200"/>
              </a:spcBef>
              <a:spcAft>
                <a:spcPts val="0"/>
              </a:spcAft>
              <a:buClr>
                <a:srgbClr val="980000"/>
              </a:buClr>
              <a:buSzPts val="1800"/>
              <a:buAutoNum type="arabicPeriod"/>
            </a:pPr>
            <a:r>
              <a:rPr lang="en-GB" b="1">
                <a:solidFill>
                  <a:srgbClr val="980000"/>
                </a:solidFill>
              </a:rPr>
              <a:t>Outcome 2: TRAC FM fosters greater citizen involvement in political and civic matters</a:t>
            </a:r>
            <a:endParaRPr b="1">
              <a:solidFill>
                <a:srgbClr val="980000"/>
              </a:solidFill>
            </a:endParaRPr>
          </a:p>
          <a:p>
            <a:pPr marL="0" lvl="0" indent="0" algn="l" rtl="0">
              <a:spcBef>
                <a:spcPts val="1200"/>
              </a:spcBef>
              <a:spcAft>
                <a:spcPts val="0"/>
              </a:spcAft>
              <a:buNone/>
            </a:pPr>
            <a:r>
              <a:rPr lang="en-GB" b="1">
                <a:solidFill>
                  <a:srgbClr val="980000"/>
                </a:solidFill>
              </a:rPr>
              <a:t>		Put simply: Did participants engage in (public) discussion?</a:t>
            </a:r>
            <a:endParaRPr b="1">
              <a:solidFill>
                <a:srgbClr val="980000"/>
              </a:solidFill>
            </a:endParaRPr>
          </a:p>
          <a:p>
            <a:pPr marL="0" lvl="0" indent="0" algn="l" rtl="0">
              <a:spcBef>
                <a:spcPts val="1200"/>
              </a:spcBef>
              <a:spcAft>
                <a:spcPts val="1200"/>
              </a:spcAft>
              <a:buNone/>
            </a:pPr>
            <a:endParaRPr/>
          </a:p>
        </p:txBody>
      </p:sp>
      <p:pic>
        <p:nvPicPr>
          <p:cNvPr id="152" name="Google Shape;152;p25"/>
          <p:cNvPicPr preferRelativeResize="0"/>
          <p:nvPr/>
        </p:nvPicPr>
        <p:blipFill>
          <a:blip r:embed="rId3">
            <a:alphaModFix/>
          </a:blip>
          <a:stretch>
            <a:fillRect/>
          </a:stretch>
        </p:blipFill>
        <p:spPr>
          <a:xfrm>
            <a:off x="6277375" y="1654800"/>
            <a:ext cx="916950" cy="916950"/>
          </a:xfrm>
          <a:prstGeom prst="rect">
            <a:avLst/>
          </a:prstGeom>
          <a:noFill/>
          <a:ln>
            <a:noFill/>
          </a:ln>
        </p:spPr>
      </p:pic>
      <p:pic>
        <p:nvPicPr>
          <p:cNvPr id="153" name="Google Shape;153;p25"/>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311700" y="21371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Changed?</a:t>
            </a:r>
            <a:endParaRPr/>
          </a:p>
        </p:txBody>
      </p:sp>
      <p:sp>
        <p:nvSpPr>
          <p:cNvPr id="159" name="Google Shape;15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t>Participants exhibited greater knowledge around Human Rights as well as more positive opinions. Gaining knowledge might be related to the formation of more positive opinions. </a:t>
            </a:r>
            <a:endParaRPr/>
          </a:p>
          <a:p>
            <a:pPr marL="0" lvl="0" indent="0" algn="l" rtl="0">
              <a:spcBef>
                <a:spcPts val="1200"/>
              </a:spcBef>
              <a:spcAft>
                <a:spcPts val="0"/>
              </a:spcAft>
              <a:buNone/>
            </a:pPr>
            <a:r>
              <a:rPr lang="en-GB">
                <a:solidFill>
                  <a:srgbClr val="980000"/>
                </a:solidFill>
              </a:rPr>
              <a:t>What changed?</a:t>
            </a:r>
            <a:endParaRPr>
              <a:solidFill>
                <a:srgbClr val="980000"/>
              </a:solidFill>
            </a:endParaRPr>
          </a:p>
          <a:p>
            <a:pPr marL="457200" lvl="0" indent="-342900" algn="l" rtl="0">
              <a:spcBef>
                <a:spcPts val="1200"/>
              </a:spcBef>
              <a:spcAft>
                <a:spcPts val="0"/>
              </a:spcAft>
              <a:buClr>
                <a:srgbClr val="980000"/>
              </a:buClr>
              <a:buSzPts val="1800"/>
              <a:buAutoNum type="arabicPeriod"/>
            </a:pPr>
            <a:r>
              <a:rPr lang="en-GB">
                <a:solidFill>
                  <a:srgbClr val="980000"/>
                </a:solidFill>
              </a:rPr>
              <a:t>Participants were exposed to 4 radio talk shows on Human Rights, where experts discussed poll results and provided information</a:t>
            </a:r>
            <a:endParaRPr>
              <a:solidFill>
                <a:srgbClr val="980000"/>
              </a:solidFill>
            </a:endParaRPr>
          </a:p>
          <a:p>
            <a:pPr marL="457200" lvl="0" indent="-342900" algn="l" rtl="0">
              <a:spcBef>
                <a:spcPts val="0"/>
              </a:spcBef>
              <a:spcAft>
                <a:spcPts val="0"/>
              </a:spcAft>
              <a:buClr>
                <a:srgbClr val="980000"/>
              </a:buClr>
              <a:buSzPts val="1800"/>
              <a:buAutoNum type="arabicPeriod"/>
            </a:pPr>
            <a:r>
              <a:rPr lang="en-GB">
                <a:solidFill>
                  <a:srgbClr val="980000"/>
                </a:solidFill>
              </a:rPr>
              <a:t>Participants report that being asked poll questions led to them initiating discussions and seeking information </a:t>
            </a:r>
            <a:endParaRPr>
              <a:solidFill>
                <a:srgbClr val="980000"/>
              </a:solidFill>
            </a:endParaRPr>
          </a:p>
          <a:p>
            <a:pPr marL="457200" lvl="0" indent="-342900" algn="l" rtl="0">
              <a:spcBef>
                <a:spcPts val="0"/>
              </a:spcBef>
              <a:spcAft>
                <a:spcPts val="0"/>
              </a:spcAft>
              <a:buClr>
                <a:srgbClr val="980000"/>
              </a:buClr>
              <a:buSzPts val="1800"/>
              <a:buAutoNum type="arabicPeriod"/>
            </a:pPr>
            <a:r>
              <a:rPr lang="en-GB">
                <a:solidFill>
                  <a:srgbClr val="980000"/>
                </a:solidFill>
              </a:rPr>
              <a:t>Merely being asked questions or being given an opportunity for deliberation leads to deeper thinking, discussion, and learning.</a:t>
            </a:r>
            <a:endParaRPr>
              <a:solidFill>
                <a:srgbClr val="980000"/>
              </a:solidFill>
            </a:endParaRPr>
          </a:p>
        </p:txBody>
      </p:sp>
      <p:pic>
        <p:nvPicPr>
          <p:cNvPr id="160" name="Google Shape;160;p26"/>
          <p:cNvPicPr preferRelativeResize="0"/>
          <p:nvPr/>
        </p:nvPicPr>
        <p:blipFill>
          <a:blip r:embed="rId3">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11700" y="213725"/>
            <a:ext cx="7254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1-Among our sample, 62% reported listening to a TRAC FM talk show on Human Rights </a:t>
            </a:r>
            <a:endParaRPr/>
          </a:p>
        </p:txBody>
      </p:sp>
      <p:pic>
        <p:nvPicPr>
          <p:cNvPr id="166" name="Google Shape;166;p27" title="Chart"/>
          <p:cNvPicPr preferRelativeResize="0"/>
          <p:nvPr/>
        </p:nvPicPr>
        <p:blipFill>
          <a:blip r:embed="rId3">
            <a:alphaModFix/>
          </a:blip>
          <a:stretch>
            <a:fillRect/>
          </a:stretch>
        </p:blipFill>
        <p:spPr>
          <a:xfrm>
            <a:off x="3470836" y="1459538"/>
            <a:ext cx="5274525" cy="3261426"/>
          </a:xfrm>
          <a:prstGeom prst="rect">
            <a:avLst/>
          </a:prstGeom>
          <a:noFill/>
          <a:ln>
            <a:noFill/>
          </a:ln>
        </p:spPr>
      </p:pic>
      <p:sp>
        <p:nvSpPr>
          <p:cNvPr id="167" name="Google Shape;167;p27"/>
          <p:cNvSpPr txBox="1"/>
          <p:nvPr/>
        </p:nvSpPr>
        <p:spPr>
          <a:xfrm>
            <a:off x="311700" y="1266263"/>
            <a:ext cx="3352500" cy="427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800">
                <a:solidFill>
                  <a:srgbClr val="980000"/>
                </a:solidFill>
              </a:rPr>
              <a:t>28% of this group credited </a:t>
            </a:r>
            <a:r>
              <a:rPr lang="en-GB" sz="1800" b="1">
                <a:solidFill>
                  <a:srgbClr val="980000"/>
                </a:solidFill>
              </a:rPr>
              <a:t>radio as the</a:t>
            </a:r>
            <a:r>
              <a:rPr lang="en-GB" sz="1800">
                <a:solidFill>
                  <a:srgbClr val="980000"/>
                </a:solidFill>
              </a:rPr>
              <a:t> </a:t>
            </a:r>
            <a:r>
              <a:rPr lang="en-GB" sz="1800" b="1">
                <a:solidFill>
                  <a:srgbClr val="980000"/>
                </a:solidFill>
              </a:rPr>
              <a:t>main reason for opinion change</a:t>
            </a:r>
            <a:r>
              <a:rPr lang="en-GB" sz="1800">
                <a:solidFill>
                  <a:srgbClr val="980000"/>
                </a:solidFill>
              </a:rPr>
              <a:t> or as their </a:t>
            </a:r>
            <a:r>
              <a:rPr lang="en-GB" sz="1800" b="1">
                <a:solidFill>
                  <a:srgbClr val="980000"/>
                </a:solidFill>
              </a:rPr>
              <a:t>primary source of information</a:t>
            </a:r>
            <a:r>
              <a:rPr lang="en-GB" sz="1800">
                <a:solidFill>
                  <a:srgbClr val="980000"/>
                </a:solidFill>
              </a:rPr>
              <a:t> on Human Rights.</a:t>
            </a:r>
            <a:endParaRPr sz="1800">
              <a:solidFill>
                <a:srgbClr val="980000"/>
              </a:solidFill>
            </a:endParaRPr>
          </a:p>
          <a:p>
            <a:pPr marL="0" lvl="0" indent="0" algn="l" rtl="0">
              <a:lnSpc>
                <a:spcPct val="115000"/>
              </a:lnSpc>
              <a:spcBef>
                <a:spcPts val="1200"/>
              </a:spcBef>
              <a:spcAft>
                <a:spcPts val="0"/>
              </a:spcAft>
              <a:buNone/>
            </a:pPr>
            <a:r>
              <a:rPr lang="en-GB" sz="1500">
                <a:solidFill>
                  <a:schemeClr val="dk2"/>
                </a:solidFill>
              </a:rPr>
              <a:t>44 local-language talk shows featured discussions of poll results among expert guests from the Uganda Human Rights Commission, members of the National Youth Parliament, lawyers, journalists, and academics.</a:t>
            </a:r>
            <a:r>
              <a:rPr lang="en-GB" sz="1800">
                <a:solidFill>
                  <a:schemeClr val="dk2"/>
                </a:solidFill>
              </a:rPr>
              <a:t> </a:t>
            </a:r>
            <a:endParaRPr sz="1800">
              <a:solidFill>
                <a:schemeClr val="dk2"/>
              </a:solidFill>
            </a:endParaRPr>
          </a:p>
          <a:p>
            <a:pPr marL="0" lvl="0" indent="0" algn="l" rtl="0">
              <a:lnSpc>
                <a:spcPct val="115000"/>
              </a:lnSpc>
              <a:spcBef>
                <a:spcPts val="1200"/>
              </a:spcBef>
              <a:spcAft>
                <a:spcPts val="1200"/>
              </a:spcAft>
              <a:buNone/>
            </a:pPr>
            <a:endParaRPr sz="1800">
              <a:solidFill>
                <a:schemeClr val="dk2"/>
              </a:solidFill>
            </a:endParaRPr>
          </a:p>
        </p:txBody>
      </p:sp>
      <p:pic>
        <p:nvPicPr>
          <p:cNvPr id="168" name="Google Shape;168;p27"/>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Outcomes (Yardstick) </a:t>
            </a:r>
            <a:endParaRPr/>
          </a:p>
        </p:txBody>
      </p:sp>
      <p:sp>
        <p:nvSpPr>
          <p:cNvPr id="174" name="Google Shape;174;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n-GB"/>
              <a:t>Outcome 1: TRAC FM elevates citizens' awareness of their human rights and civic responsibilities</a:t>
            </a:r>
            <a:endParaRPr/>
          </a:p>
          <a:p>
            <a:pPr marL="914400" lvl="0" indent="0" algn="l" rtl="0">
              <a:spcBef>
                <a:spcPts val="1200"/>
              </a:spcBef>
              <a:spcAft>
                <a:spcPts val="0"/>
              </a:spcAft>
              <a:buNone/>
            </a:pPr>
            <a:r>
              <a:rPr lang="en-GB"/>
              <a:t>Put simply: Did participants learn about rights?</a:t>
            </a:r>
            <a:endParaRPr/>
          </a:p>
          <a:p>
            <a:pPr marL="0" lvl="0" indent="0" algn="l" rtl="0">
              <a:spcBef>
                <a:spcPts val="1200"/>
              </a:spcBef>
              <a:spcAft>
                <a:spcPts val="0"/>
              </a:spcAft>
              <a:buNone/>
            </a:pPr>
            <a:endParaRPr/>
          </a:p>
          <a:p>
            <a:pPr marL="457200" lvl="0" indent="-342900" algn="l" rtl="0">
              <a:spcBef>
                <a:spcPts val="1200"/>
              </a:spcBef>
              <a:spcAft>
                <a:spcPts val="0"/>
              </a:spcAft>
              <a:buClr>
                <a:srgbClr val="980000"/>
              </a:buClr>
              <a:buSzPts val="1800"/>
              <a:buAutoNum type="arabicPeriod"/>
            </a:pPr>
            <a:r>
              <a:rPr lang="en-GB" b="1">
                <a:solidFill>
                  <a:srgbClr val="980000"/>
                </a:solidFill>
              </a:rPr>
              <a:t>Outcome 2: TRAC FM fosters greater citizen involvement in political and civic matters</a:t>
            </a:r>
            <a:endParaRPr b="1">
              <a:solidFill>
                <a:srgbClr val="980000"/>
              </a:solidFill>
            </a:endParaRPr>
          </a:p>
          <a:p>
            <a:pPr marL="0" lvl="0" indent="0" algn="l" rtl="0">
              <a:spcBef>
                <a:spcPts val="1200"/>
              </a:spcBef>
              <a:spcAft>
                <a:spcPts val="0"/>
              </a:spcAft>
              <a:buNone/>
            </a:pPr>
            <a:r>
              <a:rPr lang="en-GB" b="1">
                <a:solidFill>
                  <a:srgbClr val="980000"/>
                </a:solidFill>
              </a:rPr>
              <a:t>		Put simply: Did participants engage in (public) discussion?</a:t>
            </a:r>
            <a:endParaRPr b="1">
              <a:solidFill>
                <a:srgbClr val="980000"/>
              </a:solidFill>
            </a:endParaRPr>
          </a:p>
          <a:p>
            <a:pPr marL="0" lvl="0" indent="0" algn="l" rtl="0">
              <a:spcBef>
                <a:spcPts val="1200"/>
              </a:spcBef>
              <a:spcAft>
                <a:spcPts val="1200"/>
              </a:spcAft>
              <a:buNone/>
            </a:pPr>
            <a:endParaRPr/>
          </a:p>
        </p:txBody>
      </p:sp>
      <p:pic>
        <p:nvPicPr>
          <p:cNvPr id="175" name="Google Shape;175;p28"/>
          <p:cNvPicPr preferRelativeResize="0"/>
          <p:nvPr/>
        </p:nvPicPr>
        <p:blipFill>
          <a:blip r:embed="rId3">
            <a:alphaModFix/>
          </a:blip>
          <a:stretch>
            <a:fillRect/>
          </a:stretch>
        </p:blipFill>
        <p:spPr>
          <a:xfrm>
            <a:off x="6277375" y="1654800"/>
            <a:ext cx="916950" cy="916950"/>
          </a:xfrm>
          <a:prstGeom prst="rect">
            <a:avLst/>
          </a:prstGeom>
          <a:noFill/>
          <a:ln>
            <a:noFill/>
          </a:ln>
        </p:spPr>
      </p:pic>
      <p:pic>
        <p:nvPicPr>
          <p:cNvPr id="176" name="Google Shape;176;p28"/>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311700" y="213713"/>
            <a:ext cx="725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t>2-Among our sample, 27% report that poll questions led them to initiate discussions on Human Rights</a:t>
            </a:r>
            <a:endParaRPr sz="2320"/>
          </a:p>
        </p:txBody>
      </p:sp>
      <p:sp>
        <p:nvSpPr>
          <p:cNvPr id="182" name="Google Shape;182;p29"/>
          <p:cNvSpPr txBox="1">
            <a:spLocks noGrp="1"/>
          </p:cNvSpPr>
          <p:nvPr>
            <p:ph type="body" idx="1"/>
          </p:nvPr>
        </p:nvSpPr>
        <p:spPr>
          <a:xfrm>
            <a:off x="311700" y="1059050"/>
            <a:ext cx="8520600" cy="127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rgbClr val="980000"/>
                </a:solidFill>
              </a:rPr>
              <a:t>Some respondents provided topics of discussion, unprompted:</a:t>
            </a:r>
            <a:endParaRPr>
              <a:solidFill>
                <a:srgbClr val="980000"/>
              </a:solidFill>
            </a:endParaRPr>
          </a:p>
          <a:p>
            <a:pPr marL="914400" lvl="1" indent="-317500" algn="l" rtl="0">
              <a:spcBef>
                <a:spcPts val="1200"/>
              </a:spcBef>
              <a:spcAft>
                <a:spcPts val="0"/>
              </a:spcAft>
              <a:buClr>
                <a:srgbClr val="980000"/>
              </a:buClr>
              <a:buSzPts val="1400"/>
              <a:buChar char="-"/>
            </a:pPr>
            <a:r>
              <a:rPr lang="en-GB">
                <a:solidFill>
                  <a:srgbClr val="980000"/>
                </a:solidFill>
              </a:rPr>
              <a:t>Violence against women and children (27 counts)</a:t>
            </a:r>
            <a:endParaRPr>
              <a:solidFill>
                <a:srgbClr val="980000"/>
              </a:solidFill>
            </a:endParaRPr>
          </a:p>
          <a:p>
            <a:pPr marL="914400" lvl="1" indent="-317500" algn="l" rtl="0">
              <a:spcBef>
                <a:spcPts val="0"/>
              </a:spcBef>
              <a:spcAft>
                <a:spcPts val="0"/>
              </a:spcAft>
              <a:buClr>
                <a:srgbClr val="980000"/>
              </a:buClr>
              <a:buSzPts val="1400"/>
              <a:buChar char="-"/>
            </a:pPr>
            <a:r>
              <a:rPr lang="en-GB">
                <a:solidFill>
                  <a:srgbClr val="980000"/>
                </a:solidFill>
              </a:rPr>
              <a:t>The right to education, public schooling, and girls’ education (26 counts)</a:t>
            </a:r>
            <a:endParaRPr>
              <a:solidFill>
                <a:srgbClr val="980000"/>
              </a:solidFill>
            </a:endParaRPr>
          </a:p>
        </p:txBody>
      </p:sp>
      <p:pic>
        <p:nvPicPr>
          <p:cNvPr id="183" name="Google Shape;183;p29" title="Chart"/>
          <p:cNvPicPr preferRelativeResize="0"/>
          <p:nvPr/>
        </p:nvPicPr>
        <p:blipFill>
          <a:blip r:embed="rId3">
            <a:alphaModFix/>
          </a:blip>
          <a:stretch>
            <a:fillRect/>
          </a:stretch>
        </p:blipFill>
        <p:spPr>
          <a:xfrm>
            <a:off x="2249013" y="2114450"/>
            <a:ext cx="4645968" cy="2873367"/>
          </a:xfrm>
          <a:prstGeom prst="rect">
            <a:avLst/>
          </a:prstGeom>
          <a:noFill/>
          <a:ln>
            <a:noFill/>
          </a:ln>
        </p:spPr>
      </p:pic>
      <p:sp>
        <p:nvSpPr>
          <p:cNvPr id="184" name="Google Shape;184;p29"/>
          <p:cNvSpPr txBox="1"/>
          <p:nvPr/>
        </p:nvSpPr>
        <p:spPr>
          <a:xfrm>
            <a:off x="5573575" y="3674200"/>
            <a:ext cx="3030600" cy="10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When asked to describe the action or change, 145 participants referred to discussion with family, friends, or community</a:t>
            </a:r>
            <a:endParaRPr sz="1800">
              <a:solidFill>
                <a:schemeClr val="dk2"/>
              </a:solidFill>
            </a:endParaRPr>
          </a:p>
        </p:txBody>
      </p:sp>
      <p:pic>
        <p:nvPicPr>
          <p:cNvPr id="185" name="Google Shape;185;p29"/>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Outcomes (Yardstick) </a:t>
            </a:r>
            <a:endParaRPr/>
          </a:p>
        </p:txBody>
      </p:sp>
      <p:sp>
        <p:nvSpPr>
          <p:cNvPr id="191" name="Google Shape;191;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n-GB"/>
              <a:t>Outcome 1: TRAC FM elevates citizens' awareness of their human rights and civic responsibilities</a:t>
            </a:r>
            <a:endParaRPr/>
          </a:p>
          <a:p>
            <a:pPr marL="914400" lvl="0" indent="0" algn="l" rtl="0">
              <a:spcBef>
                <a:spcPts val="1200"/>
              </a:spcBef>
              <a:spcAft>
                <a:spcPts val="0"/>
              </a:spcAft>
              <a:buNone/>
            </a:pPr>
            <a:r>
              <a:rPr lang="en-GB"/>
              <a:t>Put simply: Did participants learn about rights?</a:t>
            </a:r>
            <a:endParaRPr/>
          </a:p>
          <a:p>
            <a:pPr marL="0" lvl="0" indent="0" algn="l" rtl="0">
              <a:spcBef>
                <a:spcPts val="1200"/>
              </a:spcBef>
              <a:spcAft>
                <a:spcPts val="0"/>
              </a:spcAft>
              <a:buNone/>
            </a:pPr>
            <a:endParaRPr/>
          </a:p>
          <a:p>
            <a:pPr marL="457200" lvl="0" indent="-342900" algn="l" rtl="0">
              <a:spcBef>
                <a:spcPts val="1200"/>
              </a:spcBef>
              <a:spcAft>
                <a:spcPts val="0"/>
              </a:spcAft>
              <a:buSzPts val="1800"/>
              <a:buAutoNum type="arabicPeriod"/>
            </a:pPr>
            <a:r>
              <a:rPr lang="en-GB"/>
              <a:t>Outcome 2: TRAC FM fosters greater citizen involvement in political and civic matters</a:t>
            </a:r>
            <a:endParaRPr/>
          </a:p>
          <a:p>
            <a:pPr marL="0" lvl="0" indent="0" algn="l" rtl="0">
              <a:spcBef>
                <a:spcPts val="1200"/>
              </a:spcBef>
              <a:spcAft>
                <a:spcPts val="0"/>
              </a:spcAft>
              <a:buNone/>
            </a:pPr>
            <a:r>
              <a:rPr lang="en-GB"/>
              <a:t>		Put simply: Did participants engage in (public) discussion?</a:t>
            </a:r>
            <a:endParaRPr/>
          </a:p>
          <a:p>
            <a:pPr marL="0" lvl="0" indent="0" algn="l" rtl="0">
              <a:spcBef>
                <a:spcPts val="1200"/>
              </a:spcBef>
              <a:spcAft>
                <a:spcPts val="1200"/>
              </a:spcAft>
              <a:buNone/>
            </a:pPr>
            <a:endParaRPr/>
          </a:p>
        </p:txBody>
      </p:sp>
      <p:pic>
        <p:nvPicPr>
          <p:cNvPr id="192" name="Google Shape;192;p30"/>
          <p:cNvPicPr preferRelativeResize="0"/>
          <p:nvPr/>
        </p:nvPicPr>
        <p:blipFill>
          <a:blip r:embed="rId3">
            <a:alphaModFix/>
          </a:blip>
          <a:stretch>
            <a:fillRect/>
          </a:stretch>
        </p:blipFill>
        <p:spPr>
          <a:xfrm>
            <a:off x="6277375" y="1654800"/>
            <a:ext cx="916950" cy="916950"/>
          </a:xfrm>
          <a:prstGeom prst="rect">
            <a:avLst/>
          </a:prstGeom>
          <a:noFill/>
          <a:ln>
            <a:noFill/>
          </a:ln>
        </p:spPr>
      </p:pic>
      <p:pic>
        <p:nvPicPr>
          <p:cNvPr id="193" name="Google Shape;193;p30"/>
          <p:cNvPicPr preferRelativeResize="0"/>
          <p:nvPr/>
        </p:nvPicPr>
        <p:blipFill>
          <a:blip r:embed="rId3">
            <a:alphaModFix/>
          </a:blip>
          <a:stretch>
            <a:fillRect/>
          </a:stretch>
        </p:blipFill>
        <p:spPr>
          <a:xfrm>
            <a:off x="7915350" y="3221950"/>
            <a:ext cx="916950" cy="916950"/>
          </a:xfrm>
          <a:prstGeom prst="rect">
            <a:avLst/>
          </a:prstGeom>
          <a:noFill/>
          <a:ln>
            <a:noFill/>
          </a:ln>
        </p:spPr>
      </p:pic>
      <p:pic>
        <p:nvPicPr>
          <p:cNvPr id="194" name="Google Shape;194;p30"/>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311700" y="21371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Changed?</a:t>
            </a:r>
            <a:endParaRPr/>
          </a:p>
        </p:txBody>
      </p:sp>
      <p:sp>
        <p:nvSpPr>
          <p:cNvPr id="200" name="Google Shape;200;p31"/>
          <p:cNvSpPr txBox="1">
            <a:spLocks noGrp="1"/>
          </p:cNvSpPr>
          <p:nvPr>
            <p:ph type="body" idx="1"/>
          </p:nvPr>
        </p:nvSpPr>
        <p:spPr>
          <a:xfrm>
            <a:off x="311700" y="1152475"/>
            <a:ext cx="8520600" cy="3684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t>Participants exhibited greater knowledge around Human Rights as well as more positive opinions. Gaining knowledge might be related to the formation of more positive opinions. </a:t>
            </a:r>
            <a:endParaRPr/>
          </a:p>
          <a:p>
            <a:pPr marL="0" lvl="0" indent="0" algn="l" rtl="0">
              <a:spcBef>
                <a:spcPts val="1200"/>
              </a:spcBef>
              <a:spcAft>
                <a:spcPts val="0"/>
              </a:spcAft>
              <a:buNone/>
            </a:pPr>
            <a:r>
              <a:rPr lang="en-GB"/>
              <a:t>What changed?</a:t>
            </a:r>
            <a:endParaRPr/>
          </a:p>
          <a:p>
            <a:pPr marL="457200" lvl="0" indent="-323850" algn="l" rtl="0">
              <a:spcBef>
                <a:spcPts val="1200"/>
              </a:spcBef>
              <a:spcAft>
                <a:spcPts val="0"/>
              </a:spcAft>
              <a:buSzPts val="1500"/>
              <a:buAutoNum type="arabicPeriod"/>
            </a:pPr>
            <a:r>
              <a:rPr lang="en-GB" sz="1500"/>
              <a:t>Participants were exposed to 4 radio talk shows on Human Rights, where experts discussed poll results and provided information</a:t>
            </a:r>
            <a:endParaRPr sz="1500"/>
          </a:p>
          <a:p>
            <a:pPr marL="457200" lvl="0" indent="-323850" algn="l" rtl="0">
              <a:spcBef>
                <a:spcPts val="0"/>
              </a:spcBef>
              <a:spcAft>
                <a:spcPts val="0"/>
              </a:spcAft>
              <a:buSzPts val="1500"/>
              <a:buAutoNum type="arabicPeriod"/>
            </a:pPr>
            <a:r>
              <a:rPr lang="en-GB" sz="1500"/>
              <a:t>Participants report that being asked poll questions led to them initiating discussions and seeking information</a:t>
            </a:r>
            <a:endParaRPr sz="1500"/>
          </a:p>
          <a:p>
            <a:pPr marL="457200" lvl="0" indent="-361950" algn="l" rtl="0">
              <a:spcBef>
                <a:spcPts val="0"/>
              </a:spcBef>
              <a:spcAft>
                <a:spcPts val="0"/>
              </a:spcAft>
              <a:buClr>
                <a:srgbClr val="980000"/>
              </a:buClr>
              <a:buSzPts val="2100"/>
              <a:buAutoNum type="arabicPeriod"/>
            </a:pPr>
            <a:r>
              <a:rPr lang="en-GB" sz="2100" b="1">
                <a:solidFill>
                  <a:srgbClr val="980000"/>
                </a:solidFill>
              </a:rPr>
              <a:t>Merely being asked questions or being given an opportunity for deliberation leads to deeper thinking, discussion, and learning.</a:t>
            </a:r>
            <a:endParaRPr sz="2100" b="1">
              <a:solidFill>
                <a:srgbClr val="980000"/>
              </a:solidFill>
            </a:endParaRPr>
          </a:p>
        </p:txBody>
      </p:sp>
      <p:pic>
        <p:nvPicPr>
          <p:cNvPr id="201" name="Google Shape;201;p31"/>
          <p:cNvPicPr preferRelativeResize="0"/>
          <p:nvPr/>
        </p:nvPicPr>
        <p:blipFill>
          <a:blip r:embed="rId3">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21371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does TRAC FM do?</a:t>
            </a:r>
            <a:endParaRPr/>
          </a:p>
        </p:txBody>
      </p:sp>
      <p:pic>
        <p:nvPicPr>
          <p:cNvPr id="66" name="Google Shape;66;p14" title="TRAC FM - Explainer Video">
            <a:hlinkClick r:id="rId3"/>
          </p:cNvPr>
          <p:cNvPicPr preferRelativeResize="0"/>
          <p:nvPr/>
        </p:nvPicPr>
        <p:blipFill>
          <a:blip r:embed="rId4">
            <a:alphaModFix/>
          </a:blip>
          <a:stretch>
            <a:fillRect/>
          </a:stretch>
        </p:blipFill>
        <p:spPr>
          <a:xfrm>
            <a:off x="1489863" y="1193300"/>
            <a:ext cx="6164275" cy="3467400"/>
          </a:xfrm>
          <a:prstGeom prst="rect">
            <a:avLst/>
          </a:prstGeom>
          <a:noFill/>
          <a:ln>
            <a:noFill/>
          </a:ln>
        </p:spPr>
      </p:pic>
      <p:pic>
        <p:nvPicPr>
          <p:cNvPr id="67" name="Google Shape;67;p14"/>
          <p:cNvPicPr preferRelativeResize="0"/>
          <p:nvPr/>
        </p:nvPicPr>
        <p:blipFill>
          <a:blip r:embed="rId5">
            <a:alphaModFix/>
          </a:blip>
          <a:stretch>
            <a:fillRect/>
          </a:stretch>
        </p:blipFill>
        <p:spPr>
          <a:xfrm>
            <a:off x="7566700" y="152400"/>
            <a:ext cx="1476375" cy="695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159400" y="213713"/>
            <a:ext cx="740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t>3-Ethnographic Fieldwork for Most Significant Change (MSC): 5 stories</a:t>
            </a:r>
            <a:endParaRPr sz="2320"/>
          </a:p>
        </p:txBody>
      </p:sp>
      <p:pic>
        <p:nvPicPr>
          <p:cNvPr id="207" name="Google Shape;207;p32"/>
          <p:cNvPicPr preferRelativeResize="0"/>
          <p:nvPr/>
        </p:nvPicPr>
        <p:blipFill rotWithShape="1">
          <a:blip r:embed="rId3">
            <a:alphaModFix/>
          </a:blip>
          <a:srcRect l="8373" r="10173"/>
          <a:stretch/>
        </p:blipFill>
        <p:spPr>
          <a:xfrm>
            <a:off x="6819425" y="1338275"/>
            <a:ext cx="2324575" cy="3805225"/>
          </a:xfrm>
          <a:prstGeom prst="rect">
            <a:avLst/>
          </a:prstGeom>
          <a:noFill/>
          <a:ln>
            <a:noFill/>
          </a:ln>
        </p:spPr>
      </p:pic>
      <p:pic>
        <p:nvPicPr>
          <p:cNvPr id="208" name="Google Shape;208;p32"/>
          <p:cNvPicPr preferRelativeResize="0"/>
          <p:nvPr/>
        </p:nvPicPr>
        <p:blipFill rotWithShape="1">
          <a:blip r:embed="rId4">
            <a:alphaModFix/>
          </a:blip>
          <a:srcRect l="21863" r="30179"/>
          <a:stretch/>
        </p:blipFill>
        <p:spPr>
          <a:xfrm>
            <a:off x="4494850" y="1338275"/>
            <a:ext cx="2324577" cy="3805225"/>
          </a:xfrm>
          <a:prstGeom prst="rect">
            <a:avLst/>
          </a:prstGeom>
          <a:noFill/>
          <a:ln>
            <a:noFill/>
          </a:ln>
        </p:spPr>
      </p:pic>
      <p:pic>
        <p:nvPicPr>
          <p:cNvPr id="209" name="Google Shape;209;p32"/>
          <p:cNvPicPr preferRelativeResize="0"/>
          <p:nvPr/>
        </p:nvPicPr>
        <p:blipFill rotWithShape="1">
          <a:blip r:embed="rId5">
            <a:alphaModFix/>
          </a:blip>
          <a:srcRect l="27935" t="8659" r="30212"/>
          <a:stretch/>
        </p:blipFill>
        <p:spPr>
          <a:xfrm>
            <a:off x="2170275" y="1338275"/>
            <a:ext cx="2324577" cy="3805225"/>
          </a:xfrm>
          <a:prstGeom prst="rect">
            <a:avLst/>
          </a:prstGeom>
          <a:noFill/>
          <a:ln>
            <a:noFill/>
          </a:ln>
        </p:spPr>
      </p:pic>
      <p:pic>
        <p:nvPicPr>
          <p:cNvPr id="210" name="Google Shape;210;p32"/>
          <p:cNvPicPr preferRelativeResize="0"/>
          <p:nvPr/>
        </p:nvPicPr>
        <p:blipFill rotWithShape="1">
          <a:blip r:embed="rId6">
            <a:alphaModFix/>
          </a:blip>
          <a:srcRect l="5243" t="3025" r="21010"/>
          <a:stretch/>
        </p:blipFill>
        <p:spPr>
          <a:xfrm>
            <a:off x="0" y="1338275"/>
            <a:ext cx="2170276" cy="3805225"/>
          </a:xfrm>
          <a:prstGeom prst="rect">
            <a:avLst/>
          </a:prstGeom>
          <a:noFill/>
          <a:ln>
            <a:noFill/>
          </a:ln>
        </p:spPr>
      </p:pic>
      <p:pic>
        <p:nvPicPr>
          <p:cNvPr id="211" name="Google Shape;211;p32"/>
          <p:cNvPicPr preferRelativeResize="0"/>
          <p:nvPr/>
        </p:nvPicPr>
        <p:blipFill>
          <a:blip r:embed="rId7">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213725"/>
            <a:ext cx="7639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20"/>
              <a:t>3-Merely being asked questions or being given an opportunity for deliberation leads to critical thinking.</a:t>
            </a:r>
            <a:endParaRPr sz="2420"/>
          </a:p>
        </p:txBody>
      </p:sp>
      <p:sp>
        <p:nvSpPr>
          <p:cNvPr id="217" name="Google Shape;217;p33"/>
          <p:cNvSpPr txBox="1">
            <a:spLocks noGrp="1"/>
          </p:cNvSpPr>
          <p:nvPr>
            <p:ph type="body" idx="1"/>
          </p:nvPr>
        </p:nvSpPr>
        <p:spPr>
          <a:xfrm>
            <a:off x="311700" y="1152475"/>
            <a:ext cx="8520600" cy="3840000"/>
          </a:xfrm>
          <a:prstGeom prst="rect">
            <a:avLst/>
          </a:prstGeom>
        </p:spPr>
        <p:txBody>
          <a:bodyPr spcFirstLastPara="1" wrap="square" lIns="91425" tIns="91425" rIns="91425" bIns="91425" anchor="t" anchorCtr="0">
            <a:normAutofit fontScale="47500"/>
          </a:bodyPr>
          <a:lstStyle/>
          <a:p>
            <a:pPr marL="0" lvl="0" indent="0" algn="just" rtl="0">
              <a:spcBef>
                <a:spcPts val="0"/>
              </a:spcBef>
              <a:spcAft>
                <a:spcPts val="0"/>
              </a:spcAft>
              <a:buNone/>
            </a:pPr>
            <a:r>
              <a:rPr lang="en-GB" sz="3450" i="1">
                <a:solidFill>
                  <a:srgbClr val="980000"/>
                </a:solidFill>
              </a:rPr>
              <a:t>“On complex social and political issues, more often than not, individuals may have views and wishes but no ordered set of preferences… </a:t>
            </a:r>
            <a:endParaRPr sz="3450" i="1">
              <a:solidFill>
                <a:srgbClr val="980000"/>
              </a:solidFill>
            </a:endParaRPr>
          </a:p>
          <a:p>
            <a:pPr marL="0" lvl="0" indent="457200" algn="just" rtl="0">
              <a:spcBef>
                <a:spcPts val="1200"/>
              </a:spcBef>
              <a:spcAft>
                <a:spcPts val="0"/>
              </a:spcAft>
              <a:buNone/>
            </a:pPr>
            <a:r>
              <a:rPr lang="en-GB" sz="3450" i="1">
                <a:solidFill>
                  <a:srgbClr val="980000"/>
                </a:solidFill>
              </a:rPr>
              <a:t>It is actually the deliberative process itself that is likely to produce such an outcome by leading the individual to further critical reflection on his already held views and opinions… </a:t>
            </a:r>
            <a:endParaRPr sz="3450" i="1">
              <a:solidFill>
                <a:srgbClr val="980000"/>
              </a:solidFill>
            </a:endParaRPr>
          </a:p>
          <a:p>
            <a:pPr marL="0" lvl="0" indent="457200" algn="just" rtl="0">
              <a:spcBef>
                <a:spcPts val="1200"/>
              </a:spcBef>
              <a:spcAft>
                <a:spcPts val="0"/>
              </a:spcAft>
              <a:buNone/>
            </a:pPr>
            <a:r>
              <a:rPr lang="en-GB" sz="3450" i="1">
                <a:solidFill>
                  <a:srgbClr val="980000"/>
                </a:solidFill>
              </a:rPr>
              <a:t>…it is incoherent to assume that individuals can start a process of public deliberation with a level of conceptual clarity about their choices and preferences which actually can only result from a successful process of deliberation.”</a:t>
            </a:r>
            <a:endParaRPr sz="3450"/>
          </a:p>
          <a:p>
            <a:pPr marL="457200" lvl="0" indent="-308292" algn="r" rtl="0">
              <a:spcBef>
                <a:spcPts val="1200"/>
              </a:spcBef>
              <a:spcAft>
                <a:spcPts val="0"/>
              </a:spcAft>
              <a:buSzPct val="100000"/>
              <a:buChar char="-"/>
            </a:pPr>
            <a:r>
              <a:rPr lang="en-GB" sz="2642" b="1"/>
              <a:t>Seyla Benhabib (1997), The Embattled Public Sphere: Hannah Arendt, Juergen Habermas and</a:t>
            </a:r>
            <a:endParaRPr sz="2642" b="1"/>
          </a:p>
          <a:p>
            <a:pPr marL="0" lvl="0" indent="0" algn="r" rtl="0">
              <a:spcBef>
                <a:spcPts val="1200"/>
              </a:spcBef>
              <a:spcAft>
                <a:spcPts val="1200"/>
              </a:spcAft>
              <a:buNone/>
            </a:pPr>
            <a:r>
              <a:rPr lang="en-GB" sz="2642" b="1"/>
              <a:t>Beyond</a:t>
            </a:r>
            <a:endParaRPr sz="2642" b="1"/>
          </a:p>
        </p:txBody>
      </p:sp>
      <p:pic>
        <p:nvPicPr>
          <p:cNvPr id="218" name="Google Shape;218;p33"/>
          <p:cNvPicPr preferRelativeResize="0"/>
          <p:nvPr/>
        </p:nvPicPr>
        <p:blipFill>
          <a:blip r:embed="rId3">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311700" y="154425"/>
            <a:ext cx="725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t>3-Merely being asked questions – being given an opportunity for deliberation – leads to deeper thinking, discussion, and learning.</a:t>
            </a:r>
            <a:endParaRPr sz="2320"/>
          </a:p>
        </p:txBody>
      </p:sp>
      <p:pic>
        <p:nvPicPr>
          <p:cNvPr id="224" name="Google Shape;224;p34"/>
          <p:cNvPicPr preferRelativeResize="0"/>
          <p:nvPr/>
        </p:nvPicPr>
        <p:blipFill rotWithShape="1">
          <a:blip r:embed="rId3">
            <a:alphaModFix/>
          </a:blip>
          <a:srcRect l="8373" r="10173"/>
          <a:stretch/>
        </p:blipFill>
        <p:spPr>
          <a:xfrm>
            <a:off x="6819425" y="1338275"/>
            <a:ext cx="2324575" cy="3805225"/>
          </a:xfrm>
          <a:prstGeom prst="rect">
            <a:avLst/>
          </a:prstGeom>
          <a:noFill/>
          <a:ln>
            <a:noFill/>
          </a:ln>
        </p:spPr>
      </p:pic>
      <p:pic>
        <p:nvPicPr>
          <p:cNvPr id="225" name="Google Shape;225;p34"/>
          <p:cNvPicPr preferRelativeResize="0"/>
          <p:nvPr/>
        </p:nvPicPr>
        <p:blipFill rotWithShape="1">
          <a:blip r:embed="rId4">
            <a:alphaModFix/>
          </a:blip>
          <a:srcRect l="21863" r="30179"/>
          <a:stretch/>
        </p:blipFill>
        <p:spPr>
          <a:xfrm>
            <a:off x="4494850" y="1338275"/>
            <a:ext cx="2324577" cy="3805225"/>
          </a:xfrm>
          <a:prstGeom prst="rect">
            <a:avLst/>
          </a:prstGeom>
          <a:noFill/>
          <a:ln>
            <a:noFill/>
          </a:ln>
        </p:spPr>
      </p:pic>
      <p:sp>
        <p:nvSpPr>
          <p:cNvPr id="226" name="Google Shape;226;p34"/>
          <p:cNvSpPr txBox="1"/>
          <p:nvPr/>
        </p:nvSpPr>
        <p:spPr>
          <a:xfrm>
            <a:off x="425550" y="1453075"/>
            <a:ext cx="3871500" cy="34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Three women found TRAC FM programming valuable because it provides rare opportunities for public participation/expression. </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GB" sz="1800">
                <a:solidFill>
                  <a:srgbClr val="980000"/>
                </a:solidFill>
              </a:rPr>
              <a:t>Encouraged by this, they discussed poll topics (and results) with spouses, friends, and family. </a:t>
            </a:r>
            <a:endParaRPr sz="1800">
              <a:solidFill>
                <a:srgbClr val="980000"/>
              </a:solidFill>
            </a:endParaRPr>
          </a:p>
          <a:p>
            <a:pPr marL="0" lvl="0" indent="0" algn="l" rtl="0">
              <a:spcBef>
                <a:spcPts val="0"/>
              </a:spcBef>
              <a:spcAft>
                <a:spcPts val="0"/>
              </a:spcAft>
              <a:buNone/>
            </a:pPr>
            <a:endParaRPr sz="1800">
              <a:solidFill>
                <a:srgbClr val="980000"/>
              </a:solidFill>
            </a:endParaRPr>
          </a:p>
          <a:p>
            <a:pPr marL="0" lvl="0" indent="0" algn="l" rtl="0">
              <a:spcBef>
                <a:spcPts val="0"/>
              </a:spcBef>
              <a:spcAft>
                <a:spcPts val="0"/>
              </a:spcAft>
              <a:buNone/>
            </a:pPr>
            <a:r>
              <a:rPr lang="en-GB" sz="1800">
                <a:solidFill>
                  <a:srgbClr val="980000"/>
                </a:solidFill>
              </a:rPr>
              <a:t>Pictured from left to right are Evelyn and Blessing, two of these women. </a:t>
            </a:r>
            <a:endParaRPr sz="1800">
              <a:solidFill>
                <a:srgbClr val="980000"/>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p:txBody>
      </p:sp>
      <p:pic>
        <p:nvPicPr>
          <p:cNvPr id="227" name="Google Shape;227;p34"/>
          <p:cNvPicPr preferRelativeResize="0"/>
          <p:nvPr/>
        </p:nvPicPr>
        <p:blipFill>
          <a:blip r:embed="rId5">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311700" y="213713"/>
            <a:ext cx="725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t>3-Merely being asked questions – being given an opportunity for deliberation – leads to deeper thinking, discussion, and learning.</a:t>
            </a:r>
            <a:endParaRPr sz="2320"/>
          </a:p>
        </p:txBody>
      </p:sp>
      <p:sp>
        <p:nvSpPr>
          <p:cNvPr id="233" name="Google Shape;233;p35"/>
          <p:cNvSpPr txBox="1"/>
          <p:nvPr/>
        </p:nvSpPr>
        <p:spPr>
          <a:xfrm>
            <a:off x="311700" y="1432300"/>
            <a:ext cx="4678200" cy="3413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800" b="1">
                <a:solidFill>
                  <a:schemeClr val="dk2"/>
                </a:solidFill>
              </a:rPr>
              <a:t>Two stories: Blessing and her husband</a:t>
            </a:r>
            <a:endParaRPr sz="1800" b="1">
              <a:solidFill>
                <a:schemeClr val="dk2"/>
              </a:solidFill>
            </a:endParaRPr>
          </a:p>
          <a:p>
            <a:pPr marL="0" lvl="0" indent="0" algn="just" rtl="0">
              <a:spcBef>
                <a:spcPts val="0"/>
              </a:spcBef>
              <a:spcAft>
                <a:spcPts val="0"/>
              </a:spcAft>
              <a:buNone/>
            </a:pPr>
            <a:endParaRPr sz="1800">
              <a:solidFill>
                <a:schemeClr val="dk2"/>
              </a:solidFill>
            </a:endParaRPr>
          </a:p>
          <a:p>
            <a:pPr marL="0" lvl="0" indent="0" algn="just" rtl="0">
              <a:spcBef>
                <a:spcPts val="0"/>
              </a:spcBef>
              <a:spcAft>
                <a:spcPts val="0"/>
              </a:spcAft>
              <a:buNone/>
            </a:pPr>
            <a:r>
              <a:rPr lang="en-GB" sz="1800">
                <a:solidFill>
                  <a:srgbClr val="980000"/>
                </a:solidFill>
              </a:rPr>
              <a:t>After answering the poll, Blessing learned that her husband had also answered the same poll. They compared (differing) answers and tried to convince each other. Blessing succeeded. </a:t>
            </a:r>
            <a:endParaRPr sz="1800">
              <a:solidFill>
                <a:srgbClr val="980000"/>
              </a:solidFill>
            </a:endParaRPr>
          </a:p>
          <a:p>
            <a:pPr marL="0" lvl="0" indent="0" algn="just" rtl="0">
              <a:spcBef>
                <a:spcPts val="0"/>
              </a:spcBef>
              <a:spcAft>
                <a:spcPts val="0"/>
              </a:spcAft>
              <a:buNone/>
            </a:pPr>
            <a:endParaRPr sz="1800">
              <a:solidFill>
                <a:srgbClr val="980000"/>
              </a:solidFill>
            </a:endParaRPr>
          </a:p>
          <a:p>
            <a:pPr marL="0" lvl="0" indent="0" algn="just" rtl="0">
              <a:spcBef>
                <a:spcPts val="0"/>
              </a:spcBef>
              <a:spcAft>
                <a:spcPts val="0"/>
              </a:spcAft>
              <a:buNone/>
            </a:pPr>
            <a:r>
              <a:rPr lang="en-GB" sz="1800">
                <a:solidFill>
                  <a:srgbClr val="980000"/>
                </a:solidFill>
              </a:rPr>
              <a:t>Poll results show that her answer was in fact the most popular - hence the victorious smile!</a:t>
            </a:r>
            <a:endParaRPr sz="1800">
              <a:solidFill>
                <a:srgbClr val="980000"/>
              </a:solidFill>
            </a:endParaRPr>
          </a:p>
        </p:txBody>
      </p:sp>
      <p:pic>
        <p:nvPicPr>
          <p:cNvPr id="234" name="Google Shape;234;p35"/>
          <p:cNvPicPr preferRelativeResize="0"/>
          <p:nvPr/>
        </p:nvPicPr>
        <p:blipFill rotWithShape="1">
          <a:blip r:embed="rId3">
            <a:alphaModFix/>
          </a:blip>
          <a:srcRect t="3202" b="12515"/>
          <a:stretch/>
        </p:blipFill>
        <p:spPr>
          <a:xfrm>
            <a:off x="5308150" y="1158863"/>
            <a:ext cx="3524148" cy="3960274"/>
          </a:xfrm>
          <a:prstGeom prst="rect">
            <a:avLst/>
          </a:prstGeom>
          <a:noFill/>
          <a:ln>
            <a:noFill/>
          </a:ln>
        </p:spPr>
      </p:pic>
      <p:pic>
        <p:nvPicPr>
          <p:cNvPr id="235" name="Google Shape;235;p35"/>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a:spLocks noGrp="1"/>
          </p:cNvSpPr>
          <p:nvPr>
            <p:ph type="title"/>
          </p:nvPr>
        </p:nvSpPr>
        <p:spPr>
          <a:xfrm>
            <a:off x="311700" y="154425"/>
            <a:ext cx="725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t>3-Merely being asked questions – being given an opportunity for deliberation – leads to deeper thinking, discussion, and learning.</a:t>
            </a:r>
            <a:endParaRPr sz="2320"/>
          </a:p>
        </p:txBody>
      </p:sp>
      <p:sp>
        <p:nvSpPr>
          <p:cNvPr id="241" name="Google Shape;241;p36"/>
          <p:cNvSpPr txBox="1"/>
          <p:nvPr/>
        </p:nvSpPr>
        <p:spPr>
          <a:xfrm>
            <a:off x="311700" y="1432300"/>
            <a:ext cx="4618500" cy="3413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800" b="1">
                <a:solidFill>
                  <a:schemeClr val="dk2"/>
                </a:solidFill>
              </a:rPr>
              <a:t>Is it important to have polls and talk shows like this?</a:t>
            </a:r>
            <a:endParaRPr sz="1800">
              <a:solidFill>
                <a:schemeClr val="dk2"/>
              </a:solidFill>
            </a:endParaRPr>
          </a:p>
          <a:p>
            <a:pPr marL="0" lvl="0" indent="0" algn="just" rtl="0">
              <a:spcBef>
                <a:spcPts val="0"/>
              </a:spcBef>
              <a:spcAft>
                <a:spcPts val="0"/>
              </a:spcAft>
              <a:buNone/>
            </a:pPr>
            <a:r>
              <a:rPr lang="en-GB" sz="1800">
                <a:solidFill>
                  <a:srgbClr val="980000"/>
                </a:solidFill>
              </a:rPr>
              <a:t>“Yes! You understand more when you give out your view or answer, and also listen to someone else's view. You can weigh out or balance thoughts and be corrected where you are wrong.”</a:t>
            </a:r>
            <a:endParaRPr sz="1800">
              <a:solidFill>
                <a:srgbClr val="980000"/>
              </a:solidFill>
            </a:endParaRPr>
          </a:p>
          <a:p>
            <a:pPr marL="0" lvl="0" indent="0" algn="just" rtl="0">
              <a:spcBef>
                <a:spcPts val="0"/>
              </a:spcBef>
              <a:spcAft>
                <a:spcPts val="0"/>
              </a:spcAft>
              <a:buNone/>
            </a:pPr>
            <a:endParaRPr sz="1800">
              <a:solidFill>
                <a:srgbClr val="980000"/>
              </a:solidFill>
            </a:endParaRPr>
          </a:p>
          <a:p>
            <a:pPr marL="0" lvl="0" indent="0" algn="just" rtl="0">
              <a:spcBef>
                <a:spcPts val="0"/>
              </a:spcBef>
              <a:spcAft>
                <a:spcPts val="0"/>
              </a:spcAft>
              <a:buNone/>
            </a:pPr>
            <a:r>
              <a:rPr lang="en-GB" sz="1800" b="1">
                <a:solidFill>
                  <a:schemeClr val="dk2"/>
                </a:solidFill>
              </a:rPr>
              <a:t>Did voting on the poll feel like talking in public?</a:t>
            </a:r>
            <a:endParaRPr sz="1800" b="1">
              <a:solidFill>
                <a:schemeClr val="dk2"/>
              </a:solidFill>
            </a:endParaRPr>
          </a:p>
          <a:p>
            <a:pPr marL="0" lvl="0" indent="0" algn="just" rtl="0">
              <a:spcBef>
                <a:spcPts val="0"/>
              </a:spcBef>
              <a:spcAft>
                <a:spcPts val="0"/>
              </a:spcAft>
              <a:buNone/>
            </a:pPr>
            <a:r>
              <a:rPr lang="en-GB" sz="1800">
                <a:solidFill>
                  <a:srgbClr val="980000"/>
                </a:solidFill>
              </a:rPr>
              <a:t>“Yes! I felt powerful. I have spoken in public before but not on radio.”</a:t>
            </a:r>
            <a:endParaRPr sz="1800">
              <a:solidFill>
                <a:srgbClr val="980000"/>
              </a:solidFill>
            </a:endParaRPr>
          </a:p>
          <a:p>
            <a:pPr marL="0" lvl="0" indent="0" algn="just" rtl="0">
              <a:spcBef>
                <a:spcPts val="0"/>
              </a:spcBef>
              <a:spcAft>
                <a:spcPts val="0"/>
              </a:spcAft>
              <a:buClr>
                <a:schemeClr val="dk1"/>
              </a:buClr>
              <a:buSzPts val="1100"/>
              <a:buFont typeface="Arial"/>
              <a:buNone/>
            </a:pPr>
            <a:endParaRPr sz="1800" b="1">
              <a:solidFill>
                <a:schemeClr val="dk2"/>
              </a:solidFill>
            </a:endParaRPr>
          </a:p>
          <a:p>
            <a:pPr marL="0" lvl="0" indent="0" algn="just" rtl="0">
              <a:spcBef>
                <a:spcPts val="0"/>
              </a:spcBef>
              <a:spcAft>
                <a:spcPts val="0"/>
              </a:spcAft>
              <a:buNone/>
            </a:pPr>
            <a:endParaRPr sz="1800">
              <a:solidFill>
                <a:srgbClr val="980000"/>
              </a:solidFill>
            </a:endParaRPr>
          </a:p>
          <a:p>
            <a:pPr marL="0" lvl="0" indent="0" algn="just" rtl="0">
              <a:spcBef>
                <a:spcPts val="0"/>
              </a:spcBef>
              <a:spcAft>
                <a:spcPts val="0"/>
              </a:spcAft>
              <a:buNone/>
            </a:pPr>
            <a:endParaRPr sz="1800">
              <a:solidFill>
                <a:srgbClr val="980000"/>
              </a:solidFill>
            </a:endParaRPr>
          </a:p>
        </p:txBody>
      </p:sp>
      <p:pic>
        <p:nvPicPr>
          <p:cNvPr id="242" name="Google Shape;242;p36"/>
          <p:cNvPicPr preferRelativeResize="0"/>
          <p:nvPr/>
        </p:nvPicPr>
        <p:blipFill rotWithShape="1">
          <a:blip r:embed="rId3">
            <a:alphaModFix/>
          </a:blip>
          <a:srcRect t="3202" b="12515"/>
          <a:stretch/>
        </p:blipFill>
        <p:spPr>
          <a:xfrm>
            <a:off x="5308150" y="1158863"/>
            <a:ext cx="3524148" cy="3960274"/>
          </a:xfrm>
          <a:prstGeom prst="rect">
            <a:avLst/>
          </a:prstGeom>
          <a:noFill/>
          <a:ln>
            <a:noFill/>
          </a:ln>
        </p:spPr>
      </p:pic>
      <p:pic>
        <p:nvPicPr>
          <p:cNvPr id="243" name="Google Shape;243;p36"/>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xfrm>
            <a:off x="311700" y="154425"/>
            <a:ext cx="725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t>3-Merely being asked questions – being given an opportunity for deliberation – leads to deeper thinking, discussion, and learning.</a:t>
            </a:r>
            <a:endParaRPr sz="2320"/>
          </a:p>
        </p:txBody>
      </p:sp>
      <p:sp>
        <p:nvSpPr>
          <p:cNvPr id="249" name="Google Shape;249;p37"/>
          <p:cNvSpPr txBox="1"/>
          <p:nvPr/>
        </p:nvSpPr>
        <p:spPr>
          <a:xfrm>
            <a:off x="311700" y="1432300"/>
            <a:ext cx="4618500" cy="3413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800" b="1">
                <a:solidFill>
                  <a:schemeClr val="dk2"/>
                </a:solidFill>
              </a:rPr>
              <a:t>How does talking face-to-face compare to answering radio questions?</a:t>
            </a:r>
            <a:endParaRPr sz="1800" b="1">
              <a:solidFill>
                <a:schemeClr val="dk2"/>
              </a:solidFill>
            </a:endParaRPr>
          </a:p>
          <a:p>
            <a:pPr marL="0" lvl="0" indent="0" algn="just" rtl="0">
              <a:spcBef>
                <a:spcPts val="0"/>
              </a:spcBef>
              <a:spcAft>
                <a:spcPts val="0"/>
              </a:spcAft>
              <a:buNone/>
            </a:pPr>
            <a:r>
              <a:rPr lang="en-GB" sz="1800">
                <a:solidFill>
                  <a:srgbClr val="980000"/>
                </a:solidFill>
              </a:rPr>
              <a:t>“...Men in the [family/clan] meeting stop women [from speaking], they ridicule women. So women are shy.</a:t>
            </a:r>
            <a:endParaRPr sz="1800">
              <a:solidFill>
                <a:srgbClr val="980000"/>
              </a:solidFill>
            </a:endParaRPr>
          </a:p>
          <a:p>
            <a:pPr marL="0" lvl="0" indent="457200" algn="just" rtl="0">
              <a:spcBef>
                <a:spcPts val="0"/>
              </a:spcBef>
              <a:spcAft>
                <a:spcPts val="0"/>
              </a:spcAft>
              <a:buNone/>
            </a:pPr>
            <a:r>
              <a:rPr lang="en-GB" sz="1800">
                <a:solidFill>
                  <a:srgbClr val="980000"/>
                </a:solidFill>
              </a:rPr>
              <a:t>But, radio is simple. If you are shy, nobody can see you, so radio can help shy ladies.”</a:t>
            </a:r>
            <a:endParaRPr sz="1800">
              <a:solidFill>
                <a:srgbClr val="980000"/>
              </a:solidFill>
            </a:endParaRPr>
          </a:p>
          <a:p>
            <a:pPr marL="0" lvl="0" indent="0" algn="just" rtl="0">
              <a:spcBef>
                <a:spcPts val="0"/>
              </a:spcBef>
              <a:spcAft>
                <a:spcPts val="0"/>
              </a:spcAft>
              <a:buNone/>
            </a:pPr>
            <a:endParaRPr sz="1800">
              <a:solidFill>
                <a:srgbClr val="980000"/>
              </a:solidFill>
            </a:endParaRPr>
          </a:p>
          <a:p>
            <a:pPr marL="0" lvl="0" indent="0" algn="just" rtl="0">
              <a:spcBef>
                <a:spcPts val="0"/>
              </a:spcBef>
              <a:spcAft>
                <a:spcPts val="0"/>
              </a:spcAft>
              <a:buNone/>
            </a:pPr>
            <a:r>
              <a:rPr lang="en-GB" sz="1800" b="1">
                <a:solidFill>
                  <a:schemeClr val="dk2"/>
                </a:solidFill>
              </a:rPr>
              <a:t>Are you one of the shy ladies?</a:t>
            </a:r>
            <a:endParaRPr sz="1800" b="1">
              <a:solidFill>
                <a:schemeClr val="dk2"/>
              </a:solidFill>
            </a:endParaRPr>
          </a:p>
          <a:p>
            <a:pPr marL="0" lvl="0" indent="0" algn="just" rtl="0">
              <a:spcBef>
                <a:spcPts val="0"/>
              </a:spcBef>
              <a:spcAft>
                <a:spcPts val="0"/>
              </a:spcAft>
              <a:buNone/>
            </a:pPr>
            <a:r>
              <a:rPr lang="en-GB" sz="1800">
                <a:solidFill>
                  <a:srgbClr val="980000"/>
                </a:solidFill>
              </a:rPr>
              <a:t>[Laughs] No. </a:t>
            </a:r>
            <a:endParaRPr sz="1800">
              <a:solidFill>
                <a:srgbClr val="980000"/>
              </a:solidFill>
            </a:endParaRPr>
          </a:p>
          <a:p>
            <a:pPr marL="0" lvl="0" indent="0" algn="just" rtl="0">
              <a:spcBef>
                <a:spcPts val="0"/>
              </a:spcBef>
              <a:spcAft>
                <a:spcPts val="0"/>
              </a:spcAft>
              <a:buNone/>
            </a:pPr>
            <a:endParaRPr sz="1800" b="1">
              <a:solidFill>
                <a:schemeClr val="dk2"/>
              </a:solidFill>
            </a:endParaRPr>
          </a:p>
          <a:p>
            <a:pPr marL="0" lvl="0" indent="0" algn="just" rtl="0">
              <a:spcBef>
                <a:spcPts val="0"/>
              </a:spcBef>
              <a:spcAft>
                <a:spcPts val="0"/>
              </a:spcAft>
              <a:buNone/>
            </a:pPr>
            <a:endParaRPr sz="1800">
              <a:solidFill>
                <a:srgbClr val="980000"/>
              </a:solidFill>
            </a:endParaRPr>
          </a:p>
          <a:p>
            <a:pPr marL="0" lvl="0" indent="0" algn="just" rtl="0">
              <a:spcBef>
                <a:spcPts val="0"/>
              </a:spcBef>
              <a:spcAft>
                <a:spcPts val="0"/>
              </a:spcAft>
              <a:buNone/>
            </a:pPr>
            <a:endParaRPr sz="1800">
              <a:solidFill>
                <a:srgbClr val="980000"/>
              </a:solidFill>
            </a:endParaRPr>
          </a:p>
        </p:txBody>
      </p:sp>
      <p:pic>
        <p:nvPicPr>
          <p:cNvPr id="250" name="Google Shape;250;p37"/>
          <p:cNvPicPr preferRelativeResize="0"/>
          <p:nvPr/>
        </p:nvPicPr>
        <p:blipFill rotWithShape="1">
          <a:blip r:embed="rId3">
            <a:alphaModFix/>
          </a:blip>
          <a:srcRect t="3202" b="12515"/>
          <a:stretch/>
        </p:blipFill>
        <p:spPr>
          <a:xfrm>
            <a:off x="5308150" y="1158863"/>
            <a:ext cx="3524148" cy="3960274"/>
          </a:xfrm>
          <a:prstGeom prst="rect">
            <a:avLst/>
          </a:prstGeom>
          <a:noFill/>
          <a:ln>
            <a:noFill/>
          </a:ln>
        </p:spPr>
      </p:pic>
      <p:pic>
        <p:nvPicPr>
          <p:cNvPr id="251" name="Google Shape;251;p37"/>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8"/>
          <p:cNvSpPr txBox="1">
            <a:spLocks noGrp="1"/>
          </p:cNvSpPr>
          <p:nvPr>
            <p:ph type="title"/>
          </p:nvPr>
        </p:nvSpPr>
        <p:spPr>
          <a:xfrm>
            <a:off x="311700" y="154425"/>
            <a:ext cx="725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t>Merely being asked questions – being given an opportunity for deliberation – leads to deeper thinking, discussion, and learning.</a:t>
            </a:r>
            <a:endParaRPr sz="2320"/>
          </a:p>
        </p:txBody>
      </p:sp>
      <p:sp>
        <p:nvSpPr>
          <p:cNvPr id="257" name="Google Shape;257;p38"/>
          <p:cNvSpPr txBox="1"/>
          <p:nvPr/>
        </p:nvSpPr>
        <p:spPr>
          <a:xfrm>
            <a:off x="311700" y="1432300"/>
            <a:ext cx="4618500" cy="3413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800" b="1">
                <a:solidFill>
                  <a:schemeClr val="dk2"/>
                </a:solidFill>
              </a:rPr>
              <a:t>But what about those who ARE “shy?”</a:t>
            </a:r>
            <a:endParaRPr sz="1800" b="1">
              <a:solidFill>
                <a:schemeClr val="dk2"/>
              </a:solidFill>
            </a:endParaRPr>
          </a:p>
          <a:p>
            <a:pPr marL="0" lvl="0" indent="0" algn="just" rtl="0">
              <a:spcBef>
                <a:spcPts val="0"/>
              </a:spcBef>
              <a:spcAft>
                <a:spcPts val="0"/>
              </a:spcAft>
              <a:buNone/>
            </a:pPr>
            <a:endParaRPr sz="1800" b="1">
              <a:solidFill>
                <a:schemeClr val="dk2"/>
              </a:solidFill>
            </a:endParaRPr>
          </a:p>
          <a:p>
            <a:pPr marL="0" lvl="0" indent="0" algn="just" rtl="0">
              <a:spcBef>
                <a:spcPts val="0"/>
              </a:spcBef>
              <a:spcAft>
                <a:spcPts val="0"/>
              </a:spcAft>
              <a:buNone/>
            </a:pPr>
            <a:r>
              <a:rPr lang="en-GB" sz="1800" b="1">
                <a:solidFill>
                  <a:schemeClr val="dk2"/>
                </a:solidFill>
              </a:rPr>
              <a:t>Story: Mr Cham, polio survivor</a:t>
            </a:r>
            <a:endParaRPr sz="1800" b="1">
              <a:solidFill>
                <a:schemeClr val="dk2"/>
              </a:solidFill>
            </a:endParaRPr>
          </a:p>
          <a:p>
            <a:pPr marL="0" lvl="0" indent="0" algn="just" rtl="0">
              <a:spcBef>
                <a:spcPts val="0"/>
              </a:spcBef>
              <a:spcAft>
                <a:spcPts val="0"/>
              </a:spcAft>
              <a:buNone/>
            </a:pPr>
            <a:endParaRPr sz="1800" b="1">
              <a:solidFill>
                <a:schemeClr val="dk2"/>
              </a:solidFill>
            </a:endParaRPr>
          </a:p>
          <a:p>
            <a:pPr marL="0" lvl="0" indent="0" algn="just" rtl="0">
              <a:spcBef>
                <a:spcPts val="0"/>
              </a:spcBef>
              <a:spcAft>
                <a:spcPts val="0"/>
              </a:spcAft>
              <a:buNone/>
            </a:pPr>
            <a:r>
              <a:rPr lang="en-GB" sz="1800">
                <a:solidFill>
                  <a:srgbClr val="980000"/>
                </a:solidFill>
              </a:rPr>
              <a:t>Mr Cham steered the conversation towards the way families treat people with disabilities. “When you can’t contribute [financially], you are disrespected. There can be quarrelling, even beating.” </a:t>
            </a:r>
            <a:endParaRPr sz="1800">
              <a:solidFill>
                <a:srgbClr val="980000"/>
              </a:solidFill>
            </a:endParaRPr>
          </a:p>
          <a:p>
            <a:pPr marL="0" lvl="0" indent="0" algn="just" rtl="0">
              <a:spcBef>
                <a:spcPts val="0"/>
              </a:spcBef>
              <a:spcAft>
                <a:spcPts val="0"/>
              </a:spcAft>
              <a:buNone/>
            </a:pPr>
            <a:endParaRPr sz="1800">
              <a:solidFill>
                <a:srgbClr val="980000"/>
              </a:solidFill>
            </a:endParaRPr>
          </a:p>
          <a:p>
            <a:pPr marL="0" lvl="0" indent="0" algn="just" rtl="0">
              <a:spcBef>
                <a:spcPts val="0"/>
              </a:spcBef>
              <a:spcAft>
                <a:spcPts val="0"/>
              </a:spcAft>
              <a:buNone/>
            </a:pPr>
            <a:r>
              <a:rPr lang="en-GB" sz="1800">
                <a:solidFill>
                  <a:srgbClr val="980000"/>
                </a:solidFill>
              </a:rPr>
              <a:t>Too shy to be more specific, he maintains that his grown sons neglected his needs. </a:t>
            </a:r>
            <a:endParaRPr sz="1800">
              <a:solidFill>
                <a:srgbClr val="980000"/>
              </a:solidFill>
            </a:endParaRPr>
          </a:p>
          <a:p>
            <a:pPr marL="0" lvl="0" indent="0" algn="just" rtl="0">
              <a:spcBef>
                <a:spcPts val="0"/>
              </a:spcBef>
              <a:spcAft>
                <a:spcPts val="0"/>
              </a:spcAft>
              <a:buNone/>
            </a:pPr>
            <a:endParaRPr sz="1800">
              <a:solidFill>
                <a:srgbClr val="980000"/>
              </a:solidFill>
            </a:endParaRPr>
          </a:p>
          <a:p>
            <a:pPr marL="0" lvl="0" indent="0" algn="just" rtl="0">
              <a:spcBef>
                <a:spcPts val="0"/>
              </a:spcBef>
              <a:spcAft>
                <a:spcPts val="0"/>
              </a:spcAft>
              <a:buNone/>
            </a:pPr>
            <a:endParaRPr sz="1800" b="1">
              <a:solidFill>
                <a:schemeClr val="dk2"/>
              </a:solidFill>
            </a:endParaRPr>
          </a:p>
          <a:p>
            <a:pPr marL="0" lvl="0" indent="0" algn="just" rtl="0">
              <a:spcBef>
                <a:spcPts val="0"/>
              </a:spcBef>
              <a:spcAft>
                <a:spcPts val="0"/>
              </a:spcAft>
              <a:buNone/>
            </a:pPr>
            <a:endParaRPr sz="1800">
              <a:solidFill>
                <a:srgbClr val="980000"/>
              </a:solidFill>
            </a:endParaRPr>
          </a:p>
          <a:p>
            <a:pPr marL="0" lvl="0" indent="0" algn="just" rtl="0">
              <a:spcBef>
                <a:spcPts val="0"/>
              </a:spcBef>
              <a:spcAft>
                <a:spcPts val="0"/>
              </a:spcAft>
              <a:buNone/>
            </a:pPr>
            <a:endParaRPr sz="1800">
              <a:solidFill>
                <a:srgbClr val="980000"/>
              </a:solidFill>
            </a:endParaRPr>
          </a:p>
        </p:txBody>
      </p:sp>
      <p:pic>
        <p:nvPicPr>
          <p:cNvPr id="258" name="Google Shape;258;p38"/>
          <p:cNvPicPr preferRelativeResize="0"/>
          <p:nvPr/>
        </p:nvPicPr>
        <p:blipFill rotWithShape="1">
          <a:blip r:embed="rId3">
            <a:alphaModFix/>
          </a:blip>
          <a:srcRect l="-4728" r="17008"/>
          <a:stretch/>
        </p:blipFill>
        <p:spPr>
          <a:xfrm>
            <a:off x="5403500" y="1234500"/>
            <a:ext cx="3428800" cy="3909000"/>
          </a:xfrm>
          <a:prstGeom prst="rect">
            <a:avLst/>
          </a:prstGeom>
          <a:noFill/>
          <a:ln>
            <a:noFill/>
          </a:ln>
        </p:spPr>
      </p:pic>
      <p:pic>
        <p:nvPicPr>
          <p:cNvPr id="259" name="Google Shape;259;p38"/>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311700" y="154425"/>
            <a:ext cx="725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t>Merely being asked questions – being given an opportunity for deliberation – leads to deeper thinking, discussion, and learning.</a:t>
            </a:r>
            <a:endParaRPr sz="2320"/>
          </a:p>
        </p:txBody>
      </p:sp>
      <p:sp>
        <p:nvSpPr>
          <p:cNvPr id="265" name="Google Shape;265;p39"/>
          <p:cNvSpPr txBox="1"/>
          <p:nvPr/>
        </p:nvSpPr>
        <p:spPr>
          <a:xfrm>
            <a:off x="311700" y="1432300"/>
            <a:ext cx="4618500" cy="3413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800" b="1">
                <a:solidFill>
                  <a:schemeClr val="dk2"/>
                </a:solidFill>
              </a:rPr>
              <a:t>But what about those who are “shy?”</a:t>
            </a:r>
            <a:endParaRPr sz="1800" b="1">
              <a:solidFill>
                <a:schemeClr val="dk2"/>
              </a:solidFill>
            </a:endParaRPr>
          </a:p>
          <a:p>
            <a:pPr marL="0" lvl="0" indent="0" algn="just" rtl="0">
              <a:spcBef>
                <a:spcPts val="0"/>
              </a:spcBef>
              <a:spcAft>
                <a:spcPts val="0"/>
              </a:spcAft>
              <a:buNone/>
            </a:pPr>
            <a:endParaRPr sz="1800" b="1">
              <a:solidFill>
                <a:schemeClr val="dk2"/>
              </a:solidFill>
            </a:endParaRPr>
          </a:p>
          <a:p>
            <a:pPr marL="0" lvl="0" indent="0" algn="just" rtl="0">
              <a:spcBef>
                <a:spcPts val="0"/>
              </a:spcBef>
              <a:spcAft>
                <a:spcPts val="0"/>
              </a:spcAft>
              <a:buNone/>
            </a:pPr>
            <a:r>
              <a:rPr lang="en-GB" sz="1800">
                <a:solidFill>
                  <a:srgbClr val="980000"/>
                </a:solidFill>
              </a:rPr>
              <a:t>Mr Cham did not feel confident enough to advocate for himself. “When you are weak, you may not know how to talk.” </a:t>
            </a:r>
            <a:endParaRPr sz="1800">
              <a:solidFill>
                <a:srgbClr val="980000"/>
              </a:solidFill>
            </a:endParaRPr>
          </a:p>
          <a:p>
            <a:pPr marL="0" lvl="0" indent="0" algn="just" rtl="0">
              <a:spcBef>
                <a:spcPts val="0"/>
              </a:spcBef>
              <a:spcAft>
                <a:spcPts val="0"/>
              </a:spcAft>
              <a:buNone/>
            </a:pPr>
            <a:endParaRPr sz="1800">
              <a:solidFill>
                <a:srgbClr val="980000"/>
              </a:solidFill>
            </a:endParaRPr>
          </a:p>
          <a:p>
            <a:pPr marL="0" lvl="0" indent="0" algn="just" rtl="0">
              <a:spcBef>
                <a:spcPts val="0"/>
              </a:spcBef>
              <a:spcAft>
                <a:spcPts val="0"/>
              </a:spcAft>
              <a:buNone/>
            </a:pPr>
            <a:r>
              <a:rPr lang="en-GB" sz="1800">
                <a:solidFill>
                  <a:srgbClr val="980000"/>
                </a:solidFill>
              </a:rPr>
              <a:t>He found it easier to simply ask his children to listen to TRAC FM programming on people with disabilities. He was surprised when “my son bought me strings to set up a [shoe cobbling] business.” Years later, his family still listens to TRAC FM programs together. </a:t>
            </a:r>
            <a:endParaRPr sz="1800">
              <a:solidFill>
                <a:srgbClr val="980000"/>
              </a:solidFill>
            </a:endParaRPr>
          </a:p>
          <a:p>
            <a:pPr marL="0" lvl="0" indent="0" algn="just" rtl="0">
              <a:spcBef>
                <a:spcPts val="0"/>
              </a:spcBef>
              <a:spcAft>
                <a:spcPts val="0"/>
              </a:spcAft>
              <a:buNone/>
            </a:pPr>
            <a:endParaRPr sz="1800">
              <a:solidFill>
                <a:srgbClr val="980000"/>
              </a:solidFill>
            </a:endParaRPr>
          </a:p>
          <a:p>
            <a:pPr marL="0" lvl="0" indent="0" algn="just" rtl="0">
              <a:spcBef>
                <a:spcPts val="0"/>
              </a:spcBef>
              <a:spcAft>
                <a:spcPts val="0"/>
              </a:spcAft>
              <a:buNone/>
            </a:pPr>
            <a:endParaRPr sz="1800" b="1">
              <a:solidFill>
                <a:schemeClr val="dk2"/>
              </a:solidFill>
            </a:endParaRPr>
          </a:p>
          <a:p>
            <a:pPr marL="0" lvl="0" indent="0" algn="just" rtl="0">
              <a:spcBef>
                <a:spcPts val="0"/>
              </a:spcBef>
              <a:spcAft>
                <a:spcPts val="0"/>
              </a:spcAft>
              <a:buNone/>
            </a:pPr>
            <a:endParaRPr sz="1800">
              <a:solidFill>
                <a:srgbClr val="980000"/>
              </a:solidFill>
            </a:endParaRPr>
          </a:p>
          <a:p>
            <a:pPr marL="0" lvl="0" indent="0" algn="just" rtl="0">
              <a:spcBef>
                <a:spcPts val="0"/>
              </a:spcBef>
              <a:spcAft>
                <a:spcPts val="0"/>
              </a:spcAft>
              <a:buNone/>
            </a:pPr>
            <a:endParaRPr sz="1800">
              <a:solidFill>
                <a:srgbClr val="980000"/>
              </a:solidFill>
            </a:endParaRPr>
          </a:p>
        </p:txBody>
      </p:sp>
      <p:pic>
        <p:nvPicPr>
          <p:cNvPr id="266" name="Google Shape;266;p39"/>
          <p:cNvPicPr preferRelativeResize="0"/>
          <p:nvPr/>
        </p:nvPicPr>
        <p:blipFill rotWithShape="1">
          <a:blip r:embed="rId3">
            <a:alphaModFix/>
          </a:blip>
          <a:srcRect l="-4728" r="17008"/>
          <a:stretch/>
        </p:blipFill>
        <p:spPr>
          <a:xfrm>
            <a:off x="5403500" y="1234500"/>
            <a:ext cx="3428800" cy="3909000"/>
          </a:xfrm>
          <a:prstGeom prst="rect">
            <a:avLst/>
          </a:prstGeom>
          <a:noFill/>
          <a:ln>
            <a:noFill/>
          </a:ln>
        </p:spPr>
      </p:pic>
      <p:pic>
        <p:nvPicPr>
          <p:cNvPr id="267" name="Google Shape;267;p39"/>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xfrm>
            <a:off x="311700" y="154425"/>
            <a:ext cx="725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t>Merely being asked questions – being given an opportunity for deliberation – leads to deeper thinking, discussion, and learning.</a:t>
            </a:r>
            <a:endParaRPr sz="2320"/>
          </a:p>
        </p:txBody>
      </p:sp>
      <p:sp>
        <p:nvSpPr>
          <p:cNvPr id="273" name="Google Shape;273;p40"/>
          <p:cNvSpPr txBox="1"/>
          <p:nvPr/>
        </p:nvSpPr>
        <p:spPr>
          <a:xfrm>
            <a:off x="311700" y="1432300"/>
            <a:ext cx="5220600" cy="3413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800" b="1">
                <a:solidFill>
                  <a:schemeClr val="dk2"/>
                </a:solidFill>
              </a:rPr>
              <a:t>Story: Impact on the public sphere according to veteran radio journalist, Simon Kakaum. </a:t>
            </a:r>
            <a:endParaRPr sz="1800" b="1">
              <a:solidFill>
                <a:schemeClr val="dk2"/>
              </a:solidFill>
            </a:endParaRPr>
          </a:p>
          <a:p>
            <a:pPr marL="0" lvl="0" indent="0" algn="just" rtl="0">
              <a:spcBef>
                <a:spcPts val="0"/>
              </a:spcBef>
              <a:spcAft>
                <a:spcPts val="0"/>
              </a:spcAft>
              <a:buNone/>
            </a:pPr>
            <a:endParaRPr sz="1800" b="1">
              <a:solidFill>
                <a:schemeClr val="dk2"/>
              </a:solidFill>
            </a:endParaRPr>
          </a:p>
          <a:p>
            <a:pPr marL="457200" lvl="0" indent="-342900" algn="just" rtl="0">
              <a:spcBef>
                <a:spcPts val="0"/>
              </a:spcBef>
              <a:spcAft>
                <a:spcPts val="0"/>
              </a:spcAft>
              <a:buClr>
                <a:srgbClr val="980000"/>
              </a:buClr>
              <a:buSzPts val="1800"/>
              <a:buChar char="-"/>
            </a:pPr>
            <a:r>
              <a:rPr lang="en-GB" sz="1800">
                <a:solidFill>
                  <a:srgbClr val="980000"/>
                </a:solidFill>
              </a:rPr>
              <a:t>“Land rights is a recurring topic. Old [poll] data helps me with new shows.”</a:t>
            </a:r>
            <a:endParaRPr sz="1800">
              <a:solidFill>
                <a:srgbClr val="980000"/>
              </a:solidFill>
            </a:endParaRPr>
          </a:p>
          <a:p>
            <a:pPr marL="457200" lvl="0" indent="-342900" algn="just" rtl="0">
              <a:spcBef>
                <a:spcPts val="0"/>
              </a:spcBef>
              <a:spcAft>
                <a:spcPts val="0"/>
              </a:spcAft>
              <a:buClr>
                <a:srgbClr val="980000"/>
              </a:buClr>
              <a:buSzPts val="1800"/>
              <a:buChar char="-"/>
            </a:pPr>
            <a:r>
              <a:rPr lang="en-GB" sz="1800">
                <a:solidFill>
                  <a:srgbClr val="980000"/>
                </a:solidFill>
              </a:rPr>
              <a:t>“The scripts teach me dialogue.” This helps him balance other talk shows on heated topics. </a:t>
            </a:r>
            <a:endParaRPr sz="1800">
              <a:solidFill>
                <a:srgbClr val="980000"/>
              </a:solidFill>
            </a:endParaRPr>
          </a:p>
          <a:p>
            <a:pPr marL="457200" lvl="0" indent="-342900" algn="just" rtl="0">
              <a:spcBef>
                <a:spcPts val="0"/>
              </a:spcBef>
              <a:spcAft>
                <a:spcPts val="0"/>
              </a:spcAft>
              <a:buClr>
                <a:srgbClr val="980000"/>
              </a:buClr>
              <a:buSzPts val="1800"/>
              <a:buChar char="-"/>
            </a:pPr>
            <a:r>
              <a:rPr lang="en-GB" sz="1800">
                <a:solidFill>
                  <a:srgbClr val="980000"/>
                </a:solidFill>
              </a:rPr>
              <a:t>Call-ins during other shows on similar topics often reference TFM data or discussion</a:t>
            </a:r>
            <a:endParaRPr sz="1800">
              <a:solidFill>
                <a:srgbClr val="980000"/>
              </a:solidFill>
            </a:endParaRPr>
          </a:p>
          <a:p>
            <a:pPr marL="457200" lvl="0" indent="-342900" algn="just" rtl="0">
              <a:spcBef>
                <a:spcPts val="0"/>
              </a:spcBef>
              <a:spcAft>
                <a:spcPts val="0"/>
              </a:spcAft>
              <a:buClr>
                <a:srgbClr val="980000"/>
              </a:buClr>
              <a:buSzPts val="1800"/>
              <a:buChar char="-"/>
            </a:pPr>
            <a:r>
              <a:rPr lang="en-GB" sz="1800">
                <a:solidFill>
                  <a:srgbClr val="980000"/>
                </a:solidFill>
              </a:rPr>
              <a:t>Journalists and researchers often call the station asking for public opinion on various topics</a:t>
            </a:r>
            <a:endParaRPr sz="1800">
              <a:solidFill>
                <a:srgbClr val="980000"/>
              </a:solidFill>
            </a:endParaRPr>
          </a:p>
        </p:txBody>
      </p:sp>
      <p:pic>
        <p:nvPicPr>
          <p:cNvPr id="274" name="Google Shape;274;p40"/>
          <p:cNvPicPr preferRelativeResize="0"/>
          <p:nvPr/>
        </p:nvPicPr>
        <p:blipFill rotWithShape="1">
          <a:blip r:embed="rId3">
            <a:alphaModFix/>
          </a:blip>
          <a:srcRect/>
          <a:stretch/>
        </p:blipFill>
        <p:spPr>
          <a:xfrm>
            <a:off x="5889225" y="1219625"/>
            <a:ext cx="2943076" cy="3923876"/>
          </a:xfrm>
          <a:prstGeom prst="rect">
            <a:avLst/>
          </a:prstGeom>
          <a:noFill/>
          <a:ln>
            <a:noFill/>
          </a:ln>
        </p:spPr>
      </p:pic>
      <p:pic>
        <p:nvPicPr>
          <p:cNvPr id="275" name="Google Shape;275;p40"/>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311700" y="154425"/>
            <a:ext cx="725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t>Merely being asked questions – being given an opportunity for deliberation – leads to deeper thinking, discussion, and learning.</a:t>
            </a:r>
            <a:endParaRPr sz="2320"/>
          </a:p>
        </p:txBody>
      </p:sp>
      <p:pic>
        <p:nvPicPr>
          <p:cNvPr id="281" name="Google Shape;281;p41"/>
          <p:cNvPicPr preferRelativeResize="0"/>
          <p:nvPr/>
        </p:nvPicPr>
        <p:blipFill rotWithShape="1">
          <a:blip r:embed="rId3">
            <a:alphaModFix/>
          </a:blip>
          <a:srcRect l="27936" t="4113" r="5164"/>
          <a:stretch/>
        </p:blipFill>
        <p:spPr>
          <a:xfrm>
            <a:off x="5116600" y="1148800"/>
            <a:ext cx="3715702" cy="3994698"/>
          </a:xfrm>
          <a:prstGeom prst="rect">
            <a:avLst/>
          </a:prstGeom>
          <a:noFill/>
          <a:ln>
            <a:noFill/>
          </a:ln>
        </p:spPr>
      </p:pic>
      <p:sp>
        <p:nvSpPr>
          <p:cNvPr id="282" name="Google Shape;282;p41"/>
          <p:cNvSpPr txBox="1"/>
          <p:nvPr/>
        </p:nvSpPr>
        <p:spPr>
          <a:xfrm>
            <a:off x="311700" y="1432300"/>
            <a:ext cx="4260300" cy="3413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800" b="1">
                <a:solidFill>
                  <a:schemeClr val="dk2"/>
                </a:solidFill>
              </a:rPr>
              <a:t>Story: Patricia provides a sanity check</a:t>
            </a:r>
            <a:endParaRPr sz="1800" b="1">
              <a:solidFill>
                <a:schemeClr val="dk2"/>
              </a:solidFill>
            </a:endParaRPr>
          </a:p>
          <a:p>
            <a:pPr marL="0" lvl="0" indent="0" algn="just" rtl="0">
              <a:spcBef>
                <a:spcPts val="0"/>
              </a:spcBef>
              <a:spcAft>
                <a:spcPts val="0"/>
              </a:spcAft>
              <a:buNone/>
            </a:pPr>
            <a:endParaRPr sz="1800">
              <a:solidFill>
                <a:schemeClr val="dk2"/>
              </a:solidFill>
            </a:endParaRPr>
          </a:p>
          <a:p>
            <a:pPr marL="0" lvl="0" indent="0" algn="just" rtl="0">
              <a:spcBef>
                <a:spcPts val="0"/>
              </a:spcBef>
              <a:spcAft>
                <a:spcPts val="0"/>
              </a:spcAft>
              <a:buNone/>
            </a:pPr>
            <a:r>
              <a:rPr lang="en-GB" sz="1800">
                <a:solidFill>
                  <a:srgbClr val="980000"/>
                </a:solidFill>
              </a:rPr>
              <a:t>Despite reporting that she had listened to our talk show, Patricia still cannot mention examples or provide accurate descriptions of human rights. </a:t>
            </a:r>
            <a:endParaRPr sz="1800">
              <a:solidFill>
                <a:srgbClr val="980000"/>
              </a:solidFill>
            </a:endParaRPr>
          </a:p>
          <a:p>
            <a:pPr marL="0" lvl="0" indent="0" algn="just" rtl="0">
              <a:spcBef>
                <a:spcPts val="0"/>
              </a:spcBef>
              <a:spcAft>
                <a:spcPts val="0"/>
              </a:spcAft>
              <a:buNone/>
            </a:pPr>
            <a:endParaRPr sz="1800">
              <a:solidFill>
                <a:srgbClr val="980000"/>
              </a:solidFill>
            </a:endParaRPr>
          </a:p>
          <a:p>
            <a:pPr marL="0" lvl="0" indent="0" algn="just" rtl="0">
              <a:spcBef>
                <a:spcPts val="0"/>
              </a:spcBef>
              <a:spcAft>
                <a:spcPts val="0"/>
              </a:spcAft>
              <a:buNone/>
            </a:pPr>
            <a:r>
              <a:rPr lang="en-GB" sz="1800">
                <a:solidFill>
                  <a:srgbClr val="980000"/>
                </a:solidFill>
              </a:rPr>
              <a:t>However, she wanted to learn more about the topic and poll results. Ojara Phillip, my excellent interpreter, delivered engaging explanations. </a:t>
            </a:r>
            <a:endParaRPr sz="1800">
              <a:solidFill>
                <a:srgbClr val="980000"/>
              </a:solidFill>
            </a:endParaRPr>
          </a:p>
          <a:p>
            <a:pPr marL="0" lvl="0" indent="0" algn="just" rtl="0">
              <a:spcBef>
                <a:spcPts val="0"/>
              </a:spcBef>
              <a:spcAft>
                <a:spcPts val="0"/>
              </a:spcAft>
              <a:buNone/>
            </a:pPr>
            <a:endParaRPr sz="1800">
              <a:solidFill>
                <a:srgbClr val="980000"/>
              </a:solidFill>
            </a:endParaRPr>
          </a:p>
          <a:p>
            <a:pPr marL="0" lvl="0" indent="0" algn="just" rtl="0">
              <a:spcBef>
                <a:spcPts val="0"/>
              </a:spcBef>
              <a:spcAft>
                <a:spcPts val="0"/>
              </a:spcAft>
              <a:buNone/>
            </a:pPr>
            <a:endParaRPr sz="1800">
              <a:solidFill>
                <a:srgbClr val="980000"/>
              </a:solidFill>
            </a:endParaRPr>
          </a:p>
        </p:txBody>
      </p:sp>
      <p:pic>
        <p:nvPicPr>
          <p:cNvPr id="283" name="Google Shape;283;p41"/>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21371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Outcomes </a:t>
            </a:r>
            <a:endParaRPr/>
          </a:p>
        </p:txBody>
      </p:sp>
      <p:sp>
        <p:nvSpPr>
          <p:cNvPr id="73" name="Google Shape;73;p15"/>
          <p:cNvSpPr txBox="1">
            <a:spLocks noGrp="1"/>
          </p:cNvSpPr>
          <p:nvPr>
            <p:ph type="body" idx="1"/>
          </p:nvPr>
        </p:nvSpPr>
        <p:spPr>
          <a:xfrm>
            <a:off x="311700" y="1152475"/>
            <a:ext cx="8520600" cy="3837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980000"/>
              </a:buClr>
              <a:buSzPts val="1800"/>
              <a:buAutoNum type="arabicPeriod"/>
            </a:pPr>
            <a:r>
              <a:rPr lang="en-GB" b="1">
                <a:solidFill>
                  <a:srgbClr val="980000"/>
                </a:solidFill>
              </a:rPr>
              <a:t>Outcome 1: TRAC FM elevates citizens' awareness of their human rights and civic responsibilities</a:t>
            </a:r>
            <a:endParaRPr b="1">
              <a:solidFill>
                <a:srgbClr val="980000"/>
              </a:solidFill>
            </a:endParaRPr>
          </a:p>
          <a:p>
            <a:pPr marL="914400" lvl="0" indent="0" algn="l" rtl="0">
              <a:spcBef>
                <a:spcPts val="1200"/>
              </a:spcBef>
              <a:spcAft>
                <a:spcPts val="0"/>
              </a:spcAft>
              <a:buNone/>
            </a:pPr>
            <a:r>
              <a:rPr lang="en-GB" b="1">
                <a:solidFill>
                  <a:srgbClr val="980000"/>
                </a:solidFill>
              </a:rPr>
              <a:t>Put simply: Did participants learn about rights?</a:t>
            </a:r>
            <a:endParaRPr b="1">
              <a:solidFill>
                <a:srgbClr val="980000"/>
              </a:solidFill>
            </a:endParaRPr>
          </a:p>
          <a:p>
            <a:pPr marL="0" lvl="0" indent="0" algn="l" rtl="0">
              <a:spcBef>
                <a:spcPts val="1200"/>
              </a:spcBef>
              <a:spcAft>
                <a:spcPts val="0"/>
              </a:spcAft>
              <a:buNone/>
            </a:pPr>
            <a:endParaRPr b="1">
              <a:solidFill>
                <a:srgbClr val="980000"/>
              </a:solidFill>
            </a:endParaRPr>
          </a:p>
          <a:p>
            <a:pPr marL="457200" lvl="0" indent="-342900" algn="l" rtl="0">
              <a:spcBef>
                <a:spcPts val="1200"/>
              </a:spcBef>
              <a:spcAft>
                <a:spcPts val="0"/>
              </a:spcAft>
              <a:buClr>
                <a:srgbClr val="980000"/>
              </a:buClr>
              <a:buSzPts val="1800"/>
              <a:buAutoNum type="arabicPeriod"/>
            </a:pPr>
            <a:r>
              <a:rPr lang="en-GB" b="1">
                <a:solidFill>
                  <a:srgbClr val="980000"/>
                </a:solidFill>
              </a:rPr>
              <a:t>Outcome 2: TRAC FM fosters greater citizen involvement in political and civic matters</a:t>
            </a:r>
            <a:endParaRPr b="1">
              <a:solidFill>
                <a:srgbClr val="980000"/>
              </a:solidFill>
            </a:endParaRPr>
          </a:p>
          <a:p>
            <a:pPr marL="0" lvl="0" indent="0" algn="l" rtl="0">
              <a:spcBef>
                <a:spcPts val="1200"/>
              </a:spcBef>
              <a:spcAft>
                <a:spcPts val="1200"/>
              </a:spcAft>
              <a:buNone/>
            </a:pPr>
            <a:r>
              <a:rPr lang="en-GB" b="1">
                <a:solidFill>
                  <a:srgbClr val="980000"/>
                </a:solidFill>
              </a:rPr>
              <a:t>		Put simply: Did participants engage in (public) discussion?</a:t>
            </a:r>
            <a:endParaRPr sz="2500"/>
          </a:p>
        </p:txBody>
      </p:sp>
      <p:pic>
        <p:nvPicPr>
          <p:cNvPr id="74" name="Google Shape;74;p15"/>
          <p:cNvPicPr preferRelativeResize="0"/>
          <p:nvPr/>
        </p:nvPicPr>
        <p:blipFill>
          <a:blip r:embed="rId3">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title"/>
          </p:nvPr>
        </p:nvSpPr>
        <p:spPr>
          <a:xfrm>
            <a:off x="311700" y="1025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Merely being asked questions or being given an opportunity for deliberation leads to discussion, information seeking</a:t>
            </a:r>
            <a:endParaRPr/>
          </a:p>
          <a:p>
            <a:pPr marL="0" lvl="0" indent="0" algn="l" rtl="0">
              <a:spcBef>
                <a:spcPts val="0"/>
              </a:spcBef>
              <a:spcAft>
                <a:spcPts val="0"/>
              </a:spcAft>
              <a:buNone/>
            </a:pPr>
            <a:endParaRPr/>
          </a:p>
        </p:txBody>
      </p:sp>
      <p:sp>
        <p:nvSpPr>
          <p:cNvPr id="289" name="Google Shape;289;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just" rtl="0">
              <a:spcBef>
                <a:spcPts val="0"/>
              </a:spcBef>
              <a:spcAft>
                <a:spcPts val="0"/>
              </a:spcAft>
              <a:buNone/>
            </a:pPr>
            <a:endParaRPr>
              <a:solidFill>
                <a:srgbClr val="980000"/>
              </a:solidFill>
            </a:endParaRPr>
          </a:p>
          <a:p>
            <a:pPr marL="0" lvl="0" indent="0" algn="just" rtl="0">
              <a:spcBef>
                <a:spcPts val="1200"/>
              </a:spcBef>
              <a:spcAft>
                <a:spcPts val="0"/>
              </a:spcAft>
              <a:buNone/>
            </a:pPr>
            <a:r>
              <a:rPr lang="en-GB" i="1">
                <a:solidFill>
                  <a:srgbClr val="980000"/>
                </a:solidFill>
              </a:rPr>
              <a:t>“James Fishkin, in describing an experiment with a deliberative opinion poll, speaks of how chosen participants in the sample likely </a:t>
            </a:r>
            <a:r>
              <a:rPr lang="en-GB" b="1" i="1">
                <a:solidFill>
                  <a:srgbClr val="980000"/>
                </a:solidFill>
              </a:rPr>
              <a:t>began discussing the topics of the experimental poll with their friends and family</a:t>
            </a:r>
            <a:r>
              <a:rPr lang="en-GB" i="1">
                <a:solidFill>
                  <a:srgbClr val="980000"/>
                </a:solidFill>
              </a:rPr>
              <a:t> from the day they discovered that they were chosen. The chosen participants may also have started </a:t>
            </a:r>
            <a:r>
              <a:rPr lang="en-GB" b="1" i="1">
                <a:solidFill>
                  <a:srgbClr val="980000"/>
                </a:solidFill>
              </a:rPr>
              <a:t>paying closer attention to news media or spent more time thinking about these issues</a:t>
            </a:r>
            <a:r>
              <a:rPr lang="en-GB" i="1">
                <a:solidFill>
                  <a:srgbClr val="980000"/>
                </a:solidFill>
              </a:rPr>
              <a:t>, precisely because they were chosen for the opinion poll experiment.”</a:t>
            </a:r>
            <a:endParaRPr i="1">
              <a:solidFill>
                <a:srgbClr val="980000"/>
              </a:solidFill>
            </a:endParaRPr>
          </a:p>
          <a:p>
            <a:pPr marL="457200" lvl="0" indent="-322580" algn="just" rtl="0">
              <a:spcBef>
                <a:spcPts val="1200"/>
              </a:spcBef>
              <a:spcAft>
                <a:spcPts val="0"/>
              </a:spcAft>
              <a:buSzPct val="100000"/>
              <a:buChar char="-"/>
            </a:pPr>
            <a:r>
              <a:rPr lang="en-GB"/>
              <a:t>Full paper, citing </a:t>
            </a:r>
            <a:r>
              <a:rPr lang="en-GB" sz="1600" b="1"/>
              <a:t>James Fishkin (1995), Bringing Deliberation to Democracy: The British Experiment</a:t>
            </a:r>
            <a:endParaRPr sz="1600" b="1"/>
          </a:p>
          <a:p>
            <a:pPr marL="0" lvl="0" indent="0" algn="l" rtl="0">
              <a:spcBef>
                <a:spcPts val="1200"/>
              </a:spcBef>
              <a:spcAft>
                <a:spcPts val="1200"/>
              </a:spcAft>
              <a:buNone/>
            </a:pPr>
            <a:endParaRPr b="1"/>
          </a:p>
        </p:txBody>
      </p:sp>
      <p:pic>
        <p:nvPicPr>
          <p:cNvPr id="290" name="Google Shape;290;p42"/>
          <p:cNvPicPr preferRelativeResize="0"/>
          <p:nvPr/>
        </p:nvPicPr>
        <p:blipFill>
          <a:blip r:embed="rId3">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title"/>
          </p:nvPr>
        </p:nvSpPr>
        <p:spPr>
          <a:xfrm>
            <a:off x="311700" y="21371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How representative are these findings? </a:t>
            </a:r>
            <a:endParaRPr/>
          </a:p>
          <a:p>
            <a:pPr marL="0" lvl="0" indent="0" algn="l" rtl="0">
              <a:spcBef>
                <a:spcPts val="0"/>
              </a:spcBef>
              <a:spcAft>
                <a:spcPts val="0"/>
              </a:spcAft>
              <a:buNone/>
            </a:pPr>
            <a:endParaRPr/>
          </a:p>
        </p:txBody>
      </p:sp>
      <p:sp>
        <p:nvSpPr>
          <p:cNvPr id="296" name="Google Shape;296;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just" rtl="0">
              <a:spcBef>
                <a:spcPts val="0"/>
              </a:spcBef>
              <a:spcAft>
                <a:spcPts val="0"/>
              </a:spcAft>
              <a:buNone/>
            </a:pPr>
            <a:r>
              <a:rPr lang="en-GB"/>
              <a:t>Describing the effect of being polled on the participants of a deliberative poll:</a:t>
            </a:r>
            <a:endParaRPr/>
          </a:p>
          <a:p>
            <a:pPr marL="0" lvl="0" indent="0" algn="just" rtl="0">
              <a:spcBef>
                <a:spcPts val="1200"/>
              </a:spcBef>
              <a:spcAft>
                <a:spcPts val="0"/>
              </a:spcAft>
              <a:buNone/>
            </a:pPr>
            <a:r>
              <a:rPr lang="en-GB" i="1">
                <a:solidFill>
                  <a:srgbClr val="980000"/>
                </a:solidFill>
              </a:rPr>
              <a:t>“In all these ways their views became unrepresentative of public opinion in the conventional sense. But those views also became representative in a new and different sense. They became representative of the views the entire country would come to if it were populated by ideal citizens, by people who took up the same opportunity as the members of our sample did, to engage the issues and debate them over an extended period. In short their new, considered judgements represented what the public would think, if it actually had a better opportunity to think about it.”</a:t>
            </a:r>
            <a:endParaRPr i="1">
              <a:solidFill>
                <a:srgbClr val="980000"/>
              </a:solidFill>
            </a:endParaRPr>
          </a:p>
          <a:p>
            <a:pPr marL="457200" lvl="0" indent="-322580" algn="r" rtl="0">
              <a:spcBef>
                <a:spcPts val="1200"/>
              </a:spcBef>
              <a:spcAft>
                <a:spcPts val="0"/>
              </a:spcAft>
              <a:buSzPct val="100000"/>
              <a:buChar char="-"/>
            </a:pPr>
            <a:r>
              <a:rPr lang="en-GB" sz="1600" b="1"/>
              <a:t>James Fishkin (1995), Bringing Deliberation to Democracy: The British Experiment. </a:t>
            </a:r>
            <a:endParaRPr sz="1600" b="1"/>
          </a:p>
          <a:p>
            <a:pPr marL="0" lvl="0" indent="0" algn="l" rtl="0">
              <a:spcBef>
                <a:spcPts val="1200"/>
              </a:spcBef>
              <a:spcAft>
                <a:spcPts val="1200"/>
              </a:spcAft>
              <a:buNone/>
            </a:pPr>
            <a:endParaRPr b="1"/>
          </a:p>
        </p:txBody>
      </p:sp>
      <p:pic>
        <p:nvPicPr>
          <p:cNvPr id="297" name="Google Shape;297;p43"/>
          <p:cNvPicPr preferRelativeResize="0"/>
          <p:nvPr/>
        </p:nvPicPr>
        <p:blipFill>
          <a:blip r:embed="rId3">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Unexpected Responses</a:t>
            </a:r>
            <a:endParaRPr/>
          </a:p>
        </p:txBody>
      </p:sp>
      <p:sp>
        <p:nvSpPr>
          <p:cNvPr id="303" name="Google Shape;303;p44"/>
          <p:cNvSpPr txBox="1">
            <a:spLocks noGrp="1"/>
          </p:cNvSpPr>
          <p:nvPr>
            <p:ph type="body" idx="1"/>
          </p:nvPr>
        </p:nvSpPr>
        <p:spPr>
          <a:xfrm>
            <a:off x="311700" y="1152475"/>
            <a:ext cx="8520600" cy="38229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rgbClr val="980000"/>
              </a:buClr>
              <a:buSzPts val="1800"/>
              <a:buChar char="-"/>
            </a:pPr>
            <a:r>
              <a:rPr lang="en-GB">
                <a:solidFill>
                  <a:srgbClr val="980000"/>
                </a:solidFill>
              </a:rPr>
              <a:t>“I advised a friend not to do an abortion since its a violation of the right to life.” (Phone Survey)</a:t>
            </a:r>
            <a:endParaRPr>
              <a:solidFill>
                <a:srgbClr val="980000"/>
              </a:solidFill>
            </a:endParaRPr>
          </a:p>
          <a:p>
            <a:pPr marL="457200" lvl="0" indent="0" algn="l" rtl="0">
              <a:spcBef>
                <a:spcPts val="1200"/>
              </a:spcBef>
              <a:spcAft>
                <a:spcPts val="0"/>
              </a:spcAft>
              <a:buNone/>
            </a:pPr>
            <a:endParaRPr>
              <a:solidFill>
                <a:srgbClr val="980000"/>
              </a:solidFill>
            </a:endParaRPr>
          </a:p>
          <a:p>
            <a:pPr marL="457200" lvl="0" indent="-342900" algn="l" rtl="0">
              <a:spcBef>
                <a:spcPts val="1200"/>
              </a:spcBef>
              <a:spcAft>
                <a:spcPts val="0"/>
              </a:spcAft>
              <a:buClr>
                <a:srgbClr val="980000"/>
              </a:buClr>
              <a:buSzPts val="1800"/>
              <a:buChar char="-"/>
            </a:pPr>
            <a:r>
              <a:rPr lang="en-GB">
                <a:solidFill>
                  <a:srgbClr val="980000"/>
                </a:solidFill>
              </a:rPr>
              <a:t>“Whenever my neighbours fight, I always report them to our chairman and he advises them.” (Phone Survey)</a:t>
            </a:r>
            <a:endParaRPr>
              <a:solidFill>
                <a:srgbClr val="980000"/>
              </a:solidFill>
            </a:endParaRPr>
          </a:p>
          <a:p>
            <a:pPr marL="457200" lvl="0" indent="0" algn="l" rtl="0">
              <a:spcBef>
                <a:spcPts val="1200"/>
              </a:spcBef>
              <a:spcAft>
                <a:spcPts val="0"/>
              </a:spcAft>
              <a:buNone/>
            </a:pPr>
            <a:endParaRPr>
              <a:solidFill>
                <a:srgbClr val="980000"/>
              </a:solidFill>
            </a:endParaRPr>
          </a:p>
          <a:p>
            <a:pPr marL="457200" lvl="0" indent="-342900" algn="l" rtl="0">
              <a:spcBef>
                <a:spcPts val="1200"/>
              </a:spcBef>
              <a:spcAft>
                <a:spcPts val="0"/>
              </a:spcAft>
              <a:buClr>
                <a:srgbClr val="980000"/>
              </a:buClr>
              <a:buSzPts val="1800"/>
              <a:buChar char="-"/>
            </a:pPr>
            <a:r>
              <a:rPr lang="en-GB">
                <a:solidFill>
                  <a:srgbClr val="980000"/>
                </a:solidFill>
              </a:rPr>
              <a:t>“I Educate my colleagues and friends about [the] dangers of homosexuality.” (Phone Survey)</a:t>
            </a:r>
            <a:endParaRPr>
              <a:solidFill>
                <a:srgbClr val="980000"/>
              </a:solidFill>
            </a:endParaRPr>
          </a:p>
          <a:p>
            <a:pPr marL="457200" lvl="0" indent="0" algn="l" rtl="0">
              <a:spcBef>
                <a:spcPts val="1200"/>
              </a:spcBef>
              <a:spcAft>
                <a:spcPts val="0"/>
              </a:spcAft>
              <a:buNone/>
            </a:pPr>
            <a:endParaRPr>
              <a:solidFill>
                <a:srgbClr val="980000"/>
              </a:solidFill>
            </a:endParaRPr>
          </a:p>
          <a:p>
            <a:pPr marL="457200" lvl="0" indent="-342900" algn="l" rtl="0">
              <a:spcBef>
                <a:spcPts val="1200"/>
              </a:spcBef>
              <a:spcAft>
                <a:spcPts val="0"/>
              </a:spcAft>
              <a:buClr>
                <a:srgbClr val="980000"/>
              </a:buClr>
              <a:buSzPts val="1800"/>
              <a:buChar char="-"/>
            </a:pPr>
            <a:r>
              <a:rPr lang="en-GB">
                <a:solidFill>
                  <a:srgbClr val="980000"/>
                </a:solidFill>
              </a:rPr>
              <a:t>I realised that “contraceptives encourage sex.” (Ethnographic Interview)</a:t>
            </a:r>
            <a:endParaRPr>
              <a:solidFill>
                <a:srgbClr val="980000"/>
              </a:solidFill>
            </a:endParaRPr>
          </a:p>
        </p:txBody>
      </p:sp>
      <p:pic>
        <p:nvPicPr>
          <p:cNvPr id="304" name="Google Shape;304;p44"/>
          <p:cNvPicPr preferRelativeResize="0"/>
          <p:nvPr/>
        </p:nvPicPr>
        <p:blipFill>
          <a:blip r:embed="rId3">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Opaque Responses</a:t>
            </a:r>
            <a:endParaRPr/>
          </a:p>
        </p:txBody>
      </p:sp>
      <p:sp>
        <p:nvSpPr>
          <p:cNvPr id="310" name="Google Shape;310;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GB"/>
              <a:t>“</a:t>
            </a:r>
            <a:r>
              <a:rPr lang="en-GB">
                <a:solidFill>
                  <a:srgbClr val="980000"/>
                </a:solidFill>
              </a:rPr>
              <a:t>I used to think shouting at my step children was alright but Ihave realised it affects their freedom of expression. We are now a big loving family.” (Phone Survey)</a:t>
            </a:r>
            <a:endParaRPr>
              <a:solidFill>
                <a:srgbClr val="980000"/>
              </a:solidFill>
            </a:endParaRPr>
          </a:p>
          <a:p>
            <a:pPr marL="0" lvl="0" indent="0" algn="l" rtl="0">
              <a:spcBef>
                <a:spcPts val="1200"/>
              </a:spcBef>
              <a:spcAft>
                <a:spcPts val="0"/>
              </a:spcAft>
              <a:buNone/>
            </a:pPr>
            <a:endParaRPr>
              <a:solidFill>
                <a:srgbClr val="980000"/>
              </a:solidFill>
            </a:endParaRPr>
          </a:p>
          <a:p>
            <a:pPr marL="457200" lvl="0" indent="-342900" algn="l" rtl="0">
              <a:spcBef>
                <a:spcPts val="1200"/>
              </a:spcBef>
              <a:spcAft>
                <a:spcPts val="0"/>
              </a:spcAft>
              <a:buClr>
                <a:srgbClr val="980000"/>
              </a:buClr>
              <a:buSzPts val="1800"/>
              <a:buChar char="-"/>
            </a:pPr>
            <a:r>
              <a:rPr lang="en-GB">
                <a:solidFill>
                  <a:srgbClr val="980000"/>
                </a:solidFill>
              </a:rPr>
              <a:t>I used to quarrel with my wife, sometimes even physically. But TRAC FM taught me that this is against women’s rights so now I am a changed man. (Ethnographic Interview)</a:t>
            </a:r>
            <a:endParaRPr>
              <a:solidFill>
                <a:srgbClr val="980000"/>
              </a:solidFill>
            </a:endParaRPr>
          </a:p>
          <a:p>
            <a:pPr marL="0" lvl="0" indent="0" algn="l" rtl="0">
              <a:spcBef>
                <a:spcPts val="1200"/>
              </a:spcBef>
              <a:spcAft>
                <a:spcPts val="0"/>
              </a:spcAft>
              <a:buNone/>
            </a:pPr>
            <a:endParaRPr>
              <a:solidFill>
                <a:srgbClr val="980000"/>
              </a:solidFill>
            </a:endParaRPr>
          </a:p>
          <a:p>
            <a:pPr marL="457200" lvl="0" indent="-342900" algn="l" rtl="0">
              <a:spcBef>
                <a:spcPts val="1200"/>
              </a:spcBef>
              <a:spcAft>
                <a:spcPts val="0"/>
              </a:spcAft>
              <a:buClr>
                <a:srgbClr val="980000"/>
              </a:buClr>
              <a:buSzPts val="1800"/>
              <a:buChar char="-"/>
            </a:pPr>
            <a:r>
              <a:rPr lang="en-GB">
                <a:solidFill>
                  <a:srgbClr val="980000"/>
                </a:solidFill>
              </a:rPr>
              <a:t>“There is a time I found someone who had spent one week without eating food. I bought food for him.” (Phone Survey). </a:t>
            </a:r>
            <a:endParaRPr>
              <a:solidFill>
                <a:srgbClr val="980000"/>
              </a:solidFill>
            </a:endParaRPr>
          </a:p>
        </p:txBody>
      </p:sp>
      <p:pic>
        <p:nvPicPr>
          <p:cNvPr id="311" name="Google Shape;311;p45"/>
          <p:cNvPicPr preferRelativeResize="0"/>
          <p:nvPr/>
        </p:nvPicPr>
        <p:blipFill>
          <a:blip r:embed="rId3">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References</a:t>
            </a:r>
            <a:endParaRPr/>
          </a:p>
        </p:txBody>
      </p:sp>
      <p:sp>
        <p:nvSpPr>
          <p:cNvPr id="317" name="Google Shape;317;p46"/>
          <p:cNvSpPr txBox="1">
            <a:spLocks noGrp="1"/>
          </p:cNvSpPr>
          <p:nvPr>
            <p:ph type="body" idx="1"/>
          </p:nvPr>
        </p:nvSpPr>
        <p:spPr>
          <a:xfrm>
            <a:off x="311700" y="1152475"/>
            <a:ext cx="8520600" cy="3903300"/>
          </a:xfrm>
          <a:prstGeom prst="rect">
            <a:avLst/>
          </a:prstGeom>
        </p:spPr>
        <p:txBody>
          <a:bodyPr spcFirstLastPara="1" wrap="square" lIns="91425" tIns="91425" rIns="91425" bIns="91425" anchor="t" anchorCtr="0">
            <a:normAutofit fontScale="92500" lnSpcReduction="20000"/>
          </a:bodyPr>
          <a:lstStyle/>
          <a:p>
            <a:pPr marL="0" lvl="0" indent="0" algn="l" rtl="0">
              <a:lnSpc>
                <a:spcPct val="100000"/>
              </a:lnSpc>
              <a:spcBef>
                <a:spcPts val="0"/>
              </a:spcBef>
              <a:spcAft>
                <a:spcPts val="0"/>
              </a:spcAft>
              <a:buNone/>
            </a:pPr>
            <a:r>
              <a:rPr lang="en-GB" sz="1000" baseline="30000">
                <a:solidFill>
                  <a:schemeClr val="dk1"/>
                </a:solidFill>
              </a:rPr>
              <a:t> </a:t>
            </a:r>
            <a:r>
              <a:rPr lang="en-GB" sz="1000">
                <a:solidFill>
                  <a:schemeClr val="dk1"/>
                </a:solidFill>
              </a:rPr>
              <a:t>Fishkin, James. (1995). Bringing Deliberation to Democracy: The British Experiment. </a:t>
            </a:r>
            <a:r>
              <a:rPr lang="en-GB" sz="1000" i="1">
                <a:solidFill>
                  <a:schemeClr val="dk1"/>
                </a:solidFill>
              </a:rPr>
              <a:t>The Good Society, 5</a:t>
            </a:r>
            <a:r>
              <a:rPr lang="en-GB" sz="1000">
                <a:solidFill>
                  <a:schemeClr val="dk1"/>
                </a:solidFill>
              </a:rPr>
              <a:t>(3), 45–49. </a:t>
            </a:r>
            <a:r>
              <a:rPr lang="en-GB" sz="1000" u="sng">
                <a:solidFill>
                  <a:srgbClr val="1154CC"/>
                </a:solidFill>
                <a:hlinkClick r:id="rId3">
                  <a:extLst>
                    <a:ext uri="{A12FA001-AC4F-418D-AE19-62706E023703}">
                      <ahyp:hlinkClr xmlns:ahyp="http://schemas.microsoft.com/office/drawing/2018/hyperlinkcolor" val="tx"/>
                    </a:ext>
                  </a:extLst>
                </a:hlinkClick>
              </a:rPr>
              <a:t>http://www.jstor.org/stable/2071070</a:t>
            </a:r>
            <a:r>
              <a:rPr lang="en-GB" sz="1000" u="sng">
                <a:solidFill>
                  <a:srgbClr val="1154CC"/>
                </a:solidFill>
                <a:hlinkClick r:id="rId3">
                  <a:extLst>
                    <a:ext uri="{A12FA001-AC4F-418D-AE19-62706E023703}">
                      <ahyp:hlinkClr xmlns:ahyp="http://schemas.microsoft.com/office/drawing/2018/hyperlinkcolor" val="tx"/>
                    </a:ext>
                  </a:extLst>
                </a:hlinkClick>
              </a:rPr>
              <a:t>6</a:t>
            </a:r>
            <a:r>
              <a:rPr lang="en-GB" sz="1000">
                <a:solidFill>
                  <a:schemeClr val="dk1"/>
                </a:solidFill>
              </a:rPr>
              <a:t>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Benhabib, Seyla. (1997). The Embattled Public Sphere: Hannah Arendt, Juergen Habermas and Beyond. Theoria: A Journal of Social and Political Theory, 90, 1–24. </a:t>
            </a:r>
            <a:r>
              <a:rPr lang="en-GB" sz="1000" u="sng">
                <a:solidFill>
                  <a:schemeClr val="hlink"/>
                </a:solidFill>
                <a:hlinkClick r:id="rId4"/>
              </a:rPr>
              <a:t>http://www.jstor.org/stable/41802076</a:t>
            </a:r>
            <a:r>
              <a:rPr lang="en-GB" sz="1000">
                <a:solidFill>
                  <a:schemeClr val="dk1"/>
                </a:solidFill>
              </a:rPr>
              <a:t>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Davies, Rick. (2005). The ‘Most Significant Change’ (MSC) Technique: A Guide to Its Use”. 10.13140/RG.2.1.4305.3606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Abreu Lopes, C. &amp; Srinivasan, S. (2014). Africa’s Voices: Using mobile phones and radio to foster mediated public discussion and to gather public opinions in Africa. [Working Paper]. Apollo - University of Cambridge Repository. 15. </a:t>
            </a:r>
            <a:r>
              <a:rPr lang="en-GB" sz="1000" u="sng">
                <a:solidFill>
                  <a:schemeClr val="hlink"/>
                </a:solidFill>
                <a:hlinkClick r:id="rId5"/>
              </a:rPr>
              <a:t>https://www.repository.cam.ac.uk/handle/1810/245269</a:t>
            </a:r>
            <a:r>
              <a:rPr lang="en-GB" sz="1000">
                <a:solidFill>
                  <a:schemeClr val="dk1"/>
                </a:solidFill>
              </a:rPr>
              <a:t>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Benhabib, Seyla. (1997). The Embattled Public Sphere: Hannah Arendt, Juergen Habermas and Beyond. Theoria: A Journal of Social and Political Theory, 90, 1–24. </a:t>
            </a:r>
            <a:r>
              <a:rPr lang="en-GB" sz="1000" u="sng">
                <a:solidFill>
                  <a:schemeClr val="hlink"/>
                </a:solidFill>
                <a:hlinkClick r:id="rId4"/>
              </a:rPr>
              <a:t>http://www.jstor.org/stable/41802076</a:t>
            </a:r>
            <a:r>
              <a:rPr lang="en-GB" sz="1000">
                <a:solidFill>
                  <a:schemeClr val="dk1"/>
                </a:solidFill>
              </a:rPr>
              <a:t>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Brisset-Foucault, F. (2019). Talkative Polity: Radio, Domination, and Citizenship in Uganda (1st ed.). Ohio University Press. </a:t>
            </a:r>
            <a:r>
              <a:rPr lang="en-GB" sz="1000" u="sng">
                <a:solidFill>
                  <a:schemeClr val="hlink"/>
                </a:solidFill>
                <a:hlinkClick r:id="rId6"/>
              </a:rPr>
              <a:t>https://doi.org/10.2307/j.ctv224v0nc</a:t>
            </a:r>
            <a:r>
              <a:rPr lang="en-GB" sz="1000">
                <a:solidFill>
                  <a:schemeClr val="dk1"/>
                </a:solidFill>
              </a:rPr>
              <a:t>.</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Hammett, Daniel; Jackson, Lucy. (2018). Developing a ‘civil’ society in partial democracies: In/civility and a critical public sphere in Uganda and Singapore. Political Geography Volume 67, 145-155. </a:t>
            </a:r>
            <a:r>
              <a:rPr lang="en-GB" sz="1000" u="sng">
                <a:solidFill>
                  <a:schemeClr val="hlink"/>
                </a:solidFill>
                <a:hlinkClick r:id="rId7"/>
              </a:rPr>
              <a:t>https://doi.org/10.1016/j.polgeo.2017.08.004</a:t>
            </a:r>
            <a:r>
              <a:rPr lang="en-GB" sz="1000">
                <a:solidFill>
                  <a:schemeClr val="dk1"/>
                </a:solidFill>
              </a:rPr>
              <a:t>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Kamurungi, Elizabeth. (2023). EC decries lack of funds for Local Council polls. The Monitor Uganda. https://www.monitor.co.ug/uganda/news/national/ec-decries-lack-of-funds-for-local-coun cil-polls--4232176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Mamdani, Mahmood. (1996). Citizen and Subject: Contemporary Africa and the Legacy of Late Colonialism. Princeton University Press. </a:t>
            </a:r>
            <a:r>
              <a:rPr lang="en-GB" sz="1000" u="sng">
                <a:solidFill>
                  <a:schemeClr val="hlink"/>
                </a:solidFill>
                <a:hlinkClick r:id="rId8"/>
              </a:rPr>
              <a:t>https://doi.org/10.2307/j.ctvc77c7w</a:t>
            </a:r>
            <a:r>
              <a:rPr lang="en-GB" sz="1000">
                <a:solidFill>
                  <a:schemeClr val="dk1"/>
                </a:solidFill>
              </a:rPr>
              <a:t>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Martin, James. (2022). Rhetoric, discourse and the hermeneutics of public speech. Politics, 42(2), 170–184. </a:t>
            </a:r>
            <a:r>
              <a:rPr lang="en-GB" sz="1000" u="sng">
                <a:solidFill>
                  <a:schemeClr val="hlink"/>
                </a:solidFill>
                <a:hlinkClick r:id="rId9"/>
              </a:rPr>
              <a:t>https://doi.org/10.1177/0263395720933779</a:t>
            </a:r>
            <a:r>
              <a:rPr lang="en-GB" sz="1000">
                <a:solidFill>
                  <a:schemeClr val="dk1"/>
                </a:solidFill>
              </a:rPr>
              <a:t>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Mwesige, Peter G. (2009). The democratic functions and dysfunctions of political talk radio: the case of Uganda.” Journal of African Media Studies 1:2, 221–245. DOI: 10.1386/jams.1.2.221/1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Clr>
                <a:schemeClr val="dk1"/>
              </a:buClr>
              <a:buSzPct val="110000"/>
              <a:buFont typeface="Arial"/>
              <a:buNone/>
            </a:pPr>
            <a:r>
              <a:rPr lang="en-GB" sz="1000">
                <a:solidFill>
                  <a:schemeClr val="dk1"/>
                </a:solidFill>
              </a:rPr>
              <a:t>Mwesigye, Godfrey. (N/A). Uganda to hold LC 1 elections after a long waiting: But why lining-up? Parliament Watch Uganda. </a:t>
            </a:r>
            <a:r>
              <a:rPr lang="en-GB" sz="1000" u="sng">
                <a:solidFill>
                  <a:schemeClr val="hlink"/>
                </a:solidFill>
                <a:hlinkClick r:id="rId10"/>
              </a:rPr>
              <a:t>https://parliamentwatch.ug/blogs/uganda-to-hold-lc-1-elections-after-a-long-waiting-butwhy-lining-up/</a:t>
            </a:r>
            <a:r>
              <a:rPr lang="en-GB" sz="1000">
                <a:solidFill>
                  <a:schemeClr val="dk1"/>
                </a:solidFill>
              </a:rPr>
              <a:t> </a:t>
            </a:r>
            <a:endParaRPr sz="1000">
              <a:solidFill>
                <a:schemeClr val="dk1"/>
              </a:solidFill>
            </a:endParaRPr>
          </a:p>
        </p:txBody>
      </p:sp>
      <p:pic>
        <p:nvPicPr>
          <p:cNvPr id="318" name="Google Shape;318;p46"/>
          <p:cNvPicPr preferRelativeResize="0"/>
          <p:nvPr/>
        </p:nvPicPr>
        <p:blipFill>
          <a:blip r:embed="rId11">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References</a:t>
            </a:r>
            <a:endParaRPr/>
          </a:p>
        </p:txBody>
      </p:sp>
      <p:sp>
        <p:nvSpPr>
          <p:cNvPr id="324" name="Google Shape;324;p47"/>
          <p:cNvSpPr txBox="1">
            <a:spLocks noGrp="1"/>
          </p:cNvSpPr>
          <p:nvPr>
            <p:ph type="body" idx="1"/>
          </p:nvPr>
        </p:nvSpPr>
        <p:spPr>
          <a:xfrm>
            <a:off x="311700" y="1152475"/>
            <a:ext cx="8520600" cy="39033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sz="1000">
                <a:solidFill>
                  <a:schemeClr val="dk1"/>
                </a:solidFill>
              </a:rPr>
              <a:t>Oosterom, Marjoke A. (2016). The effects of protracted conflict and displacement on citizen engagement in Northern Uganda. Conflict, Security &amp; Development, 16:1, 75-101. DOI: 10.1080/14678802.2016.1136140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Ackelsberg, Martha A. 1988. Communities, resistance, and women's activism: Some implications for a democratic polity. In Women and the politics of empowerment. See Bookman and Morgen 1988. As cited by Sparks, H. (1997). Dissident Citizenship: Democratic Theory, Political Courage, and Activist Women. Hypatia, 12(4), 74–110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Fraser, Nancy. (1992). Rethinking the public sphere: A contribution to the critique of actually existing democracy. In Habermas and the public sphere. As cited by Sparks, H. (1997). Dissident Citizenship: Democratic Theory, Political Courage, and Activist Women. Hypatia, 12(4), 74–110. </a:t>
            </a:r>
            <a:r>
              <a:rPr lang="en-GB" sz="1000" u="sng">
                <a:solidFill>
                  <a:schemeClr val="hlink"/>
                </a:solidFill>
                <a:hlinkClick r:id="rId3"/>
              </a:rPr>
              <a:t>http://www.jstor.org/stable/3810734</a:t>
            </a:r>
            <a:r>
              <a:rPr lang="en-GB" sz="1000">
                <a:solidFill>
                  <a:schemeClr val="dk1"/>
                </a:solidFill>
              </a:rPr>
              <a:t>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GB" sz="1000">
                <a:solidFill>
                  <a:schemeClr val="dk1"/>
                </a:solidFill>
              </a:rPr>
              <a:t>Shaffer, T. J. (2018). Democracy as Group Discussion and Collective Action: Facts, Values, and Strategies in Canadian and American Rural Landscapes. The Good Society, 26(2–3), 255–273. </a:t>
            </a:r>
            <a:r>
              <a:rPr lang="en-GB" sz="1000" u="sng">
                <a:solidFill>
                  <a:schemeClr val="hlink"/>
                </a:solidFill>
                <a:hlinkClick r:id="rId4"/>
              </a:rPr>
              <a:t>https://doi.org/10.5325/goodsociety.26.2-3.0255</a:t>
            </a:r>
            <a:r>
              <a:rPr lang="en-GB" sz="1000">
                <a:solidFill>
                  <a:schemeClr val="dk1"/>
                </a:solidFill>
              </a:rPr>
              <a:t> </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p:txBody>
      </p:sp>
      <p:pic>
        <p:nvPicPr>
          <p:cNvPr id="325" name="Google Shape;325;p47"/>
          <p:cNvPicPr preferRelativeResize="0"/>
          <p:nvPr/>
        </p:nvPicPr>
        <p:blipFill>
          <a:blip r:embed="rId5">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21371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In one quote: Theory of Change </a:t>
            </a:r>
            <a:endParaRPr/>
          </a:p>
        </p:txBody>
      </p:sp>
      <p:sp>
        <p:nvSpPr>
          <p:cNvPr id="80" name="Google Shape;80;p16"/>
          <p:cNvSpPr txBox="1">
            <a:spLocks noGrp="1"/>
          </p:cNvSpPr>
          <p:nvPr>
            <p:ph type="body" idx="1"/>
          </p:nvPr>
        </p:nvSpPr>
        <p:spPr>
          <a:xfrm>
            <a:off x="311700" y="1075700"/>
            <a:ext cx="8520600" cy="383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b="1">
              <a:solidFill>
                <a:srgbClr val="980000"/>
              </a:solidFill>
            </a:endParaRPr>
          </a:p>
          <a:p>
            <a:pPr marL="0" lvl="0" indent="0" algn="l" rtl="0">
              <a:lnSpc>
                <a:spcPct val="115000"/>
              </a:lnSpc>
              <a:spcBef>
                <a:spcPts val="1200"/>
              </a:spcBef>
              <a:spcAft>
                <a:spcPts val="0"/>
              </a:spcAft>
              <a:buNone/>
            </a:pPr>
            <a:r>
              <a:rPr lang="en-GB" sz="3450" i="1">
                <a:solidFill>
                  <a:srgbClr val="666666"/>
                </a:solidFill>
                <a:latin typeface="Trebuchet MS"/>
                <a:ea typeface="Trebuchet MS"/>
                <a:cs typeface="Trebuchet MS"/>
                <a:sym typeface="Trebuchet MS"/>
              </a:rPr>
              <a:t>Democratic public life only thrives where institutions enable citizens to debate matters of public importance. </a:t>
            </a:r>
            <a:r>
              <a:rPr lang="en-GB" sz="3450">
                <a:solidFill>
                  <a:srgbClr val="666666"/>
                </a:solidFill>
                <a:latin typeface="Trebuchet MS"/>
                <a:ea typeface="Trebuchet MS"/>
                <a:cs typeface="Trebuchet MS"/>
                <a:sym typeface="Trebuchet MS"/>
              </a:rPr>
              <a:t>Jürgen Habermas</a:t>
            </a:r>
            <a:r>
              <a:rPr lang="en-GB" sz="3450" i="1">
                <a:solidFill>
                  <a:srgbClr val="666666"/>
                </a:solidFill>
                <a:latin typeface="Trebuchet MS"/>
                <a:ea typeface="Trebuchet MS"/>
                <a:cs typeface="Trebuchet MS"/>
                <a:sym typeface="Trebuchet MS"/>
              </a:rPr>
              <a:t>, </a:t>
            </a:r>
            <a:r>
              <a:rPr lang="en-GB" sz="3450">
                <a:solidFill>
                  <a:srgbClr val="666666"/>
                </a:solidFill>
                <a:latin typeface="Trebuchet MS"/>
                <a:ea typeface="Trebuchet MS"/>
                <a:cs typeface="Trebuchet MS"/>
                <a:sym typeface="Trebuchet MS"/>
              </a:rPr>
              <a:t>The Theory of Communicative Action (1987)</a:t>
            </a:r>
            <a:endParaRPr sz="4400"/>
          </a:p>
        </p:txBody>
      </p:sp>
      <p:pic>
        <p:nvPicPr>
          <p:cNvPr id="81" name="Google Shape;81;p16"/>
          <p:cNvPicPr preferRelativeResize="0"/>
          <p:nvPr/>
        </p:nvPicPr>
        <p:blipFill>
          <a:blip r:embed="rId3">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21371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Evaluation Methods</a:t>
            </a:r>
            <a:endParaRPr/>
          </a:p>
        </p:txBody>
      </p:sp>
      <p:sp>
        <p:nvSpPr>
          <p:cNvPr id="87" name="Google Shape;8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980000"/>
              </a:buClr>
              <a:buSzPts val="1800"/>
              <a:buAutoNum type="arabicParenR"/>
            </a:pPr>
            <a:r>
              <a:rPr lang="en-GB" b="1">
                <a:solidFill>
                  <a:srgbClr val="980000"/>
                </a:solidFill>
              </a:rPr>
              <a:t>Radio and SMS technology used to poll the public. </a:t>
            </a:r>
            <a:r>
              <a:rPr lang="en-GB">
                <a:solidFill>
                  <a:srgbClr val="980000"/>
                </a:solidFill>
              </a:rPr>
              <a:t>A baseline population of ‘uninformed’ respondents identified</a:t>
            </a:r>
            <a:endParaRPr>
              <a:solidFill>
                <a:srgbClr val="980000"/>
              </a:solidFill>
            </a:endParaRPr>
          </a:p>
          <a:p>
            <a:pPr marL="0" lvl="0" indent="0" algn="l" rtl="0">
              <a:spcBef>
                <a:spcPts val="1200"/>
              </a:spcBef>
              <a:spcAft>
                <a:spcPts val="0"/>
              </a:spcAft>
              <a:buNone/>
            </a:pPr>
            <a:endParaRPr b="1">
              <a:solidFill>
                <a:srgbClr val="980000"/>
              </a:solidFill>
            </a:endParaRPr>
          </a:p>
          <a:p>
            <a:pPr marL="457200" lvl="0" indent="-342900" algn="l" rtl="0">
              <a:spcBef>
                <a:spcPts val="1200"/>
              </a:spcBef>
              <a:spcAft>
                <a:spcPts val="0"/>
              </a:spcAft>
              <a:buClr>
                <a:srgbClr val="980000"/>
              </a:buClr>
              <a:buSzPts val="1800"/>
              <a:buAutoNum type="arabicParenR"/>
            </a:pPr>
            <a:r>
              <a:rPr lang="en-GB" b="1">
                <a:solidFill>
                  <a:srgbClr val="980000"/>
                </a:solidFill>
              </a:rPr>
              <a:t>Qualitative phone interviews among ‘uninformed’ baseline. </a:t>
            </a:r>
            <a:r>
              <a:rPr lang="en-GB">
                <a:solidFill>
                  <a:srgbClr val="980000"/>
                </a:solidFill>
              </a:rPr>
              <a:t>Re-asked the poll question (open ended); inquired about reasons for opinion change</a:t>
            </a:r>
            <a:endParaRPr>
              <a:solidFill>
                <a:srgbClr val="980000"/>
              </a:solidFill>
            </a:endParaRPr>
          </a:p>
          <a:p>
            <a:pPr marL="0" lvl="0" indent="0" algn="l" rtl="0">
              <a:spcBef>
                <a:spcPts val="1200"/>
              </a:spcBef>
              <a:spcAft>
                <a:spcPts val="0"/>
              </a:spcAft>
              <a:buNone/>
            </a:pPr>
            <a:endParaRPr b="1">
              <a:solidFill>
                <a:srgbClr val="980000"/>
              </a:solidFill>
            </a:endParaRPr>
          </a:p>
          <a:p>
            <a:pPr marL="457200" lvl="0" indent="-342900" algn="l" rtl="0">
              <a:spcBef>
                <a:spcPts val="1200"/>
              </a:spcBef>
              <a:spcAft>
                <a:spcPts val="0"/>
              </a:spcAft>
              <a:buClr>
                <a:srgbClr val="980000"/>
              </a:buClr>
              <a:buSzPts val="1800"/>
              <a:buAutoNum type="arabicParenR"/>
            </a:pPr>
            <a:r>
              <a:rPr lang="en-GB" b="1">
                <a:solidFill>
                  <a:srgbClr val="980000"/>
                </a:solidFill>
              </a:rPr>
              <a:t>Ethnographic fieldwork with particularly promising respondents </a:t>
            </a:r>
            <a:r>
              <a:rPr lang="en-GB">
                <a:solidFill>
                  <a:srgbClr val="980000"/>
                </a:solidFill>
              </a:rPr>
              <a:t>to understand how TRAC FM impacts public participation and discussion</a:t>
            </a:r>
            <a:r>
              <a:rPr lang="en-GB" b="1">
                <a:solidFill>
                  <a:srgbClr val="980000"/>
                </a:solidFill>
              </a:rPr>
              <a:t>. </a:t>
            </a:r>
            <a:endParaRPr b="1">
              <a:solidFill>
                <a:srgbClr val="980000"/>
              </a:solidFill>
            </a:endParaRPr>
          </a:p>
        </p:txBody>
      </p:sp>
      <p:pic>
        <p:nvPicPr>
          <p:cNvPr id="88" name="Google Shape;88;p17"/>
          <p:cNvPicPr preferRelativeResize="0"/>
          <p:nvPr/>
        </p:nvPicPr>
        <p:blipFill>
          <a:blip r:embed="rId3">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21371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Sauti Stream Poll 1: Full poll results</a:t>
            </a:r>
            <a:endParaRPr/>
          </a:p>
        </p:txBody>
      </p:sp>
      <p:pic>
        <p:nvPicPr>
          <p:cNvPr id="94" name="Google Shape;94;p18"/>
          <p:cNvPicPr preferRelativeResize="0"/>
          <p:nvPr/>
        </p:nvPicPr>
        <p:blipFill>
          <a:blip r:embed="rId3">
            <a:alphaModFix/>
          </a:blip>
          <a:stretch>
            <a:fillRect/>
          </a:stretch>
        </p:blipFill>
        <p:spPr>
          <a:xfrm>
            <a:off x="564138" y="705800"/>
            <a:ext cx="8015737" cy="4437700"/>
          </a:xfrm>
          <a:prstGeom prst="rect">
            <a:avLst/>
          </a:prstGeom>
          <a:noFill/>
          <a:ln>
            <a:noFill/>
          </a:ln>
        </p:spPr>
      </p:pic>
      <p:pic>
        <p:nvPicPr>
          <p:cNvPr id="95" name="Google Shape;95;p18"/>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9"/>
          <p:cNvPicPr preferRelativeResize="0"/>
          <p:nvPr/>
        </p:nvPicPr>
        <p:blipFill rotWithShape="1">
          <a:blip r:embed="rId3">
            <a:alphaModFix/>
          </a:blip>
          <a:srcRect l="7466" t="19646" r="4481" b="14865"/>
          <a:stretch/>
        </p:blipFill>
        <p:spPr>
          <a:xfrm>
            <a:off x="1043100" y="1118675"/>
            <a:ext cx="7057800" cy="2906151"/>
          </a:xfrm>
          <a:prstGeom prst="rect">
            <a:avLst/>
          </a:prstGeom>
          <a:noFill/>
          <a:ln>
            <a:noFill/>
          </a:ln>
        </p:spPr>
      </p:pic>
      <p:sp>
        <p:nvSpPr>
          <p:cNvPr id="101" name="Google Shape;101;p19"/>
          <p:cNvSpPr txBox="1">
            <a:spLocks noGrp="1"/>
          </p:cNvSpPr>
          <p:nvPr>
            <p:ph type="title"/>
          </p:nvPr>
        </p:nvSpPr>
        <p:spPr>
          <a:xfrm>
            <a:off x="311700" y="213725"/>
            <a:ext cx="733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Baseline Population: ±5,000 ‘Uninformed’ Responses</a:t>
            </a:r>
            <a:endParaRPr/>
          </a:p>
        </p:txBody>
      </p:sp>
      <p:cxnSp>
        <p:nvCxnSpPr>
          <p:cNvPr id="102" name="Google Shape;102;p19"/>
          <p:cNvCxnSpPr/>
          <p:nvPr/>
        </p:nvCxnSpPr>
        <p:spPr>
          <a:xfrm>
            <a:off x="5241450" y="4110150"/>
            <a:ext cx="1141800" cy="0"/>
          </a:xfrm>
          <a:prstGeom prst="straightConnector1">
            <a:avLst/>
          </a:prstGeom>
          <a:noFill/>
          <a:ln w="9525" cap="flat" cmpd="sng">
            <a:solidFill>
              <a:schemeClr val="dk2"/>
            </a:solidFill>
            <a:prstDash val="solid"/>
            <a:round/>
            <a:headEnd type="none" w="med" len="med"/>
            <a:tailEnd type="none" w="med" len="med"/>
          </a:ln>
        </p:spPr>
      </p:cxnSp>
      <p:sp>
        <p:nvSpPr>
          <p:cNvPr id="103" name="Google Shape;103;p19"/>
          <p:cNvSpPr txBox="1"/>
          <p:nvPr/>
        </p:nvSpPr>
        <p:spPr>
          <a:xfrm>
            <a:off x="5275200" y="4385250"/>
            <a:ext cx="1206300" cy="28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980000"/>
                </a:solidFill>
              </a:rPr>
              <a:t>Baseline</a:t>
            </a:r>
            <a:endParaRPr sz="1800" b="1">
              <a:solidFill>
                <a:srgbClr val="980000"/>
              </a:solidFill>
            </a:endParaRPr>
          </a:p>
        </p:txBody>
      </p:sp>
      <p:cxnSp>
        <p:nvCxnSpPr>
          <p:cNvPr id="104" name="Google Shape;104;p19"/>
          <p:cNvCxnSpPr>
            <a:endCxn id="103" idx="0"/>
          </p:cNvCxnSpPr>
          <p:nvPr/>
        </p:nvCxnSpPr>
        <p:spPr>
          <a:xfrm flipH="1">
            <a:off x="5878350" y="4105050"/>
            <a:ext cx="5100" cy="280200"/>
          </a:xfrm>
          <a:prstGeom prst="straightConnector1">
            <a:avLst/>
          </a:prstGeom>
          <a:noFill/>
          <a:ln w="9525" cap="flat" cmpd="sng">
            <a:solidFill>
              <a:schemeClr val="dk2"/>
            </a:solidFill>
            <a:prstDash val="solid"/>
            <a:round/>
            <a:headEnd type="none" w="med" len="med"/>
            <a:tailEnd type="none" w="med" len="med"/>
          </a:ln>
        </p:spPr>
      </p:cxnSp>
      <p:pic>
        <p:nvPicPr>
          <p:cNvPr id="105" name="Google Shape;105;p19"/>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213725"/>
            <a:ext cx="733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Sample for Phone Survey Follow-up: 526 Respondents </a:t>
            </a:r>
            <a:endParaRPr/>
          </a:p>
        </p:txBody>
      </p:sp>
      <p:sp>
        <p:nvSpPr>
          <p:cNvPr id="111" name="Google Shape;11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242 Participants who voted for “Foreign rules that interfere with Ugandan culture and religion”</a:t>
            </a:r>
            <a:endParaRPr/>
          </a:p>
          <a:p>
            <a:pPr marL="457200" lvl="0" indent="-342900" algn="l" rtl="0">
              <a:spcBef>
                <a:spcPts val="0"/>
              </a:spcBef>
              <a:spcAft>
                <a:spcPts val="0"/>
              </a:spcAft>
              <a:buSzPts val="1800"/>
              <a:buChar char="-"/>
            </a:pPr>
            <a:r>
              <a:rPr lang="en-GB"/>
              <a:t>284 Participants who voted for “I don’t know what Human Rights are.” </a:t>
            </a:r>
            <a:endParaRPr/>
          </a:p>
          <a:p>
            <a:pPr marL="457200" lvl="0" indent="-342900" algn="l" rtl="0">
              <a:spcBef>
                <a:spcPts val="0"/>
              </a:spcBef>
              <a:spcAft>
                <a:spcPts val="0"/>
              </a:spcAft>
              <a:buSzPts val="1800"/>
              <a:buChar char="-"/>
            </a:pPr>
            <a:r>
              <a:rPr lang="en-GB"/>
              <a:t>Both groups stratified evenly by gender and subregion.</a:t>
            </a:r>
            <a:endParaRPr/>
          </a:p>
        </p:txBody>
      </p:sp>
      <p:pic>
        <p:nvPicPr>
          <p:cNvPr id="112" name="Google Shape;112;p20" title="Chart"/>
          <p:cNvPicPr preferRelativeResize="0"/>
          <p:nvPr/>
        </p:nvPicPr>
        <p:blipFill>
          <a:blip r:embed="rId3">
            <a:alphaModFix/>
          </a:blip>
          <a:stretch>
            <a:fillRect/>
          </a:stretch>
        </p:blipFill>
        <p:spPr>
          <a:xfrm>
            <a:off x="2406900" y="2466000"/>
            <a:ext cx="4330200" cy="2677501"/>
          </a:xfrm>
          <a:prstGeom prst="rect">
            <a:avLst/>
          </a:prstGeom>
          <a:noFill/>
          <a:ln>
            <a:noFill/>
          </a:ln>
        </p:spPr>
      </p:pic>
      <p:pic>
        <p:nvPicPr>
          <p:cNvPr id="113" name="Google Shape;113;p20"/>
          <p:cNvPicPr preferRelativeResize="0"/>
          <p:nvPr/>
        </p:nvPicPr>
        <p:blipFill>
          <a:blip r:embed="rId4">
            <a:alphaModFix/>
          </a:blip>
          <a:stretch>
            <a:fillRect/>
          </a:stretch>
        </p:blipFill>
        <p:spPr>
          <a:xfrm>
            <a:off x="7566700" y="152400"/>
            <a:ext cx="1476375" cy="695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213725"/>
            <a:ext cx="729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Pre-programming (baseline) views on Human Rights vs full poll results</a:t>
            </a:r>
            <a:endParaRPr/>
          </a:p>
        </p:txBody>
      </p:sp>
      <p:pic>
        <p:nvPicPr>
          <p:cNvPr id="119" name="Google Shape;119;p21" title="Chart"/>
          <p:cNvPicPr preferRelativeResize="0"/>
          <p:nvPr/>
        </p:nvPicPr>
        <p:blipFill>
          <a:blip r:embed="rId3">
            <a:alphaModFix/>
          </a:blip>
          <a:stretch>
            <a:fillRect/>
          </a:stretch>
        </p:blipFill>
        <p:spPr>
          <a:xfrm>
            <a:off x="4813800" y="1716500"/>
            <a:ext cx="4330201" cy="2757701"/>
          </a:xfrm>
          <a:prstGeom prst="rect">
            <a:avLst/>
          </a:prstGeom>
          <a:noFill/>
          <a:ln>
            <a:noFill/>
          </a:ln>
        </p:spPr>
      </p:pic>
      <p:pic>
        <p:nvPicPr>
          <p:cNvPr id="120" name="Google Shape;120;p21" title="Chart"/>
          <p:cNvPicPr preferRelativeResize="0"/>
          <p:nvPr/>
        </p:nvPicPr>
        <p:blipFill>
          <a:blip r:embed="rId4">
            <a:alphaModFix/>
          </a:blip>
          <a:stretch>
            <a:fillRect/>
          </a:stretch>
        </p:blipFill>
        <p:spPr>
          <a:xfrm>
            <a:off x="152400" y="1796700"/>
            <a:ext cx="4330200" cy="2677501"/>
          </a:xfrm>
          <a:prstGeom prst="rect">
            <a:avLst/>
          </a:prstGeom>
          <a:noFill/>
          <a:ln>
            <a:noFill/>
          </a:ln>
        </p:spPr>
      </p:pic>
      <p:pic>
        <p:nvPicPr>
          <p:cNvPr id="121" name="Google Shape;121;p21"/>
          <p:cNvPicPr preferRelativeResize="0"/>
          <p:nvPr/>
        </p:nvPicPr>
        <p:blipFill>
          <a:blip r:embed="rId5">
            <a:alphaModFix/>
          </a:blip>
          <a:stretch>
            <a:fillRect/>
          </a:stretch>
        </p:blipFill>
        <p:spPr>
          <a:xfrm>
            <a:off x="7566700" y="152400"/>
            <a:ext cx="1476375" cy="6953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3146</Words>
  <Application>Microsoft Office PowerPoint</Application>
  <PresentationFormat>On-screen Show (16:9)</PresentationFormat>
  <Paragraphs>198</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Trebuchet MS</vt:lpstr>
      <vt:lpstr>Twentieth Century</vt:lpstr>
      <vt:lpstr>Simple Light</vt:lpstr>
      <vt:lpstr>Combining Ethnography, Radio Technology, and Qualitative Social Research to evaluate complex social and behavioural change interventions in Uganda: A methodological demonstration.</vt:lpstr>
      <vt:lpstr>What does TRAC FM do?</vt:lpstr>
      <vt:lpstr>Outcomes </vt:lpstr>
      <vt:lpstr>In one quote: Theory of Change </vt:lpstr>
      <vt:lpstr>Evaluation Methods</vt:lpstr>
      <vt:lpstr>Sauti Stream Poll 1: Full poll results</vt:lpstr>
      <vt:lpstr>Baseline Population: ±5,000 ‘Uninformed’ Responses</vt:lpstr>
      <vt:lpstr>Sample for Phone Survey Follow-up: 526 Respondents </vt:lpstr>
      <vt:lpstr>Pre-programming (baseline) views on Human Rights vs full poll results</vt:lpstr>
      <vt:lpstr>Post-programming views on Human Rights vs full poll results </vt:lpstr>
      <vt:lpstr>Pre-Programming (Baseline) vs Post-programming Views</vt:lpstr>
      <vt:lpstr>Method 1 Results</vt:lpstr>
      <vt:lpstr>Outcomes (Yardstick) </vt:lpstr>
      <vt:lpstr>What Changed?</vt:lpstr>
      <vt:lpstr>1-Among our sample, 62% reported listening to a TRAC FM talk show on Human Rights </vt:lpstr>
      <vt:lpstr>Outcomes (Yardstick) </vt:lpstr>
      <vt:lpstr>2-Among our sample, 27% report that poll questions led them to initiate discussions on Human Rights</vt:lpstr>
      <vt:lpstr>Outcomes (Yardstick) </vt:lpstr>
      <vt:lpstr>What Changed?</vt:lpstr>
      <vt:lpstr>3-Ethnographic Fieldwork for Most Significant Change (MSC): 5 stories</vt:lpstr>
      <vt:lpstr>3-Merely being asked questions or being given an opportunity for deliberation leads to critical thinking.</vt:lpstr>
      <vt:lpstr>3-Merely being asked questions – being given an opportunity for deliberation – leads to deeper thinking, discussion, and learning.</vt:lpstr>
      <vt:lpstr>3-Merely being asked questions – being given an opportunity for deliberation – leads to deeper thinking, discussion, and learning.</vt:lpstr>
      <vt:lpstr>3-Merely being asked questions – being given an opportunity for deliberation – leads to deeper thinking, discussion, and learning.</vt:lpstr>
      <vt:lpstr>3-Merely being asked questions – being given an opportunity for deliberation – leads to deeper thinking, discussion, and learning.</vt:lpstr>
      <vt:lpstr>Merely being asked questions – being given an opportunity for deliberation – leads to deeper thinking, discussion, and learning.</vt:lpstr>
      <vt:lpstr>Merely being asked questions – being given an opportunity for deliberation – leads to deeper thinking, discussion, and learning.</vt:lpstr>
      <vt:lpstr>Merely being asked questions – being given an opportunity for deliberation – leads to deeper thinking, discussion, and learning.</vt:lpstr>
      <vt:lpstr>Merely being asked questions – being given an opportunity for deliberation – leads to deeper thinking, discussion, and learning.</vt:lpstr>
      <vt:lpstr>Merely being asked questions or being given an opportunity for deliberation leads to discussion, information seeking </vt:lpstr>
      <vt:lpstr>How representative are these findings?  </vt:lpstr>
      <vt:lpstr>Unexpected Responses</vt:lpstr>
      <vt:lpstr>Opaque Responses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Darlington Senoga</dc:creator>
  <cp:lastModifiedBy>Darlington Senoga</cp:lastModifiedBy>
  <cp:revision>1</cp:revision>
  <dcterms:modified xsi:type="dcterms:W3CDTF">2024-08-19T12:27:16Z</dcterms:modified>
</cp:coreProperties>
</file>