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3"/>
  </p:notesMasterIdLst>
  <p:sldIdLst>
    <p:sldId id="256" r:id="rId2"/>
    <p:sldId id="257" r:id="rId3"/>
    <p:sldId id="259" r:id="rId4"/>
    <p:sldId id="258" r:id="rId5"/>
    <p:sldId id="264" r:id="rId6"/>
    <p:sldId id="260" r:id="rId7"/>
    <p:sldId id="266" r:id="rId8"/>
    <p:sldId id="267" r:id="rId9"/>
    <p:sldId id="268" r:id="rId10"/>
    <p:sldId id="269" r:id="rId11"/>
    <p:sldId id="270"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BF7E37"/>
    <a:srgbClr val="1D3A00"/>
    <a:srgbClr val="E39A39"/>
    <a:srgbClr val="FE9202"/>
    <a:srgbClr val="6C1A00"/>
    <a:srgbClr val="D47A02"/>
    <a:srgbClr val="007033"/>
    <a:srgbClr val="E7FF01"/>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73" autoAdjust="0"/>
  </p:normalViewPr>
  <p:slideViewPr>
    <p:cSldViewPr showGuides="1">
      <p:cViewPr varScale="1">
        <p:scale>
          <a:sx n="94" d="100"/>
          <a:sy n="94" d="100"/>
        </p:scale>
        <p:origin x="1138" y="6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76" y="102"/>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53074F12-AA26-4AC8-9962-C36BB8F32554}"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350110"/>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accent6">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2"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2"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53074F12-AA26-4AC8-9962-C36BB8F32554}"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53074F12-AA26-4AC8-9962-C36BB8F32554}" type="datetimeFigureOut">
              <a:rPr lang="en-US" smtClean="0"/>
              <a:t>8/20/2024</a:t>
            </a:fld>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B82CCC60-E8CD-4174-8B1A-7DF615B22EEF}" type="slidenum">
              <a:rPr lang="en-US" smtClean="0"/>
              <a:t>‹#›</a:t>
            </a:fld>
            <a:endParaRPr lang="en-US"/>
          </a:p>
        </p:txBody>
      </p:sp>
      <p:sp>
        <p:nvSpPr>
          <p:cNvPr id="7" name="TextBox 6"/>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package" Target="../embeddings/Microsoft_Excel_Worksheet1.xlsx"/><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package" Target="../embeddings/Microsoft_Excel_Worksheet.xlsx"/><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172633"/>
            <a:ext cx="4412534" cy="1976995"/>
          </a:xfrm>
        </p:spPr>
        <p:txBody>
          <a:bodyPr anchor="b">
            <a:normAutofit fontScale="90000"/>
          </a:bodyPr>
          <a:lstStyle/>
          <a:p>
            <a:br>
              <a:rPr lang="en-GB" sz="2000" kern="100" cap="none" dirty="0">
                <a:solidFill>
                  <a:srgbClr val="222222"/>
                </a:solidFill>
                <a:latin typeface="Calibri" panose="020F0502020204030204"/>
                <a:ea typeface="SimSun" panose="02010600030101010101" pitchFamily="2" charset="-122"/>
                <a:sym typeface="+mn-ea"/>
              </a:rPr>
            </a:br>
            <a:r>
              <a:rPr lang="en-GB" sz="2000" kern="100" cap="none" dirty="0">
                <a:solidFill>
                  <a:srgbClr val="222222"/>
                </a:solidFill>
                <a:latin typeface="Calibri" panose="020F0502020204030204"/>
                <a:ea typeface="SimSun" panose="02010600030101010101" pitchFamily="2" charset="-122"/>
                <a:sym typeface="+mn-ea"/>
              </a:rPr>
              <a:t>The Roles of collaboration between government and Civil Society Organizations (CSOs)/Non governmental Organizations (NGOs) in the implementation of Development programs for the attainment of the National Development Plan III and the Sustainable Development Goals.</a:t>
            </a:r>
            <a:br>
              <a:rPr lang="en-GB" sz="2000" kern="100" cap="none" dirty="0">
                <a:solidFill>
                  <a:prstClr val="black"/>
                </a:solidFill>
                <a:latin typeface="Calibri" panose="020F0502020204030204"/>
                <a:ea typeface="SimSun" panose="02010600030101010101" pitchFamily="2" charset="-122"/>
                <a:sym typeface="+mn-ea"/>
              </a:rPr>
            </a:br>
            <a:endParaRPr lang="en-US" sz="2000" dirty="0"/>
          </a:p>
        </p:txBody>
      </p:sp>
      <p:sp>
        <p:nvSpPr>
          <p:cNvPr id="3" name="Subtitle 2"/>
          <p:cNvSpPr>
            <a:spLocks noGrp="1"/>
          </p:cNvSpPr>
          <p:nvPr>
            <p:ph type="subTitle" idx="1"/>
          </p:nvPr>
        </p:nvSpPr>
        <p:spPr>
          <a:xfrm>
            <a:off x="477120" y="3371200"/>
            <a:ext cx="4259829" cy="1046266"/>
          </a:xfrm>
        </p:spPr>
        <p:txBody>
          <a:bodyPr anchor="t">
            <a:normAutofit/>
          </a:bodyPr>
          <a:lstStyle/>
          <a:p>
            <a:pPr lvl="0" algn="ctr">
              <a:lnSpc>
                <a:spcPct val="90000"/>
              </a:lnSpc>
              <a:buClrTx/>
              <a:buSzTx/>
            </a:pPr>
            <a:r>
              <a:rPr lang="en-GB" altLang="en-US" dirty="0">
                <a:solidFill>
                  <a:srgbClr val="FFFFFF"/>
                </a:solidFill>
              </a:rPr>
              <a:t>By l</a:t>
            </a:r>
            <a:r>
              <a:rPr lang="en-US" dirty="0">
                <a:solidFill>
                  <a:srgbClr val="FFFFFF"/>
                </a:solidFill>
              </a:rPr>
              <a:t>(S</a:t>
            </a:r>
            <a:r>
              <a:rPr lang="en-GB" dirty="0">
                <a:solidFill>
                  <a:prstClr val="black"/>
                </a:solidFill>
                <a:latin typeface="Calibri" panose="020F0502020204030204"/>
                <a:sym typeface="+mn-ea"/>
              </a:rPr>
              <a:t>By</a:t>
            </a:r>
          </a:p>
          <a:p>
            <a:pPr lvl="0" algn="ctr">
              <a:lnSpc>
                <a:spcPct val="90000"/>
              </a:lnSpc>
              <a:buClrTx/>
              <a:buSzTx/>
            </a:pPr>
            <a:endParaRPr lang="en-GB" dirty="0">
              <a:solidFill>
                <a:prstClr val="black"/>
              </a:solidFill>
              <a:latin typeface="Calibri" panose="020F0502020204030204"/>
            </a:endParaRPr>
          </a:p>
          <a:p>
            <a:pPr lvl="0" algn="ctr">
              <a:lnSpc>
                <a:spcPct val="90000"/>
              </a:lnSpc>
              <a:buClrTx/>
              <a:buSzTx/>
            </a:pPr>
            <a:r>
              <a:rPr lang="en-GB" dirty="0">
                <a:solidFill>
                  <a:prstClr val="black"/>
                </a:solidFill>
                <a:latin typeface="Calibri" panose="020F0502020204030204"/>
                <a:sym typeface="+mn-ea"/>
              </a:rPr>
              <a:t>Laker </a:t>
            </a:r>
            <a:r>
              <a:rPr lang="en-GB" dirty="0" err="1">
                <a:solidFill>
                  <a:prstClr val="black"/>
                </a:solidFill>
                <a:latin typeface="Calibri" panose="020F0502020204030204"/>
                <a:sym typeface="+mn-ea"/>
              </a:rPr>
              <a:t>Proscovia</a:t>
            </a:r>
            <a:r>
              <a:rPr lang="en-GB" dirty="0">
                <a:solidFill>
                  <a:prstClr val="black"/>
                </a:solidFill>
                <a:latin typeface="Calibri" panose="020F0502020204030204"/>
                <a:sym typeface="+mn-ea"/>
              </a:rPr>
              <a:t> </a:t>
            </a:r>
            <a:r>
              <a:rPr lang="en-GB" dirty="0" err="1">
                <a:solidFill>
                  <a:prstClr val="black"/>
                </a:solidFill>
                <a:latin typeface="Calibri" panose="020F0502020204030204"/>
                <a:sym typeface="+mn-ea"/>
              </a:rPr>
              <a:t>Imeldah</a:t>
            </a:r>
            <a:endParaRPr lang="en-US" dirty="0">
              <a:solidFill>
                <a:srgbClr val="FFFFFF"/>
              </a:solidFill>
            </a:endParaRPr>
          </a:p>
        </p:txBody>
      </p:sp>
      <p:pic>
        <p:nvPicPr>
          <p:cNvPr id="7" name="Picture 6" descr="A logo with text and leaves&#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616" y="542226"/>
            <a:ext cx="3872266" cy="3872266"/>
          </a:xfrm>
          <a:prstGeom prst="rect">
            <a:avLst/>
          </a:prstGeom>
        </p:spPr>
      </p:pic>
      <p:pic>
        <p:nvPicPr>
          <p:cNvPr id="15" name="Picture 14" descr="A logo with a goat head and a triangle in a circl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4215" y="-24235"/>
            <a:ext cx="1081075" cy="1081075"/>
          </a:xfrm>
          <a:prstGeom prst="rect">
            <a:avLst/>
          </a:prstGeom>
        </p:spPr>
      </p:pic>
      <p:pic>
        <p:nvPicPr>
          <p:cNvPr id="19" name="Picture 18" descr="A coat of arms with animal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8" y="24994"/>
            <a:ext cx="901604" cy="928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Recomendations Cont’d</a:t>
            </a:r>
          </a:p>
        </p:txBody>
      </p:sp>
      <p:sp>
        <p:nvSpPr>
          <p:cNvPr id="5" name="Text Box 4"/>
          <p:cNvSpPr txBox="1"/>
          <p:nvPr/>
        </p:nvSpPr>
        <p:spPr>
          <a:xfrm>
            <a:off x="1334135" y="1374775"/>
            <a:ext cx="6754495" cy="3013710"/>
          </a:xfrm>
          <a:prstGeom prst="rect">
            <a:avLst/>
          </a:prstGeom>
          <a:noFill/>
        </p:spPr>
        <p:txBody>
          <a:bodyPr wrap="square" rtlCol="0">
            <a:noAutofit/>
          </a:bodyPr>
          <a:lstStyle/>
          <a:p>
            <a:r>
              <a:rPr lang="en-GB" altLang="en-US"/>
              <a:t>An impact study/assesment should be conducted on two comparison groups; beneficiaries of CSOs/NGOs that accessed support from government programs such as Emyooga, PDM, YLF etc and direct benficiaries of government programs.</a:t>
            </a:r>
          </a:p>
          <a:p>
            <a:endParaRPr lang="en-GB" altLang="en-US"/>
          </a:p>
          <a:p>
            <a:r>
              <a:rPr lang="en-GB" altLang="en-US"/>
              <a:t>The findings of this impact assesment can provide stronger evidence to inform the development of a policy that will actualise the themes of this Evaluation Week; “Development with Purpose: Empowering Accountable learning for achieving Development Goals and Enhancing Climate Resilience”, Sub-theme 1. Accountability in Development: Enhancing utilization of evidence to achieve national targets progress towards NDP IV &amp; SDGs.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65" y="464185"/>
            <a:ext cx="7773035" cy="380365"/>
          </a:xfrm>
        </p:spPr>
        <p:txBody>
          <a:bodyPr>
            <a:normAutofit fontScale="90000"/>
          </a:bodyPr>
          <a:lstStyle/>
          <a:p>
            <a:r>
              <a:rPr lang="en-GB" altLang="en-US"/>
              <a:t>Thank you for listening to me!</a:t>
            </a:r>
          </a:p>
        </p:txBody>
      </p:sp>
      <p:pic>
        <p:nvPicPr>
          <p:cNvPr id="2097152" name="Content Placeholder 4"/>
          <p:cNvPicPr>
            <a:picLocks noGrp="1" noChangeAspect="1"/>
          </p:cNvPicPr>
          <p:nvPr>
            <p:ph sz="half" idx="1"/>
            <p:custDataLst>
              <p:tags r:id="rId1"/>
            </p:custDataLst>
          </p:nvPr>
        </p:nvPicPr>
        <p:blipFill>
          <a:blip r:embed="rId3"/>
          <a:stretch>
            <a:fillRect/>
          </a:stretch>
        </p:blipFill>
        <p:spPr>
          <a:xfrm>
            <a:off x="1365250" y="1197610"/>
            <a:ext cx="5785485" cy="325564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288925"/>
            <a:ext cx="8093075" cy="1374775"/>
          </a:xfrm>
        </p:spPr>
        <p:txBody>
          <a:bodyPr>
            <a:normAutofit/>
          </a:bodyPr>
          <a:lstStyle/>
          <a:p>
            <a:r>
              <a:rPr lang="en-GB" sz="2220" b="1" cap="none" dirty="0">
                <a:solidFill>
                  <a:prstClr val="black"/>
                </a:solidFill>
                <a:latin typeface="Calibri Light" panose="020F0302020204030204"/>
                <a:sym typeface="+mn-ea"/>
              </a:rPr>
              <a:t>Theme: </a:t>
            </a:r>
            <a:r>
              <a:rPr lang="en-GB" sz="2220" b="1" i="1" cap="none" dirty="0">
                <a:solidFill>
                  <a:prstClr val="black"/>
                </a:solidFill>
                <a:latin typeface="Calibri Light" panose="020F0302020204030204"/>
                <a:sym typeface="+mn-ea"/>
              </a:rPr>
              <a:t>Development with </a:t>
            </a:r>
            <a:r>
              <a:rPr lang="en-GB" sz="2220" b="1" i="1" cap="none" dirty="0" err="1">
                <a:solidFill>
                  <a:prstClr val="black"/>
                </a:solidFill>
                <a:latin typeface="Calibri Light" panose="020F0302020204030204"/>
                <a:sym typeface="+mn-ea"/>
              </a:rPr>
              <a:t>Purpose:</a:t>
            </a:r>
            <a:r>
              <a:rPr lang="en-GB" sz="2220" b="1" i="1" cap="none" dirty="0" err="1">
                <a:solidFill>
                  <a:prstClr val="black"/>
                </a:solidFill>
                <a:ea typeface="+mn-ea"/>
                <a:cs typeface="+mn-cs"/>
                <a:sym typeface="+mn-ea"/>
              </a:rPr>
              <a:t>Empowering</a:t>
            </a:r>
            <a:r>
              <a:rPr lang="en-GB" sz="2220" b="1" i="1" cap="none" dirty="0">
                <a:solidFill>
                  <a:prstClr val="black"/>
                </a:solidFill>
                <a:ea typeface="+mn-ea"/>
                <a:cs typeface="+mn-cs"/>
                <a:sym typeface="+mn-ea"/>
              </a:rPr>
              <a:t> Accountable learning for achieving Development Goals and Enhancing Climate Resilience. </a:t>
            </a:r>
            <a:br>
              <a:rPr lang="en-GB" sz="2220" cap="none" dirty="0">
                <a:solidFill>
                  <a:prstClr val="black"/>
                </a:solidFill>
                <a:ea typeface="+mn-ea"/>
                <a:cs typeface="+mn-cs"/>
                <a:sym typeface="+mn-ea"/>
              </a:rPr>
            </a:br>
            <a:endParaRPr lang="en-US" sz="2220" dirty="0"/>
          </a:p>
        </p:txBody>
      </p:sp>
      <p:sp>
        <p:nvSpPr>
          <p:cNvPr id="3" name="Content Placeholder 2"/>
          <p:cNvSpPr>
            <a:spLocks noGrp="1"/>
          </p:cNvSpPr>
          <p:nvPr>
            <p:ph idx="1"/>
          </p:nvPr>
        </p:nvSpPr>
        <p:spPr/>
        <p:txBody>
          <a:bodyPr/>
          <a:lstStyle/>
          <a:p>
            <a:endParaRPr lang="en-GB" b="1" dirty="0">
              <a:solidFill>
                <a:srgbClr val="000000"/>
              </a:solidFill>
              <a:latin typeface="BookmanOldStyle-Bold"/>
            </a:endParaRPr>
          </a:p>
          <a:p>
            <a:pPr marL="0" indent="0">
              <a:buNone/>
            </a:pPr>
            <a:endParaRPr lang="en-GB" b="1" dirty="0">
              <a:solidFill>
                <a:srgbClr val="000000"/>
              </a:solidFill>
              <a:latin typeface="BookmanOldStyle-Bold"/>
            </a:endParaRPr>
          </a:p>
          <a:p>
            <a:pPr marL="0" indent="0">
              <a:buNone/>
            </a:pPr>
            <a:endParaRPr lang="en-GB" dirty="0"/>
          </a:p>
          <a:p>
            <a:endParaRPr lang="en-US" dirty="0">
              <a:solidFill>
                <a:schemeClr val="tx1"/>
              </a:solidFill>
            </a:endParaRPr>
          </a:p>
          <a:p>
            <a:endParaRPr lang="en-US" dirty="0"/>
          </a:p>
          <a:p>
            <a:endParaRPr lang="en-US" dirty="0"/>
          </a:p>
          <a:p>
            <a:endParaRPr lang="en-US" dirty="0"/>
          </a:p>
        </p:txBody>
      </p:sp>
      <p:sp>
        <p:nvSpPr>
          <p:cNvPr id="4" name="Text Box 3"/>
          <p:cNvSpPr txBox="1"/>
          <p:nvPr/>
        </p:nvSpPr>
        <p:spPr>
          <a:xfrm>
            <a:off x="730885" y="1687830"/>
            <a:ext cx="7679690" cy="1467485"/>
          </a:xfrm>
          <a:prstGeom prst="rect">
            <a:avLst/>
          </a:prstGeom>
          <a:noFill/>
        </p:spPr>
        <p:txBody>
          <a:bodyPr wrap="square" rtlCol="0">
            <a:noAutofit/>
          </a:bodyPr>
          <a:lstStyle/>
          <a:p>
            <a:r>
              <a:rPr lang="en-US"/>
              <a:t>Sub-theme 1. Accountability in Development: Enhancing utilization of evidence to achieve national targets progress towards NDP IV &amp; SDGs.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ym typeface="+mn-ea"/>
              </a:rPr>
              <a:t>Background:</a:t>
            </a:r>
            <a:endParaRPr lang="en-US" dirty="0"/>
          </a:p>
        </p:txBody>
      </p:sp>
      <p:sp>
        <p:nvSpPr>
          <p:cNvPr id="5" name="Content Placeholder 4"/>
          <p:cNvSpPr>
            <a:spLocks noGrp="1"/>
          </p:cNvSpPr>
          <p:nvPr>
            <p:ph idx="1"/>
          </p:nvPr>
        </p:nvSpPr>
        <p:spPr/>
        <p:txBody>
          <a:bodyPr>
            <a:normAutofit fontScale="50000"/>
          </a:bodyPr>
          <a:lstStyle/>
          <a:p>
            <a:r>
              <a:rPr lang="en-GB" dirty="0">
                <a:solidFill>
                  <a:schemeClr val="tx1"/>
                </a:solidFill>
                <a:sym typeface="+mn-ea"/>
              </a:rPr>
              <a:t>CSOs /NGOs in Uganda are actively implementing different development projects/programs with the purpose of achieving socio - economic transformations at households and communities levels with funding from external donors</a:t>
            </a:r>
          </a:p>
          <a:p>
            <a:r>
              <a:rPr lang="en-GB" dirty="0">
                <a:solidFill>
                  <a:schemeClr val="tx1"/>
                </a:solidFill>
                <a:sym typeface="+mn-ea"/>
              </a:rPr>
              <a:t>However, given the prevailing factors of wars in the middle east and in Europe, coupled with the growing donor fatigue, effective achievement of development goals may remain a dream due to limited available resources. </a:t>
            </a:r>
            <a:endParaRPr lang="en-GB" b="1" dirty="0">
              <a:solidFill>
                <a:schemeClr val="tx1"/>
              </a:solidFill>
            </a:endParaRPr>
          </a:p>
          <a:p>
            <a:r>
              <a:rPr lang="en-GB" dirty="0">
                <a:solidFill>
                  <a:schemeClr val="tx1"/>
                </a:solidFill>
                <a:sym typeface="+mn-ea"/>
              </a:rPr>
              <a:t>On the other end, the government of Uganda through the various line ministries/agencies/programs has allocated vast resources for the purpose of achieving socio – economic transformations at households and communities levels too but this may also remain a dream due to other challenges.</a:t>
            </a:r>
            <a:endParaRPr lang="en-GB" dirty="0">
              <a:solidFill>
                <a:schemeClr val="tx1"/>
              </a:solidFill>
            </a:endParaRPr>
          </a:p>
          <a:p>
            <a:endParaRPr lang="en-GB"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ym typeface="+mn-ea"/>
              </a:rPr>
              <a:t>Background:</a:t>
            </a:r>
            <a:endParaRPr lang="en-US" dirty="0"/>
          </a:p>
        </p:txBody>
      </p:sp>
      <p:sp>
        <p:nvSpPr>
          <p:cNvPr id="5" name="Text Placeholder 4"/>
          <p:cNvSpPr>
            <a:spLocks noGrp="1"/>
          </p:cNvSpPr>
          <p:nvPr>
            <p:ph type="body" idx="1"/>
          </p:nvPr>
        </p:nvSpPr>
        <p:spPr/>
        <p:txBody>
          <a:bodyPr>
            <a:normAutofit lnSpcReduction="20000"/>
          </a:bodyPr>
          <a:lstStyle/>
          <a:p>
            <a:r>
              <a:rPr lang="en-US" dirty="0"/>
              <a:t>Product A</a:t>
            </a:r>
          </a:p>
        </p:txBody>
      </p:sp>
      <p:sp>
        <p:nvSpPr>
          <p:cNvPr id="6" name="Content Placeholder 5"/>
          <p:cNvSpPr>
            <a:spLocks noGrp="1"/>
          </p:cNvSpPr>
          <p:nvPr>
            <p:ph sz="half" idx="2"/>
          </p:nvPr>
        </p:nvSpPr>
        <p:spPr/>
        <p:txBody>
          <a:bodyPr/>
          <a:lstStyle/>
          <a:p>
            <a:pPr marL="0" indent="0">
              <a:buNone/>
            </a:pPr>
            <a:endParaRPr lang="en-US" dirty="0">
              <a:solidFill>
                <a:schemeClr val="tx1"/>
              </a:solidFill>
            </a:endParaRPr>
          </a:p>
        </p:txBody>
      </p:sp>
      <p:sp>
        <p:nvSpPr>
          <p:cNvPr id="7" name="Text Placeholder 6"/>
          <p:cNvSpPr>
            <a:spLocks noGrp="1"/>
          </p:cNvSpPr>
          <p:nvPr>
            <p:ph type="body" sz="quarter" idx="3"/>
          </p:nvPr>
        </p:nvSpPr>
        <p:spPr/>
        <p:txBody>
          <a:bodyPr>
            <a:normAutofit lnSpcReduction="20000"/>
          </a:bodyPr>
          <a:lstStyle/>
          <a:p>
            <a:r>
              <a:rPr lang="en-US"/>
              <a:t>Product B</a:t>
            </a:r>
          </a:p>
        </p:txBody>
      </p:sp>
      <p:sp>
        <p:nvSpPr>
          <p:cNvPr id="8" name="Content Placeholder 7"/>
          <p:cNvSpPr>
            <a:spLocks noGrp="1"/>
          </p:cNvSpPr>
          <p:nvPr>
            <p:ph sz="quarter" idx="4"/>
          </p:nvPr>
        </p:nvSpPr>
        <p:spPr/>
        <p:txBody>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2" name="Content Placeholder 3" descr="WhatsApp Image 2024-08-08 at 09.34.24_4a57ae7a"/>
          <p:cNvPicPr>
            <a:picLocks noGrp="1" noChangeAspect="1"/>
          </p:cNvPicPr>
          <p:nvPr>
            <p:custDataLst>
              <p:tags r:id="rId1"/>
            </p:custDataLst>
          </p:nvPr>
        </p:nvPicPr>
        <p:blipFill>
          <a:blip r:embed="rId5"/>
          <a:stretch>
            <a:fillRect/>
          </a:stretch>
        </p:blipFill>
        <p:spPr>
          <a:xfrm>
            <a:off x="536575" y="1044575"/>
            <a:ext cx="2999740" cy="3834765"/>
          </a:xfrm>
          <a:prstGeom prst="rect">
            <a:avLst/>
          </a:prstGeom>
        </p:spPr>
      </p:pic>
      <p:pic>
        <p:nvPicPr>
          <p:cNvPr id="10" name="Picture 9"/>
          <p:cNvPicPr>
            <a:picLocks noChangeAspect="1"/>
          </p:cNvPicPr>
          <p:nvPr>
            <p:custDataLst>
              <p:tags r:id="rId2"/>
            </p:custDataLst>
          </p:nvPr>
        </p:nvPicPr>
        <p:blipFill rotWithShape="1">
          <a:blip r:embed="rId6"/>
          <a:srcRect l="23817" t="38502" r="31189" b="16742"/>
          <a:stretch>
            <a:fillRect/>
          </a:stretch>
        </p:blipFill>
        <p:spPr>
          <a:xfrm>
            <a:off x="3655695" y="1197610"/>
            <a:ext cx="5457190" cy="30543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165" y="464185"/>
            <a:ext cx="7773035" cy="918845"/>
          </a:xfrm>
        </p:spPr>
        <p:txBody>
          <a:bodyPr/>
          <a:lstStyle/>
          <a:p>
            <a:pPr algn="l"/>
            <a:r>
              <a:rPr lang="en-GB" altLang="en-US"/>
              <a:t>About CARITAS UGANDA   </a:t>
            </a:r>
          </a:p>
        </p:txBody>
      </p:sp>
      <p:pic>
        <p:nvPicPr>
          <p:cNvPr id="20" name="Picture 20"/>
          <p:cNvPicPr>
            <a:picLocks noChangeAspect="1"/>
          </p:cNvPicPr>
          <p:nvPr>
            <p:custDataLst>
              <p:tags r:id="rId1"/>
            </p:custDataLst>
          </p:nvPr>
        </p:nvPicPr>
        <p:blipFill>
          <a:blip r:embed="rId3"/>
          <a:srcRect t="5451" r="1127" b="7411"/>
          <a:stretch>
            <a:fillRect/>
          </a:stretch>
        </p:blipFill>
        <p:spPr>
          <a:xfrm>
            <a:off x="5029835" y="739140"/>
            <a:ext cx="1041400" cy="486410"/>
          </a:xfrm>
          <a:prstGeom prst="rect">
            <a:avLst/>
          </a:prstGeom>
          <a:noFill/>
          <a:ln>
            <a:noFill/>
          </a:ln>
        </p:spPr>
      </p:pic>
      <p:sp>
        <p:nvSpPr>
          <p:cNvPr id="6" name="Text Box 5"/>
          <p:cNvSpPr txBox="1"/>
          <p:nvPr/>
        </p:nvSpPr>
        <p:spPr>
          <a:xfrm>
            <a:off x="798195" y="1511300"/>
            <a:ext cx="7743825" cy="3197225"/>
          </a:xfrm>
          <a:prstGeom prst="rect">
            <a:avLst/>
          </a:prstGeom>
        </p:spPr>
        <p:txBody>
          <a:bodyPr wrap="square">
            <a:noAutofit/>
          </a:bodyPr>
          <a:lstStyle/>
          <a:p>
            <a:pPr defTabSz="266700">
              <a:lnSpc>
                <a:spcPct val="107000"/>
              </a:lnSpc>
              <a:spcAft>
                <a:spcPts val="800"/>
              </a:spcAft>
            </a:pPr>
            <a:r>
              <a:rPr sz="1600">
                <a:latin typeface="Times New Roman" panose="02020603050405020304"/>
                <a:ea typeface="Calibri" panose="020F0502020204030204"/>
              </a:rPr>
              <a:t>Caritas Uganda </a:t>
            </a:r>
            <a:r>
              <a:rPr lang="en-GB" sz="1600">
                <a:latin typeface="Times New Roman" panose="02020603050405020304"/>
                <a:ea typeface="Calibri" panose="020F0502020204030204"/>
              </a:rPr>
              <a:t>is the development arm of </a:t>
            </a:r>
            <a:r>
              <a:rPr sz="1600">
                <a:latin typeface="Times New Roman" panose="02020603050405020304"/>
                <a:ea typeface="Calibri" panose="020F0502020204030204"/>
              </a:rPr>
              <a:t> </a:t>
            </a:r>
            <a:r>
              <a:rPr lang="en-GB" sz="1600">
                <a:latin typeface="Times New Roman" panose="02020603050405020304"/>
                <a:ea typeface="Calibri" panose="020F0502020204030204"/>
              </a:rPr>
              <a:t>the Catholic church </a:t>
            </a:r>
            <a:r>
              <a:rPr sz="1600">
                <a:latin typeface="Times New Roman" panose="02020603050405020304"/>
                <a:ea typeface="Calibri" panose="020F0502020204030204"/>
              </a:rPr>
              <a:t>w</a:t>
            </a:r>
            <a:r>
              <a:rPr lang="en-GB" sz="1600">
                <a:latin typeface="Times New Roman" panose="02020603050405020304"/>
                <a:ea typeface="Calibri" panose="020F0502020204030204"/>
              </a:rPr>
              <a:t>ith its</a:t>
            </a:r>
            <a:r>
              <a:rPr sz="1600">
                <a:latin typeface="Times New Roman" panose="02020603050405020304"/>
                <a:ea typeface="Calibri" panose="020F0502020204030204"/>
              </a:rPr>
              <a:t> vision  rooted in the Holy Scriptures…”that they may have life and have it to the fullness” (Jn. 10:10)</a:t>
            </a:r>
            <a:r>
              <a:rPr lang="en-GB" sz="1600">
                <a:latin typeface="Times New Roman" panose="02020603050405020304"/>
                <a:ea typeface="Calibri" panose="020F0502020204030204"/>
              </a:rPr>
              <a:t>.</a:t>
            </a:r>
            <a:endParaRPr sz="1600">
              <a:latin typeface="Times New Roman" panose="02020603050405020304"/>
              <a:ea typeface="Calibri" panose="020F0502020204030204"/>
            </a:endParaRPr>
          </a:p>
          <a:p>
            <a:pPr defTabSz="266700">
              <a:lnSpc>
                <a:spcPct val="107000"/>
              </a:lnSpc>
              <a:spcAft>
                <a:spcPts val="800"/>
              </a:spcAft>
            </a:pPr>
            <a:r>
              <a:rPr lang="en-GB" sz="1600">
                <a:latin typeface="Times New Roman" panose="02020603050405020304"/>
                <a:ea typeface="Calibri" panose="020F0502020204030204"/>
              </a:rPr>
              <a:t>Caritas Uganda </a:t>
            </a:r>
            <a:r>
              <a:rPr sz="1600">
                <a:latin typeface="Times New Roman" panose="02020603050405020304"/>
                <a:ea typeface="Calibri" panose="020F0502020204030204"/>
              </a:rPr>
              <a:t>is implementing various programs  in the sectors of agriculture (crops,animal husbandry and aquaculture), Humanitarian emergency Development, Education, Water and Sanitation and environment thus promoting the dignity of the human person created in the image of God (Genesis 1:27)</a:t>
            </a:r>
            <a:r>
              <a:rPr lang="en-GB" sz="1600">
                <a:latin typeface="Times New Roman" panose="02020603050405020304"/>
                <a:ea typeface="Calibri" panose="020F0502020204030204"/>
              </a:rPr>
              <a:t> as mandated by the Catholic church.</a:t>
            </a:r>
          </a:p>
          <a:p>
            <a:pPr defTabSz="266700">
              <a:lnSpc>
                <a:spcPct val="107000"/>
              </a:lnSpc>
              <a:spcAft>
                <a:spcPts val="800"/>
              </a:spcAft>
            </a:pPr>
            <a:r>
              <a:rPr lang="en-GB" sz="1600">
                <a:latin typeface="Times New Roman" panose="02020603050405020304"/>
                <a:ea typeface="Calibri" panose="020F0502020204030204"/>
              </a:rPr>
              <a:t>Through the </a:t>
            </a:r>
            <a:r>
              <a:rPr sz="1600">
                <a:latin typeface="Times New Roman" panose="02020603050405020304"/>
                <a:ea typeface="Calibri" panose="020F0502020204030204"/>
              </a:rPr>
              <a:t>19 diocesan Caritas offices</a:t>
            </a:r>
            <a:r>
              <a:rPr lang="en-GB" sz="1600">
                <a:latin typeface="Times New Roman" panose="02020603050405020304"/>
                <a:ea typeface="Calibri" panose="020F0502020204030204"/>
              </a:rPr>
              <a:t>, Caritas Uganda implements</a:t>
            </a:r>
            <a:r>
              <a:rPr sz="1600">
                <a:latin typeface="Times New Roman" panose="02020603050405020304"/>
                <a:ea typeface="Calibri" panose="020F0502020204030204"/>
              </a:rPr>
              <a:t> projects/programs aimed at; increasing food and nutrition security, community and household incomes,  leadership and good governance, charity among others; through group</a:t>
            </a:r>
            <a:r>
              <a:rPr lang="en-GB" sz="1600">
                <a:latin typeface="Times New Roman" panose="02020603050405020304"/>
                <a:ea typeface="Calibri" panose="020F0502020204030204"/>
              </a:rPr>
              <a:t>s</a:t>
            </a:r>
            <a:r>
              <a:rPr sz="1600">
                <a:latin typeface="Times New Roman" panose="02020603050405020304"/>
                <a:ea typeface="Calibri" panose="020F0502020204030204"/>
              </a:rPr>
              <a:t> formation, training the beneficiaries, advocacy and provision of start - up capital to reduce vulnerability</a:t>
            </a:r>
            <a:r>
              <a:rPr lang="en-GB" sz="1600">
                <a:latin typeface="Times New Roman" panose="02020603050405020304"/>
                <a:ea typeface="Calibri" panose="020F0502020204030204"/>
              </a:rPr>
              <a:t> of the poor </a:t>
            </a:r>
            <a:r>
              <a:rPr sz="1600">
                <a:latin typeface="Times New Roman" panose="02020603050405020304"/>
                <a:ea typeface="Calibri" panose="020F0502020204030204"/>
              </a:rPr>
              <a:t>(Improve the quality of lives of Ugandans)</a:t>
            </a:r>
            <a:r>
              <a:rPr lang="en-GB" sz="1600">
                <a:latin typeface="Times New Roman" panose="02020603050405020304"/>
                <a:ea typeface="Calibri" panose="020F0502020204030204"/>
              </a:rPr>
              <a:t> sustainably.</a:t>
            </a:r>
          </a:p>
        </p:txBody>
      </p:sp>
      <p:sp>
        <p:nvSpPr>
          <p:cNvPr id="7" name="Text Box 6"/>
          <p:cNvSpPr txBox="1"/>
          <p:nvPr/>
        </p:nvSpPr>
        <p:spPr>
          <a:xfrm>
            <a:off x="976630" y="2579370"/>
            <a:ext cx="7263765" cy="368300"/>
          </a:xfrm>
          <a:prstGeom prst="rect">
            <a:avLst/>
          </a:prstGeom>
          <a:noFill/>
        </p:spPr>
        <p:txBody>
          <a:bodyPr wrap="square" rtlCol="0">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059815" y="1350010"/>
          <a:ext cx="971550" cy="971550"/>
        </p:xfrm>
        <a:graphic>
          <a:graphicData uri="http://schemas.openxmlformats.org/presentationml/2006/ole">
            <mc:AlternateContent xmlns:mc="http://schemas.openxmlformats.org/markup-compatibility/2006">
              <mc:Choice xmlns:v="urn:schemas-microsoft-com:vml" Requires="v">
                <p:oleObj showAsIcon="1" r:id="rId3" imgW="971550" imgH="971550" progId="Package">
                  <p:embed/>
                </p:oleObj>
              </mc:Choice>
              <mc:Fallback>
                <p:oleObj showAsIcon="1" r:id="rId3" imgW="971550" imgH="971550" progId="Package">
                  <p:embed/>
                  <p:pic>
                    <p:nvPicPr>
                      <p:cNvPr id="0" name="Picture 1024"/>
                      <p:cNvPicPr/>
                      <p:nvPr/>
                    </p:nvPicPr>
                    <p:blipFill>
                      <a:blip r:embed="rId4"/>
                      <a:stretch>
                        <a:fillRect/>
                      </a:stretch>
                    </p:blipFill>
                    <p:spPr>
                      <a:xfrm>
                        <a:off x="1059815" y="1350010"/>
                        <a:ext cx="971550" cy="971550"/>
                      </a:xfrm>
                      <a:prstGeom prst="rect">
                        <a:avLst/>
                      </a:prstGeom>
                    </p:spPr>
                  </p:pic>
                </p:oleObj>
              </mc:Fallback>
            </mc:AlternateContent>
          </a:graphicData>
        </a:graphic>
      </p:graphicFrame>
      <p:graphicFrame>
        <p:nvGraphicFramePr>
          <p:cNvPr id="3" name="Object 2">
            <a:hlinkClick r:id="" action="ppaction://ole?verb=0"/>
          </p:cNvPr>
          <p:cNvGraphicFramePr>
            <a:graphicFrameLocks noChangeAspect="1"/>
          </p:cNvGraphicFramePr>
          <p:nvPr/>
        </p:nvGraphicFramePr>
        <p:xfrm>
          <a:off x="3044825" y="1350010"/>
          <a:ext cx="971550" cy="971550"/>
        </p:xfrm>
        <a:graphic>
          <a:graphicData uri="http://schemas.openxmlformats.org/presentationml/2006/ole">
            <mc:AlternateContent xmlns:mc="http://schemas.openxmlformats.org/markup-compatibility/2006">
              <mc:Choice xmlns:v="urn:schemas-microsoft-com:vml" Requires="v">
                <p:oleObj showAsIcon="1" r:id="rId5" imgW="971550" imgH="971550" progId="Excel.Sheet.12">
                  <p:embed/>
                </p:oleObj>
              </mc:Choice>
              <mc:Fallback>
                <p:oleObj showAsIcon="1" r:id="rId5" imgW="971550" imgH="971550" progId="Excel.Sheet.12">
                  <p:embed/>
                  <p:pic>
                    <p:nvPicPr>
                      <p:cNvPr id="0" name="Picture 1025"/>
                      <p:cNvPicPr/>
                      <p:nvPr/>
                    </p:nvPicPr>
                    <p:blipFill>
                      <a:blip r:embed="rId6"/>
                      <a:stretch>
                        <a:fillRect/>
                      </a:stretch>
                    </p:blipFill>
                    <p:spPr>
                      <a:xfrm>
                        <a:off x="3044825" y="1350010"/>
                        <a:ext cx="971550" cy="971550"/>
                      </a:xfrm>
                      <a:prstGeom prst="rect">
                        <a:avLst/>
                      </a:prstGeom>
                    </p:spPr>
                  </p:pic>
                </p:oleObj>
              </mc:Fallback>
            </mc:AlternateContent>
          </a:graphicData>
        </a:graphic>
      </p:graphicFrame>
      <p:graphicFrame>
        <p:nvGraphicFramePr>
          <p:cNvPr id="4" name="Object 3">
            <a:hlinkClick r:id="" action="ppaction://ole?verb=0"/>
          </p:cNvPr>
          <p:cNvGraphicFramePr>
            <a:graphicFrameLocks noChangeAspect="1"/>
          </p:cNvGraphicFramePr>
          <p:nvPr/>
        </p:nvGraphicFramePr>
        <p:xfrm>
          <a:off x="5029835" y="1350010"/>
          <a:ext cx="971550" cy="971550"/>
        </p:xfrm>
        <a:graphic>
          <a:graphicData uri="http://schemas.openxmlformats.org/presentationml/2006/ole">
            <mc:AlternateContent xmlns:mc="http://schemas.openxmlformats.org/markup-compatibility/2006">
              <mc:Choice xmlns:v="urn:schemas-microsoft-com:vml" Requires="v">
                <p:oleObj showAsIcon="1" r:id="rId7" imgW="971550" imgH="971550" progId="Excel.Sheet.12">
                  <p:embed/>
                </p:oleObj>
              </mc:Choice>
              <mc:Fallback>
                <p:oleObj showAsIcon="1" r:id="rId7" imgW="971550" imgH="971550" progId="Excel.Sheet.12">
                  <p:embed/>
                  <p:pic>
                    <p:nvPicPr>
                      <p:cNvPr id="0" name="Picture 1026"/>
                      <p:cNvPicPr/>
                      <p:nvPr/>
                    </p:nvPicPr>
                    <p:blipFill>
                      <a:blip r:embed="rId8"/>
                      <a:stretch>
                        <a:fillRect/>
                      </a:stretch>
                    </p:blipFill>
                    <p:spPr>
                      <a:xfrm>
                        <a:off x="5029835" y="1350010"/>
                        <a:ext cx="971550" cy="971550"/>
                      </a:xfrm>
                      <a:prstGeom prst="rect">
                        <a:avLst/>
                      </a:prstGeom>
                    </p:spPr>
                  </p:pic>
                </p:oleObj>
              </mc:Fallback>
            </mc:AlternateContent>
          </a:graphicData>
        </a:graphic>
      </p:graphicFrame>
      <p:graphicFrame>
        <p:nvGraphicFramePr>
          <p:cNvPr id="5" name="Object 4">
            <a:hlinkClick r:id="" action="ppaction://ole?verb=0"/>
          </p:cNvPr>
          <p:cNvGraphicFramePr>
            <a:graphicFrameLocks noChangeAspect="1"/>
          </p:cNvGraphicFramePr>
          <p:nvPr/>
        </p:nvGraphicFramePr>
        <p:xfrm>
          <a:off x="7014845" y="1350010"/>
          <a:ext cx="971550" cy="971550"/>
        </p:xfrm>
        <a:graphic>
          <a:graphicData uri="http://schemas.openxmlformats.org/presentationml/2006/ole">
            <mc:AlternateContent xmlns:mc="http://schemas.openxmlformats.org/markup-compatibility/2006">
              <mc:Choice xmlns:v="urn:schemas-microsoft-com:vml" Requires="v">
                <p:oleObj showAsIcon="1" r:id="rId9" imgW="971550" imgH="971550" progId="Excel.Sheet.12">
                  <p:embed/>
                </p:oleObj>
              </mc:Choice>
              <mc:Fallback>
                <p:oleObj showAsIcon="1" r:id="rId9" imgW="971550" imgH="971550" progId="Excel.Sheet.12">
                  <p:embed/>
                  <p:pic>
                    <p:nvPicPr>
                      <p:cNvPr id="0" name="Picture 1027"/>
                      <p:cNvPicPr/>
                      <p:nvPr/>
                    </p:nvPicPr>
                    <p:blipFill>
                      <a:blip r:embed="rId10"/>
                      <a:stretch>
                        <a:fillRect/>
                      </a:stretch>
                    </p:blipFill>
                    <p:spPr>
                      <a:xfrm>
                        <a:off x="7014845" y="1350010"/>
                        <a:ext cx="971550" cy="97155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165" y="464185"/>
            <a:ext cx="7773035" cy="836930"/>
          </a:xfrm>
        </p:spPr>
        <p:txBody>
          <a:bodyPr>
            <a:normAutofit/>
          </a:bodyPr>
          <a:lstStyle/>
          <a:p>
            <a:r>
              <a:rPr lang="en-GB" altLang="en-US"/>
              <a:t>Findings</a:t>
            </a:r>
          </a:p>
        </p:txBody>
      </p:sp>
      <p:sp>
        <p:nvSpPr>
          <p:cNvPr id="6" name="Text Box 5"/>
          <p:cNvSpPr txBox="1"/>
          <p:nvPr/>
        </p:nvSpPr>
        <p:spPr>
          <a:xfrm>
            <a:off x="1072515" y="1061720"/>
            <a:ext cx="7353300" cy="3648710"/>
          </a:xfrm>
          <a:prstGeom prst="rect">
            <a:avLst/>
          </a:prstGeom>
          <a:noFill/>
        </p:spPr>
        <p:txBody>
          <a:bodyPr wrap="square" rtlCol="0">
            <a:noAutofit/>
          </a:bodyPr>
          <a:lstStyle/>
          <a:p>
            <a:pPr marL="285750" indent="-285750">
              <a:buFont typeface="Arial" panose="020B0604020202020204" pitchFamily="34" charset="0"/>
              <a:buChar char="•"/>
            </a:pPr>
            <a:r>
              <a:rPr lang="en-GB" altLang="en-US"/>
              <a:t> Access to </a:t>
            </a:r>
            <a:r>
              <a:rPr lang="en-GB" altLang="en-US">
                <a:sym typeface="+mn-ea"/>
              </a:rPr>
              <a:t>government programs such as Emyooga, PDM, UWEP, YLP etc by the beneficiaries of CSOs/NGOs development programs inform of start-up capital (financial and in-kind) </a:t>
            </a:r>
            <a:r>
              <a:rPr lang="en-GB" altLang="en-US"/>
              <a:t>enhances the effective achievement of development goals (projects/programs results, NDP III, Vision 2040, SDGs) by bridging the gap caused by limited donor funds.</a:t>
            </a:r>
          </a:p>
          <a:p>
            <a:pPr indent="0">
              <a:buFont typeface="Arial" panose="020B0604020202020204" pitchFamily="34" charset="0"/>
              <a:buNone/>
            </a:pPr>
            <a:endParaRPr lang="en-GB" altLang="en-US"/>
          </a:p>
          <a:p>
            <a:pPr marL="285750" indent="-285750">
              <a:buFont typeface="Arial" panose="020B0604020202020204" pitchFamily="34" charset="0"/>
              <a:buChar char="•"/>
            </a:pPr>
            <a:r>
              <a:rPr lang="en-GB" altLang="en-US"/>
              <a:t>Provision of support/start-up capital to </a:t>
            </a:r>
            <a:r>
              <a:rPr lang="en-GB" altLang="en-US">
                <a:sym typeface="+mn-ea"/>
              </a:rPr>
              <a:t>the beneficiaries of CSOs/NGOs development programs promotes diversification of HHs/Community sources of income thus increasing resilience to the shocks of climate change.</a:t>
            </a:r>
            <a:endParaRPr lang="en-GB" altLang="en-US"/>
          </a:p>
          <a:p>
            <a:pPr marL="285750" indent="-285750">
              <a:buFont typeface="Arial" panose="020B0604020202020204" pitchFamily="34" charset="0"/>
              <a:buChar char="•"/>
            </a:pPr>
            <a:endParaRPr lang="en-GB" altLang="en-US"/>
          </a:p>
          <a:p>
            <a:pPr marL="285750" indent="-285750">
              <a:buFont typeface="Arial" panose="020B0604020202020204" pitchFamily="34" charset="0"/>
              <a:buChar char="•"/>
            </a:pPr>
            <a:r>
              <a:rPr lang="en-GB" altLang="en-US"/>
              <a:t>Utilising the local government officials to provide trainings to the beneficiaries of </a:t>
            </a:r>
            <a:r>
              <a:rPr lang="en-GB" altLang="en-US">
                <a:sym typeface="+mn-ea"/>
              </a:rPr>
              <a:t>CSOs/NGOs development programs increases the chances of attaining sustainable results/development goals efficiently.</a:t>
            </a:r>
            <a:endParaRPr lang="en-GB" altLang="en-US"/>
          </a:p>
          <a:p>
            <a:pPr marL="285750" indent="-285750">
              <a:buFont typeface="Arial" panose="020B0604020202020204" pitchFamily="34" charset="0"/>
              <a:buChar char="•"/>
            </a:pP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Conclusion</a:t>
            </a:r>
          </a:p>
        </p:txBody>
      </p:sp>
      <p:sp>
        <p:nvSpPr>
          <p:cNvPr id="5" name="Text Box 4"/>
          <p:cNvSpPr txBox="1"/>
          <p:nvPr/>
        </p:nvSpPr>
        <p:spPr>
          <a:xfrm>
            <a:off x="685800" y="1834515"/>
            <a:ext cx="7992745" cy="1050290"/>
          </a:xfrm>
          <a:prstGeom prst="rect">
            <a:avLst/>
          </a:prstGeom>
          <a:noFill/>
        </p:spPr>
        <p:txBody>
          <a:bodyPr wrap="square" rtlCol="0">
            <a:noAutofit/>
          </a:bodyPr>
          <a:lstStyle/>
          <a:p>
            <a:r>
              <a:rPr lang="en-GB" altLang="en-US">
                <a:sym typeface="+mn-ea"/>
              </a:rPr>
              <a:t>Collaboration between government and CSOs/NGOs during implementation of development projects/programs leads to the attainment of development goals efficiently, effectively and sustainably.</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Recomendations</a:t>
            </a:r>
          </a:p>
        </p:txBody>
      </p:sp>
      <p:sp>
        <p:nvSpPr>
          <p:cNvPr id="5" name="Text Box 4"/>
          <p:cNvSpPr txBox="1"/>
          <p:nvPr/>
        </p:nvSpPr>
        <p:spPr>
          <a:xfrm>
            <a:off x="685165" y="1329690"/>
            <a:ext cx="7653020" cy="2753995"/>
          </a:xfrm>
          <a:prstGeom prst="rect">
            <a:avLst/>
          </a:prstGeom>
          <a:noFill/>
        </p:spPr>
        <p:txBody>
          <a:bodyPr wrap="square" rtlCol="0">
            <a:noAutofit/>
          </a:bodyPr>
          <a:lstStyle/>
          <a:p>
            <a:r>
              <a:rPr lang="en-GB" altLang="en-US">
                <a:sym typeface="+mn-ea"/>
              </a:rPr>
              <a:t>The government of Uganda should consider implementing the government programs such as Emyooga, PDM, UWEP in collaboration with CSOs/NGOs development projects/programs for the attainment of National Development Plan IV and the sustainable Development Goals effectively, efficiently and sustainably.</a:t>
            </a:r>
          </a:p>
          <a:p>
            <a:endParaRPr lang="en-GB" altLang="en-US">
              <a:sym typeface="+mn-ea"/>
            </a:endParaRPr>
          </a:p>
          <a:p>
            <a:r>
              <a:rPr lang="en-GB" altLang="en-US">
                <a:sym typeface="+mn-ea"/>
              </a:rPr>
              <a:t>The government should prioritise collaborating with CSOs/NGOs with national coverage and established structures upto the grassroot level as that of Caritas Uganda in the implementation of development projects/programs for the attainment of National Development Plan IV and the sustainable Development Goals. </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752</Words>
  <Application>Microsoft Office PowerPoint</Application>
  <PresentationFormat>On-screen Show (16:9)</PresentationFormat>
  <Paragraphs>45</Paragraphs>
  <Slides>11</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0" baseType="lpstr">
      <vt:lpstr>Arial</vt:lpstr>
      <vt:lpstr>BookmanOldStyle-Bold</vt:lpstr>
      <vt:lpstr>Calibri</vt:lpstr>
      <vt:lpstr>Calibri Light</vt:lpstr>
      <vt:lpstr>Times New Roman</vt:lpstr>
      <vt:lpstr>Tw Cen MT</vt:lpstr>
      <vt:lpstr>Droplet</vt:lpstr>
      <vt:lpstr>Package</vt:lpstr>
      <vt:lpstr>Microsoft Excel Worksheet</vt:lpstr>
      <vt:lpstr> The Roles of collaboration between government and Civil Society Organizations (CSOs)/Non governmental Organizations (NGOs) in the implementation of Development programs for the attainment of the National Development Plan III and the Sustainable Development Goals. </vt:lpstr>
      <vt:lpstr>Theme: Development with Purpose:Empowering Accountable learning for achieving Development Goals and Enhancing Climate Resilience.  </vt:lpstr>
      <vt:lpstr>Background:</vt:lpstr>
      <vt:lpstr>Background:</vt:lpstr>
      <vt:lpstr>About CARITAS UGANDA   </vt:lpstr>
      <vt:lpstr>PowerPoint Presentation</vt:lpstr>
      <vt:lpstr>Findings</vt:lpstr>
      <vt:lpstr>Conclusion</vt:lpstr>
      <vt:lpstr>Recomendations</vt:lpstr>
      <vt:lpstr>Recomendations Cont’d</vt:lpstr>
      <vt:lpstr>Thank you for listening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21</cp:revision>
  <dcterms:created xsi:type="dcterms:W3CDTF">2017-08-01T15:40:00Z</dcterms:created>
  <dcterms:modified xsi:type="dcterms:W3CDTF">2024-08-20T20:15:41Z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016905427B5D44B59B8F55D738CFAAA3_13</vt:lpwstr>
  </property>
  <property fmtid="{D5CDD505-2E9C-101B-9397-08002B2CF9AE}" pid="3" name="KSOProductBuildVer">
    <vt:lpwstr>1033-12.2.0.17119</vt:lpwstr>
  </property>
</Properties>
</file>