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1" r:id="rId1"/>
  </p:sldMasterIdLst>
  <p:notesMasterIdLst>
    <p:notesMasterId r:id="rId17"/>
  </p:notesMasterIdLst>
  <p:sldIdLst>
    <p:sldId id="256" r:id="rId2"/>
    <p:sldId id="257" r:id="rId3"/>
    <p:sldId id="259" r:id="rId4"/>
    <p:sldId id="265" r:id="rId5"/>
    <p:sldId id="262" r:id="rId6"/>
    <p:sldId id="261" r:id="rId7"/>
    <p:sldId id="270" r:id="rId8"/>
    <p:sldId id="263" r:id="rId9"/>
    <p:sldId id="264" r:id="rId10"/>
    <p:sldId id="266" r:id="rId11"/>
    <p:sldId id="269" r:id="rId12"/>
    <p:sldId id="267" r:id="rId13"/>
    <p:sldId id="268" r:id="rId14"/>
    <p:sldId id="258" r:id="rId15"/>
    <p:sldId id="260"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254"/>
    <a:srgbClr val="BF7E37"/>
    <a:srgbClr val="1D3A00"/>
    <a:srgbClr val="E39A39"/>
    <a:srgbClr val="FE9202"/>
    <a:srgbClr val="6C1A00"/>
    <a:srgbClr val="D47A02"/>
    <a:srgbClr val="007033"/>
    <a:srgbClr val="E7FF01"/>
    <a:srgbClr val="5EE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3563" autoAdjust="0"/>
  </p:normalViewPr>
  <p:slideViewPr>
    <p:cSldViewPr>
      <p:cViewPr varScale="1">
        <p:scale>
          <a:sx n="120" d="100"/>
          <a:sy n="120" d="100"/>
        </p:scale>
        <p:origin x="200" y="-13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876" y="102"/>
      </p:cViewPr>
      <p:guideLst/>
    </p:cSldViewPr>
  </p:notes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19DA9F-2E3F-B44A-8698-A3829E21CF39}" type="doc">
      <dgm:prSet loTypeId="urn:microsoft.com/office/officeart/2009/3/layout/StepUpProcess" loCatId="" qsTypeId="urn:microsoft.com/office/officeart/2005/8/quickstyle/simple1" qsCatId="simple" csTypeId="urn:microsoft.com/office/officeart/2005/8/colors/colorful4" csCatId="colorful" phldr="1"/>
      <dgm:spPr/>
      <dgm:t>
        <a:bodyPr/>
        <a:lstStyle/>
        <a:p>
          <a:endParaRPr lang="en-GB"/>
        </a:p>
      </dgm:t>
    </dgm:pt>
    <dgm:pt modelId="{6CF26FA9-FBEF-314E-8FB9-D9F61938A065}">
      <dgm:prSet phldrT="[Text]"/>
      <dgm:spPr/>
      <dgm:t>
        <a:bodyPr/>
        <a:lstStyle/>
        <a:p>
          <a:pPr algn="just"/>
          <a:r>
            <a:rPr lang="en-GB" cap="none">
              <a:effectLst/>
              <a:latin typeface="Times New Roman" panose="02020603050405020304" pitchFamily="18" charset="0"/>
              <a:ea typeface="Calibri" panose="020F0502020204030204" pitchFamily="34" charset="0"/>
              <a:cs typeface="DIN" pitchFamily="2" charset="0"/>
            </a:rPr>
            <a:t>The Supreme Audit Institutions (Sais) at XXII- INCOSAI meeting In Abu Dhabi, December 2016, agreed </a:t>
          </a:r>
          <a:r>
            <a:rPr lang="en-GB" cap="none">
              <a:latin typeface="Times New Roman" panose="02020603050405020304" pitchFamily="18" charset="0"/>
              <a:ea typeface="Calibri" panose="020F0502020204030204" pitchFamily="34" charset="0"/>
              <a:cs typeface="DIN" pitchFamily="2" charset="0"/>
            </a:rPr>
            <a:t>t</a:t>
          </a:r>
          <a:r>
            <a:rPr lang="en-GB" cap="none">
              <a:effectLst/>
              <a:latin typeface="Times New Roman" panose="02020603050405020304" pitchFamily="18" charset="0"/>
              <a:ea typeface="Calibri" panose="020F0502020204030204" pitchFamily="34" charset="0"/>
              <a:cs typeface="DIN" pitchFamily="2" charset="0"/>
            </a:rPr>
            <a:t>o </a:t>
          </a:r>
          <a:r>
            <a:rPr lang="en-GB" cap="none">
              <a:latin typeface="Times New Roman" panose="02020603050405020304" pitchFamily="18" charset="0"/>
              <a:ea typeface="Calibri" panose="020F0502020204030204" pitchFamily="34" charset="0"/>
              <a:cs typeface="DIN" pitchFamily="2" charset="0"/>
            </a:rPr>
            <a:t>m</a:t>
          </a:r>
          <a:r>
            <a:rPr lang="en-GB" cap="none">
              <a:effectLst/>
              <a:latin typeface="Times New Roman" panose="02020603050405020304" pitchFamily="18" charset="0"/>
              <a:ea typeface="Calibri" panose="020F0502020204030204" pitchFamily="34" charset="0"/>
              <a:cs typeface="DIN" pitchFamily="2" charset="0"/>
            </a:rPr>
            <a:t>ake </a:t>
          </a:r>
          <a:r>
            <a:rPr lang="en-GB" cap="none">
              <a:latin typeface="Times New Roman" panose="02020603050405020304" pitchFamily="18" charset="0"/>
              <a:ea typeface="Calibri" panose="020F0502020204030204" pitchFamily="34" charset="0"/>
              <a:cs typeface="DIN" pitchFamily="2" charset="0"/>
            </a:rPr>
            <a:t>m</a:t>
          </a:r>
          <a:r>
            <a:rPr lang="en-GB" cap="none">
              <a:effectLst/>
              <a:latin typeface="Times New Roman" panose="02020603050405020304" pitchFamily="18" charset="0"/>
              <a:ea typeface="Calibri" panose="020F0502020204030204" pitchFamily="34" charset="0"/>
              <a:cs typeface="DIN" pitchFamily="2" charset="0"/>
            </a:rPr>
            <a:t>eaningful </a:t>
          </a:r>
          <a:r>
            <a:rPr lang="en-GB" cap="none">
              <a:latin typeface="Times New Roman" panose="02020603050405020304" pitchFamily="18" charset="0"/>
              <a:ea typeface="Calibri" panose="020F0502020204030204" pitchFamily="34" charset="0"/>
              <a:cs typeface="DIN" pitchFamily="2" charset="0"/>
            </a:rPr>
            <a:t>i</a:t>
          </a:r>
          <a:r>
            <a:rPr lang="en-GB" cap="none">
              <a:effectLst/>
              <a:latin typeface="Times New Roman" panose="02020603050405020304" pitchFamily="18" charset="0"/>
              <a:ea typeface="Calibri" panose="020F0502020204030204" pitchFamily="34" charset="0"/>
              <a:cs typeface="DIN" pitchFamily="2" charset="0"/>
            </a:rPr>
            <a:t>ndependent Audit contributions </a:t>
          </a:r>
          <a:r>
            <a:rPr lang="en-GB" cap="none">
              <a:latin typeface="Times New Roman" panose="02020603050405020304" pitchFamily="18" charset="0"/>
              <a:ea typeface="Calibri" panose="020F0502020204030204" pitchFamily="34" charset="0"/>
              <a:cs typeface="DIN" pitchFamily="2" charset="0"/>
            </a:rPr>
            <a:t>t</a:t>
          </a:r>
          <a:r>
            <a:rPr lang="en-GB" cap="none">
              <a:effectLst/>
              <a:latin typeface="Times New Roman" panose="02020603050405020304" pitchFamily="18" charset="0"/>
              <a:ea typeface="Calibri" panose="020F0502020204030204" pitchFamily="34" charset="0"/>
              <a:cs typeface="DIN" pitchFamily="2" charset="0"/>
            </a:rPr>
            <a:t>o The 2030 Agenda for Sustainable Development. </a:t>
          </a:r>
          <a:endParaRPr lang="en-GB" dirty="0"/>
        </a:p>
      </dgm:t>
    </dgm:pt>
    <dgm:pt modelId="{93177CD6-3845-B343-9F13-805F5FF7E134}" type="parTrans" cxnId="{22CD79EE-F472-5B45-A38E-0117DB2CC973}">
      <dgm:prSet/>
      <dgm:spPr/>
      <dgm:t>
        <a:bodyPr/>
        <a:lstStyle/>
        <a:p>
          <a:endParaRPr lang="en-GB"/>
        </a:p>
      </dgm:t>
    </dgm:pt>
    <dgm:pt modelId="{8303FE9B-94C9-EC42-9448-DF15B2863B60}" type="sibTrans" cxnId="{22CD79EE-F472-5B45-A38E-0117DB2CC973}">
      <dgm:prSet/>
      <dgm:spPr/>
      <dgm:t>
        <a:bodyPr/>
        <a:lstStyle/>
        <a:p>
          <a:endParaRPr lang="en-GB"/>
        </a:p>
      </dgm:t>
    </dgm:pt>
    <dgm:pt modelId="{E1FCD3BF-6C1E-F741-AD61-8EC492FE247E}">
      <dgm:prSet phldrT="[Text]"/>
      <dgm:spPr/>
      <dgm:t>
        <a:bodyPr/>
        <a:lstStyle/>
        <a:p>
          <a:pPr algn="just"/>
          <a:r>
            <a:rPr lang="en-GB" cap="none">
              <a:effectLst/>
              <a:latin typeface="Times New Roman" panose="02020603050405020304" pitchFamily="18" charset="0"/>
              <a:ea typeface="Calibri" panose="020F0502020204030204" pitchFamily="34" charset="0"/>
              <a:cs typeface="DIN" pitchFamily="2" charset="0"/>
            </a:rPr>
            <a:t>Article 163 of </a:t>
          </a:r>
          <a:r>
            <a:rPr lang="en-GB" cap="none">
              <a:latin typeface="Times New Roman" panose="02020603050405020304" pitchFamily="18" charset="0"/>
              <a:ea typeface="Calibri" panose="020F0502020204030204" pitchFamily="34" charset="0"/>
              <a:cs typeface="DIN" pitchFamily="2" charset="0"/>
            </a:rPr>
            <a:t>t</a:t>
          </a:r>
          <a:r>
            <a:rPr lang="en-GB" cap="none">
              <a:effectLst/>
              <a:latin typeface="Times New Roman" panose="02020603050405020304" pitchFamily="18" charset="0"/>
              <a:ea typeface="Calibri" panose="020F0502020204030204" pitchFamily="34" charset="0"/>
              <a:cs typeface="DIN" pitchFamily="2" charset="0"/>
            </a:rPr>
            <a:t>he Constitution Of Republic of Uganda (As Amended) and Sections 13(1) (B) and 21 of The National Audit Act 2008 gives </a:t>
          </a:r>
          <a:r>
            <a:rPr lang="en-GB" cap="none">
              <a:latin typeface="Times New Roman" panose="02020603050405020304" pitchFamily="18" charset="0"/>
              <a:ea typeface="Calibri" panose="020F0502020204030204" pitchFamily="34" charset="0"/>
              <a:cs typeface="DIN" pitchFamily="2" charset="0"/>
            </a:rPr>
            <a:t>t</a:t>
          </a:r>
          <a:r>
            <a:rPr lang="en-GB" cap="none">
              <a:effectLst/>
              <a:latin typeface="Times New Roman" panose="02020603050405020304" pitchFamily="18" charset="0"/>
              <a:ea typeface="Calibri" panose="020F0502020204030204" pitchFamily="34" charset="0"/>
              <a:cs typeface="DIN" pitchFamily="2" charset="0"/>
            </a:rPr>
            <a:t>he Auditor General the powers to conduct value for money audits in respect of any project or activity involving public funds. </a:t>
          </a:r>
          <a:endParaRPr lang="en-GB" dirty="0"/>
        </a:p>
      </dgm:t>
    </dgm:pt>
    <dgm:pt modelId="{3A47E529-4C69-DD4B-B438-CD3C3A80DB32}" type="parTrans" cxnId="{3194F688-EA4B-454D-99D9-D7A4C4D05EDC}">
      <dgm:prSet/>
      <dgm:spPr/>
      <dgm:t>
        <a:bodyPr/>
        <a:lstStyle/>
        <a:p>
          <a:endParaRPr lang="en-GB"/>
        </a:p>
      </dgm:t>
    </dgm:pt>
    <dgm:pt modelId="{F931061A-7A53-3643-BE16-5EE6A81D0C04}" type="sibTrans" cxnId="{3194F688-EA4B-454D-99D9-D7A4C4D05EDC}">
      <dgm:prSet/>
      <dgm:spPr/>
      <dgm:t>
        <a:bodyPr/>
        <a:lstStyle/>
        <a:p>
          <a:endParaRPr lang="en-GB"/>
        </a:p>
      </dgm:t>
    </dgm:pt>
    <dgm:pt modelId="{8AF7C9DA-1E69-6C47-8DBD-5BFB4D901935}">
      <dgm:prSet phldrT="[Text]"/>
      <dgm:spPr/>
      <dgm:t>
        <a:bodyPr/>
        <a:lstStyle/>
        <a:p>
          <a:pPr algn="just"/>
          <a:r>
            <a:rPr lang="en-GB" cap="none">
              <a:effectLst/>
              <a:latin typeface="Times New Roman" panose="02020603050405020304" pitchFamily="18" charset="0"/>
              <a:ea typeface="Calibri" panose="020F0502020204030204" pitchFamily="34" charset="0"/>
              <a:cs typeface="Times New Roman" panose="02020603050405020304" pitchFamily="18" charset="0"/>
            </a:rPr>
            <a:t>In December 2018, The Auditor General presented to the parliament of Uganda a report on the audit undertaken on the preparedness by the Government of Uganda for the implementation of The Sustainable Development Goals (Agenda 2030).</a:t>
          </a:r>
        </a:p>
        <a:p>
          <a:pPr algn="just"/>
          <a:endParaRPr lang="en-GB" dirty="0"/>
        </a:p>
      </dgm:t>
    </dgm:pt>
    <dgm:pt modelId="{32F33C61-C453-4245-8D6D-0CBC11E358BB}" type="parTrans" cxnId="{2A626EBE-668D-6944-A90E-14A4D21D0D3E}">
      <dgm:prSet/>
      <dgm:spPr/>
      <dgm:t>
        <a:bodyPr/>
        <a:lstStyle/>
        <a:p>
          <a:endParaRPr lang="en-GB"/>
        </a:p>
      </dgm:t>
    </dgm:pt>
    <dgm:pt modelId="{5E4A134B-2E8B-A949-887C-E41B4E573288}" type="sibTrans" cxnId="{2A626EBE-668D-6944-A90E-14A4D21D0D3E}">
      <dgm:prSet/>
      <dgm:spPr/>
      <dgm:t>
        <a:bodyPr/>
        <a:lstStyle/>
        <a:p>
          <a:endParaRPr lang="en-GB"/>
        </a:p>
      </dgm:t>
    </dgm:pt>
    <dgm:pt modelId="{E84BC905-FD16-874F-8944-03409B68EB90}" type="pres">
      <dgm:prSet presAssocID="{1E19DA9F-2E3F-B44A-8698-A3829E21CF39}" presName="rootnode" presStyleCnt="0">
        <dgm:presLayoutVars>
          <dgm:chMax/>
          <dgm:chPref/>
          <dgm:dir/>
          <dgm:animLvl val="lvl"/>
        </dgm:presLayoutVars>
      </dgm:prSet>
      <dgm:spPr/>
    </dgm:pt>
    <dgm:pt modelId="{2DBAA182-4583-1F4F-9F16-F6B74575EEEB}" type="pres">
      <dgm:prSet presAssocID="{6CF26FA9-FBEF-314E-8FB9-D9F61938A065}" presName="composite" presStyleCnt="0"/>
      <dgm:spPr/>
    </dgm:pt>
    <dgm:pt modelId="{C8F230FB-CC25-E544-9AB6-A1668FDBF114}" type="pres">
      <dgm:prSet presAssocID="{6CF26FA9-FBEF-314E-8FB9-D9F61938A065}" presName="LShape" presStyleLbl="alignNode1" presStyleIdx="0" presStyleCnt="5"/>
      <dgm:spPr/>
    </dgm:pt>
    <dgm:pt modelId="{BD98C62B-4274-004F-AF7E-366BE1E8FE2F}" type="pres">
      <dgm:prSet presAssocID="{6CF26FA9-FBEF-314E-8FB9-D9F61938A065}" presName="ParentText" presStyleLbl="revTx" presStyleIdx="0" presStyleCnt="3">
        <dgm:presLayoutVars>
          <dgm:chMax val="0"/>
          <dgm:chPref val="0"/>
          <dgm:bulletEnabled val="1"/>
        </dgm:presLayoutVars>
      </dgm:prSet>
      <dgm:spPr/>
    </dgm:pt>
    <dgm:pt modelId="{F80366FC-532D-B040-B28F-5DC6A290E3F1}" type="pres">
      <dgm:prSet presAssocID="{6CF26FA9-FBEF-314E-8FB9-D9F61938A065}" presName="Triangle" presStyleLbl="alignNode1" presStyleIdx="1" presStyleCnt="5"/>
      <dgm:spPr/>
    </dgm:pt>
    <dgm:pt modelId="{931B6852-0FC7-BF46-AE5F-51B7F03A2D70}" type="pres">
      <dgm:prSet presAssocID="{8303FE9B-94C9-EC42-9448-DF15B2863B60}" presName="sibTrans" presStyleCnt="0"/>
      <dgm:spPr/>
    </dgm:pt>
    <dgm:pt modelId="{6F48E76C-20CB-6243-AFD0-30FB518AC929}" type="pres">
      <dgm:prSet presAssocID="{8303FE9B-94C9-EC42-9448-DF15B2863B60}" presName="space" presStyleCnt="0"/>
      <dgm:spPr/>
    </dgm:pt>
    <dgm:pt modelId="{CCD1E7FB-90D7-C245-BFF6-4F65C2ED3F76}" type="pres">
      <dgm:prSet presAssocID="{E1FCD3BF-6C1E-F741-AD61-8EC492FE247E}" presName="composite" presStyleCnt="0"/>
      <dgm:spPr/>
    </dgm:pt>
    <dgm:pt modelId="{71BCD98A-B4C9-8640-AD08-FEF9A8CAC34F}" type="pres">
      <dgm:prSet presAssocID="{E1FCD3BF-6C1E-F741-AD61-8EC492FE247E}" presName="LShape" presStyleLbl="alignNode1" presStyleIdx="2" presStyleCnt="5"/>
      <dgm:spPr/>
    </dgm:pt>
    <dgm:pt modelId="{DC69CD70-8C3E-EC49-BF19-7C426DA4F714}" type="pres">
      <dgm:prSet presAssocID="{E1FCD3BF-6C1E-F741-AD61-8EC492FE247E}" presName="ParentText" presStyleLbl="revTx" presStyleIdx="1" presStyleCnt="3">
        <dgm:presLayoutVars>
          <dgm:chMax val="0"/>
          <dgm:chPref val="0"/>
          <dgm:bulletEnabled val="1"/>
        </dgm:presLayoutVars>
      </dgm:prSet>
      <dgm:spPr/>
    </dgm:pt>
    <dgm:pt modelId="{D822D61F-9AF6-0440-B766-89218FE32EA4}" type="pres">
      <dgm:prSet presAssocID="{E1FCD3BF-6C1E-F741-AD61-8EC492FE247E}" presName="Triangle" presStyleLbl="alignNode1" presStyleIdx="3" presStyleCnt="5"/>
      <dgm:spPr/>
    </dgm:pt>
    <dgm:pt modelId="{2499AD0E-F564-CC4C-AE57-2E26FEBDEE20}" type="pres">
      <dgm:prSet presAssocID="{F931061A-7A53-3643-BE16-5EE6A81D0C04}" presName="sibTrans" presStyleCnt="0"/>
      <dgm:spPr/>
    </dgm:pt>
    <dgm:pt modelId="{887CD931-617D-AB4E-A536-24D9CCE1529E}" type="pres">
      <dgm:prSet presAssocID="{F931061A-7A53-3643-BE16-5EE6A81D0C04}" presName="space" presStyleCnt="0"/>
      <dgm:spPr/>
    </dgm:pt>
    <dgm:pt modelId="{2C864816-2C90-BB41-A32D-A8E3780B9E45}" type="pres">
      <dgm:prSet presAssocID="{8AF7C9DA-1E69-6C47-8DBD-5BFB4D901935}" presName="composite" presStyleCnt="0"/>
      <dgm:spPr/>
    </dgm:pt>
    <dgm:pt modelId="{AB19A651-571E-0044-8FC5-2FEB57363AEC}" type="pres">
      <dgm:prSet presAssocID="{8AF7C9DA-1E69-6C47-8DBD-5BFB4D901935}" presName="LShape" presStyleLbl="alignNode1" presStyleIdx="4" presStyleCnt="5"/>
      <dgm:spPr/>
    </dgm:pt>
    <dgm:pt modelId="{985F93C1-3043-C44C-9A18-3786F3433180}" type="pres">
      <dgm:prSet presAssocID="{8AF7C9DA-1E69-6C47-8DBD-5BFB4D901935}" presName="ParentText" presStyleLbl="revTx" presStyleIdx="2" presStyleCnt="3">
        <dgm:presLayoutVars>
          <dgm:chMax val="0"/>
          <dgm:chPref val="0"/>
          <dgm:bulletEnabled val="1"/>
        </dgm:presLayoutVars>
      </dgm:prSet>
      <dgm:spPr/>
    </dgm:pt>
  </dgm:ptLst>
  <dgm:cxnLst>
    <dgm:cxn modelId="{4DCADA0E-E7A1-7242-9DC6-F3E8319DCADC}" type="presOf" srcId="{6CF26FA9-FBEF-314E-8FB9-D9F61938A065}" destId="{BD98C62B-4274-004F-AF7E-366BE1E8FE2F}" srcOrd="0" destOrd="0" presId="urn:microsoft.com/office/officeart/2009/3/layout/StepUpProcess"/>
    <dgm:cxn modelId="{3194F688-EA4B-454D-99D9-D7A4C4D05EDC}" srcId="{1E19DA9F-2E3F-B44A-8698-A3829E21CF39}" destId="{E1FCD3BF-6C1E-F741-AD61-8EC492FE247E}" srcOrd="1" destOrd="0" parTransId="{3A47E529-4C69-DD4B-B438-CD3C3A80DB32}" sibTransId="{F931061A-7A53-3643-BE16-5EE6A81D0C04}"/>
    <dgm:cxn modelId="{2A626EBE-668D-6944-A90E-14A4D21D0D3E}" srcId="{1E19DA9F-2E3F-B44A-8698-A3829E21CF39}" destId="{8AF7C9DA-1E69-6C47-8DBD-5BFB4D901935}" srcOrd="2" destOrd="0" parTransId="{32F33C61-C453-4245-8D6D-0CBC11E358BB}" sibTransId="{5E4A134B-2E8B-A949-887C-E41B4E573288}"/>
    <dgm:cxn modelId="{1B661CCC-6C86-8243-AEC9-351D4EE42651}" type="presOf" srcId="{E1FCD3BF-6C1E-F741-AD61-8EC492FE247E}" destId="{DC69CD70-8C3E-EC49-BF19-7C426DA4F714}" srcOrd="0" destOrd="0" presId="urn:microsoft.com/office/officeart/2009/3/layout/StepUpProcess"/>
    <dgm:cxn modelId="{7AB7AFE2-0656-F840-8284-D9E20C0FD58A}" type="presOf" srcId="{8AF7C9DA-1E69-6C47-8DBD-5BFB4D901935}" destId="{985F93C1-3043-C44C-9A18-3786F3433180}" srcOrd="0" destOrd="0" presId="urn:microsoft.com/office/officeart/2009/3/layout/StepUpProcess"/>
    <dgm:cxn modelId="{22CD79EE-F472-5B45-A38E-0117DB2CC973}" srcId="{1E19DA9F-2E3F-B44A-8698-A3829E21CF39}" destId="{6CF26FA9-FBEF-314E-8FB9-D9F61938A065}" srcOrd="0" destOrd="0" parTransId="{93177CD6-3845-B343-9F13-805F5FF7E134}" sibTransId="{8303FE9B-94C9-EC42-9448-DF15B2863B60}"/>
    <dgm:cxn modelId="{F177E5F9-05B2-2344-965C-FC8B404A316D}" type="presOf" srcId="{1E19DA9F-2E3F-B44A-8698-A3829E21CF39}" destId="{E84BC905-FD16-874F-8944-03409B68EB90}" srcOrd="0" destOrd="0" presId="urn:microsoft.com/office/officeart/2009/3/layout/StepUpProcess"/>
    <dgm:cxn modelId="{40AE91EE-EBF7-DE41-BBC1-1FF5EBBE29E2}" type="presParOf" srcId="{E84BC905-FD16-874F-8944-03409B68EB90}" destId="{2DBAA182-4583-1F4F-9F16-F6B74575EEEB}" srcOrd="0" destOrd="0" presId="urn:microsoft.com/office/officeart/2009/3/layout/StepUpProcess"/>
    <dgm:cxn modelId="{547CD685-EFDE-E249-B714-059F9D789B28}" type="presParOf" srcId="{2DBAA182-4583-1F4F-9F16-F6B74575EEEB}" destId="{C8F230FB-CC25-E544-9AB6-A1668FDBF114}" srcOrd="0" destOrd="0" presId="urn:microsoft.com/office/officeart/2009/3/layout/StepUpProcess"/>
    <dgm:cxn modelId="{94E855A5-96C3-904E-BDE2-5C774F2045C1}" type="presParOf" srcId="{2DBAA182-4583-1F4F-9F16-F6B74575EEEB}" destId="{BD98C62B-4274-004F-AF7E-366BE1E8FE2F}" srcOrd="1" destOrd="0" presId="urn:microsoft.com/office/officeart/2009/3/layout/StepUpProcess"/>
    <dgm:cxn modelId="{6F40055E-01AA-C046-A612-2F33CB5CB5C4}" type="presParOf" srcId="{2DBAA182-4583-1F4F-9F16-F6B74575EEEB}" destId="{F80366FC-532D-B040-B28F-5DC6A290E3F1}" srcOrd="2" destOrd="0" presId="urn:microsoft.com/office/officeart/2009/3/layout/StepUpProcess"/>
    <dgm:cxn modelId="{0F67DB3F-5406-A743-8235-8017A65470E2}" type="presParOf" srcId="{E84BC905-FD16-874F-8944-03409B68EB90}" destId="{931B6852-0FC7-BF46-AE5F-51B7F03A2D70}" srcOrd="1" destOrd="0" presId="urn:microsoft.com/office/officeart/2009/3/layout/StepUpProcess"/>
    <dgm:cxn modelId="{57212D1A-E4E3-B844-AAB3-FBDBFC01EC5C}" type="presParOf" srcId="{931B6852-0FC7-BF46-AE5F-51B7F03A2D70}" destId="{6F48E76C-20CB-6243-AFD0-30FB518AC929}" srcOrd="0" destOrd="0" presId="urn:microsoft.com/office/officeart/2009/3/layout/StepUpProcess"/>
    <dgm:cxn modelId="{7C0A3CB6-D0D7-574A-9AF7-E8C5B7C1234B}" type="presParOf" srcId="{E84BC905-FD16-874F-8944-03409B68EB90}" destId="{CCD1E7FB-90D7-C245-BFF6-4F65C2ED3F76}" srcOrd="2" destOrd="0" presId="urn:microsoft.com/office/officeart/2009/3/layout/StepUpProcess"/>
    <dgm:cxn modelId="{2E2B8999-E932-D746-80BD-ED1B7CF0CF93}" type="presParOf" srcId="{CCD1E7FB-90D7-C245-BFF6-4F65C2ED3F76}" destId="{71BCD98A-B4C9-8640-AD08-FEF9A8CAC34F}" srcOrd="0" destOrd="0" presId="urn:microsoft.com/office/officeart/2009/3/layout/StepUpProcess"/>
    <dgm:cxn modelId="{EB8122F5-E2A5-B740-8E9F-0721C35EE3A4}" type="presParOf" srcId="{CCD1E7FB-90D7-C245-BFF6-4F65C2ED3F76}" destId="{DC69CD70-8C3E-EC49-BF19-7C426DA4F714}" srcOrd="1" destOrd="0" presId="urn:microsoft.com/office/officeart/2009/3/layout/StepUpProcess"/>
    <dgm:cxn modelId="{D2983FC8-1DB2-FF45-AF79-158E3650E8CA}" type="presParOf" srcId="{CCD1E7FB-90D7-C245-BFF6-4F65C2ED3F76}" destId="{D822D61F-9AF6-0440-B766-89218FE32EA4}" srcOrd="2" destOrd="0" presId="urn:microsoft.com/office/officeart/2009/3/layout/StepUpProcess"/>
    <dgm:cxn modelId="{22E41B0B-0806-0F40-A62E-AB82F89573FB}" type="presParOf" srcId="{E84BC905-FD16-874F-8944-03409B68EB90}" destId="{2499AD0E-F564-CC4C-AE57-2E26FEBDEE20}" srcOrd="3" destOrd="0" presId="urn:microsoft.com/office/officeart/2009/3/layout/StepUpProcess"/>
    <dgm:cxn modelId="{85A15345-A5ED-F94D-995C-8A4F2DA06994}" type="presParOf" srcId="{2499AD0E-F564-CC4C-AE57-2E26FEBDEE20}" destId="{887CD931-617D-AB4E-A536-24D9CCE1529E}" srcOrd="0" destOrd="0" presId="urn:microsoft.com/office/officeart/2009/3/layout/StepUpProcess"/>
    <dgm:cxn modelId="{F5563576-3B90-DD4D-9E64-EFD28563B034}" type="presParOf" srcId="{E84BC905-FD16-874F-8944-03409B68EB90}" destId="{2C864816-2C90-BB41-A32D-A8E3780B9E45}" srcOrd="4" destOrd="0" presId="urn:microsoft.com/office/officeart/2009/3/layout/StepUpProcess"/>
    <dgm:cxn modelId="{D4D5A5D4-4C9A-5246-B98A-3B8F3466D935}" type="presParOf" srcId="{2C864816-2C90-BB41-A32D-A8E3780B9E45}" destId="{AB19A651-571E-0044-8FC5-2FEB57363AEC}" srcOrd="0" destOrd="0" presId="urn:microsoft.com/office/officeart/2009/3/layout/StepUpProcess"/>
    <dgm:cxn modelId="{4C8754ED-0892-6A40-BBD9-F5DFB40A64B0}" type="presParOf" srcId="{2C864816-2C90-BB41-A32D-A8E3780B9E45}" destId="{985F93C1-3043-C44C-9A18-3786F343318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E6DFE4-7C9A-FA4E-BDBE-498ABFAB543D}"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GB"/>
        </a:p>
      </dgm:t>
    </dgm:pt>
    <dgm:pt modelId="{9396EA7F-D3F6-A64C-9FD6-E11B4AE62E65}">
      <dgm:prSet phldrT="[Text]" custT="1"/>
      <dgm:spPr/>
      <dgm:t>
        <a:bodyPr/>
        <a:lstStyle/>
        <a:p>
          <a:r>
            <a:rPr lang="en-GB" sz="1400" dirty="0"/>
            <a:t>To what extent has the government of Uganda adapted the 2030 Agenda into its national context?</a:t>
          </a:r>
        </a:p>
      </dgm:t>
    </dgm:pt>
    <dgm:pt modelId="{3DFEEE70-00CD-B743-BFAA-EB618F2BB636}" type="parTrans" cxnId="{4B07AAF8-5F04-8846-B598-A664FBBF2CD4}">
      <dgm:prSet/>
      <dgm:spPr/>
      <dgm:t>
        <a:bodyPr/>
        <a:lstStyle/>
        <a:p>
          <a:endParaRPr lang="en-GB" sz="1400"/>
        </a:p>
      </dgm:t>
    </dgm:pt>
    <dgm:pt modelId="{D2FD898B-A559-DB4D-8064-0FE4A27DFBCD}" type="sibTrans" cxnId="{4B07AAF8-5F04-8846-B598-A664FBBF2CD4}">
      <dgm:prSet/>
      <dgm:spPr/>
      <dgm:t>
        <a:bodyPr/>
        <a:lstStyle/>
        <a:p>
          <a:endParaRPr lang="en-GB" sz="1400"/>
        </a:p>
      </dgm:t>
    </dgm:pt>
    <dgm:pt modelId="{F7D63AD3-8EC4-544A-B504-3D070A50EB15}">
      <dgm:prSet phldrT="[Text]" custT="1"/>
      <dgm:spPr/>
      <dgm:t>
        <a:bodyPr/>
        <a:lstStyle/>
        <a:p>
          <a:r>
            <a:rPr lang="en-GB" sz="1400" dirty="0"/>
            <a:t>Established steps taken in domesticating the 2030 agenda into Uganda’s context by key government institutions.</a:t>
          </a:r>
        </a:p>
      </dgm:t>
    </dgm:pt>
    <dgm:pt modelId="{C4135B2F-DBE9-914E-8FD1-BABDDE9F451D}" type="parTrans" cxnId="{4D003BFC-25F7-194C-A6B3-12DF5F261476}">
      <dgm:prSet/>
      <dgm:spPr/>
      <dgm:t>
        <a:bodyPr/>
        <a:lstStyle/>
        <a:p>
          <a:endParaRPr lang="en-GB" sz="1400"/>
        </a:p>
      </dgm:t>
    </dgm:pt>
    <dgm:pt modelId="{0F06694B-7633-9240-B57E-72660CA7D32B}" type="sibTrans" cxnId="{4D003BFC-25F7-194C-A6B3-12DF5F261476}">
      <dgm:prSet/>
      <dgm:spPr/>
      <dgm:t>
        <a:bodyPr/>
        <a:lstStyle/>
        <a:p>
          <a:endParaRPr lang="en-GB" sz="1400"/>
        </a:p>
      </dgm:t>
    </dgm:pt>
    <dgm:pt modelId="{D4EECDC3-5A3D-E749-964F-E6EDB07401F2}">
      <dgm:prSet phldrT="[Text]" custT="1"/>
      <dgm:spPr/>
      <dgm:t>
        <a:bodyPr/>
        <a:lstStyle/>
        <a:p>
          <a:r>
            <a:rPr lang="en-GB" sz="1400" dirty="0"/>
            <a:t>Has the government of Uganda identified and secured resources and capacities (means of implementation) needed to implement the 2030 Agenda?</a:t>
          </a:r>
        </a:p>
      </dgm:t>
    </dgm:pt>
    <dgm:pt modelId="{785C6271-8226-5840-8A0D-13D991282258}" type="parTrans" cxnId="{EDF4DA73-CA68-C941-8240-3080C21A5CC9}">
      <dgm:prSet/>
      <dgm:spPr/>
      <dgm:t>
        <a:bodyPr/>
        <a:lstStyle/>
        <a:p>
          <a:endParaRPr lang="en-GB" sz="1400"/>
        </a:p>
      </dgm:t>
    </dgm:pt>
    <dgm:pt modelId="{4F8E4A58-5F89-F944-9CA9-8CCA2A3714BD}" type="sibTrans" cxnId="{EDF4DA73-CA68-C941-8240-3080C21A5CC9}">
      <dgm:prSet/>
      <dgm:spPr/>
      <dgm:t>
        <a:bodyPr/>
        <a:lstStyle/>
        <a:p>
          <a:endParaRPr lang="en-GB" sz="1400"/>
        </a:p>
      </dgm:t>
    </dgm:pt>
    <dgm:pt modelId="{EF014C22-DA6D-904B-B6B9-42DE0131FBFD}">
      <dgm:prSet phldrT="[Text]" custT="1"/>
      <dgm:spPr/>
      <dgm:t>
        <a:bodyPr/>
        <a:lstStyle/>
        <a:p>
          <a:r>
            <a:rPr lang="en-GB" sz="1400" dirty="0"/>
            <a:t>Reviewed the country’s short term, medium term and long-term plans and strategies to establish the actions </a:t>
          </a:r>
          <a:r>
            <a:rPr lang="en-GB" sz="1400" dirty="0" err="1"/>
            <a:t>MoFPED</a:t>
          </a:r>
          <a:r>
            <a:rPr lang="en-GB" sz="1400" dirty="0"/>
            <a:t> had taken to identify, mobilise and secure resources needed for implementation of the 2030 Agenda.</a:t>
          </a:r>
        </a:p>
      </dgm:t>
    </dgm:pt>
    <dgm:pt modelId="{6CA92593-8813-6740-A22F-5A3081A52263}" type="parTrans" cxnId="{761FDDAB-BD80-B440-9CFC-37F999C66EAB}">
      <dgm:prSet/>
      <dgm:spPr/>
      <dgm:t>
        <a:bodyPr/>
        <a:lstStyle/>
        <a:p>
          <a:endParaRPr lang="en-GB" sz="1400"/>
        </a:p>
      </dgm:t>
    </dgm:pt>
    <dgm:pt modelId="{9934243F-2629-D345-A606-34E03CD49646}" type="sibTrans" cxnId="{761FDDAB-BD80-B440-9CFC-37F999C66EAB}">
      <dgm:prSet/>
      <dgm:spPr/>
      <dgm:t>
        <a:bodyPr/>
        <a:lstStyle/>
        <a:p>
          <a:endParaRPr lang="en-GB" sz="1400"/>
        </a:p>
      </dgm:t>
    </dgm:pt>
    <dgm:pt modelId="{F71FF9F0-6CF0-9D4E-9433-F227429A88BD}">
      <dgm:prSet phldrT="[Text]" custT="1"/>
      <dgm:spPr/>
      <dgm:t>
        <a:bodyPr/>
        <a:lstStyle/>
        <a:p>
          <a:r>
            <a:rPr lang="en-GB" sz="1400" dirty="0"/>
            <a:t>Established whether the resources needed to attain the 2030 Agenda targets, had identified and laid strategies for mobilising and securing the needed resources</a:t>
          </a:r>
        </a:p>
      </dgm:t>
    </dgm:pt>
    <dgm:pt modelId="{E7CFD5E5-ABA0-804E-A86D-EECF5ED55B19}" type="parTrans" cxnId="{0E40802C-0808-9A44-BBCD-C20595A04C25}">
      <dgm:prSet/>
      <dgm:spPr/>
      <dgm:t>
        <a:bodyPr/>
        <a:lstStyle/>
        <a:p>
          <a:endParaRPr lang="en-GB" sz="1400"/>
        </a:p>
      </dgm:t>
    </dgm:pt>
    <dgm:pt modelId="{25A1E249-7C97-1442-B270-F143315025C5}" type="sibTrans" cxnId="{0E40802C-0808-9A44-BBCD-C20595A04C25}">
      <dgm:prSet/>
      <dgm:spPr/>
      <dgm:t>
        <a:bodyPr/>
        <a:lstStyle/>
        <a:p>
          <a:endParaRPr lang="en-GB" sz="1400"/>
        </a:p>
      </dgm:t>
    </dgm:pt>
    <dgm:pt modelId="{53C7AD08-548F-D44B-BBFD-7F1A5A8E73DE}">
      <dgm:prSet phldrT="[Text]" custT="1"/>
      <dgm:spPr/>
      <dgm:t>
        <a:bodyPr/>
        <a:lstStyle/>
        <a:p>
          <a:r>
            <a:rPr lang="en-GB" sz="1400" dirty="0"/>
            <a:t>Has the government of Uganda established a mechanism to monitor, follow-up, review and report on the progress towards the implementation of the 2030 Agenda?</a:t>
          </a:r>
        </a:p>
      </dgm:t>
    </dgm:pt>
    <dgm:pt modelId="{FD17A01A-6AF5-ED40-A72D-6D23B874A737}" type="parTrans" cxnId="{8A7958D5-1070-BC4D-8FB6-62723C81945A}">
      <dgm:prSet/>
      <dgm:spPr/>
      <dgm:t>
        <a:bodyPr/>
        <a:lstStyle/>
        <a:p>
          <a:endParaRPr lang="en-GB" sz="1400"/>
        </a:p>
      </dgm:t>
    </dgm:pt>
    <dgm:pt modelId="{9F1882E9-42D1-6F49-94FB-E13EF8F72190}" type="sibTrans" cxnId="{8A7958D5-1070-BC4D-8FB6-62723C81945A}">
      <dgm:prSet/>
      <dgm:spPr/>
      <dgm:t>
        <a:bodyPr/>
        <a:lstStyle/>
        <a:p>
          <a:endParaRPr lang="en-GB" sz="1400"/>
        </a:p>
      </dgm:t>
    </dgm:pt>
    <dgm:pt modelId="{162A1810-3607-CF44-B400-57E500976D7C}">
      <dgm:prSet phldrT="[Text]" custT="1"/>
      <dgm:spPr/>
      <dgm:t>
        <a:bodyPr/>
        <a:lstStyle/>
        <a:p>
          <a:r>
            <a:rPr lang="en-GB" sz="1400" dirty="0"/>
            <a:t>Reviewed the monitoring, follow-up, review and reporting mechanisms in place to assess their adequacy for all the applicable targets and indicators of the 2030 Agenda.</a:t>
          </a:r>
        </a:p>
      </dgm:t>
    </dgm:pt>
    <dgm:pt modelId="{6D6F3888-4811-6643-8A39-31E73B2C289A}" type="parTrans" cxnId="{694A5A6D-8D87-3041-86CA-FABD721AD225}">
      <dgm:prSet/>
      <dgm:spPr/>
      <dgm:t>
        <a:bodyPr/>
        <a:lstStyle/>
        <a:p>
          <a:endParaRPr lang="en-GB" sz="1400"/>
        </a:p>
      </dgm:t>
    </dgm:pt>
    <dgm:pt modelId="{F4F9B6BF-7B1C-5A4A-97F0-3116AC3B4351}" type="sibTrans" cxnId="{694A5A6D-8D87-3041-86CA-FABD721AD225}">
      <dgm:prSet/>
      <dgm:spPr/>
      <dgm:t>
        <a:bodyPr/>
        <a:lstStyle/>
        <a:p>
          <a:endParaRPr lang="en-GB" sz="1400"/>
        </a:p>
      </dgm:t>
    </dgm:pt>
    <dgm:pt modelId="{D28D5C50-502A-6A4A-8087-D230A3A46FC6}">
      <dgm:prSet phldrT="[Text]" custT="1"/>
      <dgm:spPr/>
      <dgm:t>
        <a:bodyPr/>
        <a:lstStyle/>
        <a:p>
          <a:r>
            <a:rPr lang="en-GB" sz="1400" dirty="0"/>
            <a:t>Reviewed the aspect of inclusiveness of all key stakeholders (</a:t>
          </a:r>
          <a:r>
            <a:rPr lang="en-GB" sz="1400" dirty="0" err="1"/>
            <a:t>WoG</a:t>
          </a:r>
          <a:r>
            <a:rPr lang="en-GB" sz="1400" dirty="0"/>
            <a:t> perspective) in generating the M&amp;E and reporting mechanism and the level of dissemination of the SDGs information (awareness)</a:t>
          </a:r>
        </a:p>
      </dgm:t>
    </dgm:pt>
    <dgm:pt modelId="{A4A395AE-4508-BC44-8785-4D86F6E87530}" type="parTrans" cxnId="{5CC46157-E9CE-4644-9692-E4C850F35F72}">
      <dgm:prSet/>
      <dgm:spPr/>
      <dgm:t>
        <a:bodyPr/>
        <a:lstStyle/>
        <a:p>
          <a:endParaRPr lang="en-GB" sz="1400"/>
        </a:p>
      </dgm:t>
    </dgm:pt>
    <dgm:pt modelId="{3A8EB937-9603-8944-AF53-E0174AFF81E6}" type="sibTrans" cxnId="{5CC46157-E9CE-4644-9692-E4C850F35F72}">
      <dgm:prSet/>
      <dgm:spPr/>
      <dgm:t>
        <a:bodyPr/>
        <a:lstStyle/>
        <a:p>
          <a:endParaRPr lang="en-GB" sz="1400"/>
        </a:p>
      </dgm:t>
    </dgm:pt>
    <dgm:pt modelId="{7F53B89D-DC92-1045-A230-27754D5D29DF}">
      <dgm:prSet phldrT="[Text]" custT="1"/>
      <dgm:spPr/>
      <dgm:t>
        <a:bodyPr/>
        <a:lstStyle/>
        <a:p>
          <a:r>
            <a:rPr lang="en-ZA" sz="1400" cap="none" dirty="0">
              <a:solidFill>
                <a:schemeClr val="tx1"/>
              </a:solidFill>
            </a:rPr>
            <a:t>NGOs and the private sector foundation unit were interviewed to ascertain their level of inclusiveness and ownership in setting priorities.</a:t>
          </a:r>
          <a:endParaRPr lang="en-GB" sz="1400" dirty="0"/>
        </a:p>
      </dgm:t>
    </dgm:pt>
    <dgm:pt modelId="{4FD356CE-55F9-A044-ACDE-239B6FAAD014}" type="sibTrans" cxnId="{599124C1-3052-BB49-828D-0B766054F57D}">
      <dgm:prSet/>
      <dgm:spPr/>
      <dgm:t>
        <a:bodyPr/>
        <a:lstStyle/>
        <a:p>
          <a:endParaRPr lang="en-GB" sz="1400"/>
        </a:p>
      </dgm:t>
    </dgm:pt>
    <dgm:pt modelId="{A20858DD-01E0-E74D-9958-F5F4929F4D12}" type="parTrans" cxnId="{599124C1-3052-BB49-828D-0B766054F57D}">
      <dgm:prSet/>
      <dgm:spPr/>
      <dgm:t>
        <a:bodyPr/>
        <a:lstStyle/>
        <a:p>
          <a:endParaRPr lang="en-GB" sz="1400"/>
        </a:p>
      </dgm:t>
    </dgm:pt>
    <dgm:pt modelId="{01AA7BA3-4A6B-3340-B354-A5BDACF2C730}" type="pres">
      <dgm:prSet presAssocID="{93E6DFE4-7C9A-FA4E-BDBE-498ABFAB543D}" presName="Name0" presStyleCnt="0">
        <dgm:presLayoutVars>
          <dgm:dir/>
          <dgm:animLvl val="lvl"/>
          <dgm:resizeHandles val="exact"/>
        </dgm:presLayoutVars>
      </dgm:prSet>
      <dgm:spPr/>
    </dgm:pt>
    <dgm:pt modelId="{02B9A99C-3899-DB48-B7BA-693706B9564B}" type="pres">
      <dgm:prSet presAssocID="{9396EA7F-D3F6-A64C-9FD6-E11B4AE62E65}" presName="composite" presStyleCnt="0"/>
      <dgm:spPr/>
    </dgm:pt>
    <dgm:pt modelId="{668D5BC2-6F8B-B54C-A5EC-823DDDFDE1BE}" type="pres">
      <dgm:prSet presAssocID="{9396EA7F-D3F6-A64C-9FD6-E11B4AE62E65}" presName="parTx" presStyleLbl="alignNode1" presStyleIdx="0" presStyleCnt="3">
        <dgm:presLayoutVars>
          <dgm:chMax val="0"/>
          <dgm:chPref val="0"/>
          <dgm:bulletEnabled val="1"/>
        </dgm:presLayoutVars>
      </dgm:prSet>
      <dgm:spPr/>
    </dgm:pt>
    <dgm:pt modelId="{29311E92-423D-214F-B781-4B61445FAE45}" type="pres">
      <dgm:prSet presAssocID="{9396EA7F-D3F6-A64C-9FD6-E11B4AE62E65}" presName="desTx" presStyleLbl="alignAccFollowNode1" presStyleIdx="0" presStyleCnt="3">
        <dgm:presLayoutVars>
          <dgm:bulletEnabled val="1"/>
        </dgm:presLayoutVars>
      </dgm:prSet>
      <dgm:spPr/>
    </dgm:pt>
    <dgm:pt modelId="{C20C5F94-E009-EC4B-8A40-343F3594D39B}" type="pres">
      <dgm:prSet presAssocID="{D2FD898B-A559-DB4D-8064-0FE4A27DFBCD}" presName="space" presStyleCnt="0"/>
      <dgm:spPr/>
    </dgm:pt>
    <dgm:pt modelId="{16FC7861-6AAB-A346-B22E-54ACB4F88209}" type="pres">
      <dgm:prSet presAssocID="{D4EECDC3-5A3D-E749-964F-E6EDB07401F2}" presName="composite" presStyleCnt="0"/>
      <dgm:spPr/>
    </dgm:pt>
    <dgm:pt modelId="{76782DFF-5C6E-B647-B94F-922D6F5C6386}" type="pres">
      <dgm:prSet presAssocID="{D4EECDC3-5A3D-E749-964F-E6EDB07401F2}" presName="parTx" presStyleLbl="alignNode1" presStyleIdx="1" presStyleCnt="3">
        <dgm:presLayoutVars>
          <dgm:chMax val="0"/>
          <dgm:chPref val="0"/>
          <dgm:bulletEnabled val="1"/>
        </dgm:presLayoutVars>
      </dgm:prSet>
      <dgm:spPr/>
    </dgm:pt>
    <dgm:pt modelId="{FED592EF-621E-6D4E-B328-CB36958D57B4}" type="pres">
      <dgm:prSet presAssocID="{D4EECDC3-5A3D-E749-964F-E6EDB07401F2}" presName="desTx" presStyleLbl="alignAccFollowNode1" presStyleIdx="1" presStyleCnt="3">
        <dgm:presLayoutVars>
          <dgm:bulletEnabled val="1"/>
        </dgm:presLayoutVars>
      </dgm:prSet>
      <dgm:spPr/>
    </dgm:pt>
    <dgm:pt modelId="{8C55EFBB-93F5-8C4D-BA0F-EE4993A1F623}" type="pres">
      <dgm:prSet presAssocID="{4F8E4A58-5F89-F944-9CA9-8CCA2A3714BD}" presName="space" presStyleCnt="0"/>
      <dgm:spPr/>
    </dgm:pt>
    <dgm:pt modelId="{AA58BAF7-A9FA-7743-B867-BA540254B172}" type="pres">
      <dgm:prSet presAssocID="{53C7AD08-548F-D44B-BBFD-7F1A5A8E73DE}" presName="composite" presStyleCnt="0"/>
      <dgm:spPr/>
    </dgm:pt>
    <dgm:pt modelId="{C928C952-FD13-1748-8DCA-B7F1E8F86C46}" type="pres">
      <dgm:prSet presAssocID="{53C7AD08-548F-D44B-BBFD-7F1A5A8E73DE}" presName="parTx" presStyleLbl="alignNode1" presStyleIdx="2" presStyleCnt="3">
        <dgm:presLayoutVars>
          <dgm:chMax val="0"/>
          <dgm:chPref val="0"/>
          <dgm:bulletEnabled val="1"/>
        </dgm:presLayoutVars>
      </dgm:prSet>
      <dgm:spPr/>
    </dgm:pt>
    <dgm:pt modelId="{733F7940-ECD1-CD40-97CB-1176E88441CA}" type="pres">
      <dgm:prSet presAssocID="{53C7AD08-548F-D44B-BBFD-7F1A5A8E73DE}" presName="desTx" presStyleLbl="alignAccFollowNode1" presStyleIdx="2" presStyleCnt="3">
        <dgm:presLayoutVars>
          <dgm:bulletEnabled val="1"/>
        </dgm:presLayoutVars>
      </dgm:prSet>
      <dgm:spPr/>
    </dgm:pt>
  </dgm:ptLst>
  <dgm:cxnLst>
    <dgm:cxn modelId="{8194901F-6CD9-AC4D-9001-2690027B019F}" type="presOf" srcId="{9396EA7F-D3F6-A64C-9FD6-E11B4AE62E65}" destId="{668D5BC2-6F8B-B54C-A5EC-823DDDFDE1BE}" srcOrd="0" destOrd="0" presId="urn:microsoft.com/office/officeart/2005/8/layout/hList1"/>
    <dgm:cxn modelId="{C2C9F922-2004-DA44-94F9-F24994816488}" type="presOf" srcId="{162A1810-3607-CF44-B400-57E500976D7C}" destId="{733F7940-ECD1-CD40-97CB-1176E88441CA}" srcOrd="0" destOrd="0" presId="urn:microsoft.com/office/officeart/2005/8/layout/hList1"/>
    <dgm:cxn modelId="{0E40802C-0808-9A44-BBCD-C20595A04C25}" srcId="{D4EECDC3-5A3D-E749-964F-E6EDB07401F2}" destId="{F71FF9F0-6CF0-9D4E-9433-F227429A88BD}" srcOrd="1" destOrd="0" parTransId="{E7CFD5E5-ABA0-804E-A86D-EECF5ED55B19}" sibTransId="{25A1E249-7C97-1442-B270-F143315025C5}"/>
    <dgm:cxn modelId="{448DA035-9E0C-6B44-A724-D509D44C912F}" type="presOf" srcId="{53C7AD08-548F-D44B-BBFD-7F1A5A8E73DE}" destId="{C928C952-FD13-1748-8DCA-B7F1E8F86C46}" srcOrd="0" destOrd="0" presId="urn:microsoft.com/office/officeart/2005/8/layout/hList1"/>
    <dgm:cxn modelId="{5CC46157-E9CE-4644-9692-E4C850F35F72}" srcId="{53C7AD08-548F-D44B-BBFD-7F1A5A8E73DE}" destId="{D28D5C50-502A-6A4A-8087-D230A3A46FC6}" srcOrd="1" destOrd="0" parTransId="{A4A395AE-4508-BC44-8785-4D86F6E87530}" sibTransId="{3A8EB937-9603-8944-AF53-E0174AFF81E6}"/>
    <dgm:cxn modelId="{694A5A6D-8D87-3041-86CA-FABD721AD225}" srcId="{53C7AD08-548F-D44B-BBFD-7F1A5A8E73DE}" destId="{162A1810-3607-CF44-B400-57E500976D7C}" srcOrd="0" destOrd="0" parTransId="{6D6F3888-4811-6643-8A39-31E73B2C289A}" sibTransId="{F4F9B6BF-7B1C-5A4A-97F0-3116AC3B4351}"/>
    <dgm:cxn modelId="{EDF4DA73-CA68-C941-8240-3080C21A5CC9}" srcId="{93E6DFE4-7C9A-FA4E-BDBE-498ABFAB543D}" destId="{D4EECDC3-5A3D-E749-964F-E6EDB07401F2}" srcOrd="1" destOrd="0" parTransId="{785C6271-8226-5840-8A0D-13D991282258}" sibTransId="{4F8E4A58-5F89-F944-9CA9-8CCA2A3714BD}"/>
    <dgm:cxn modelId="{F5499476-0E49-5945-8C99-ADFA1B84E6ED}" type="presOf" srcId="{D28D5C50-502A-6A4A-8087-D230A3A46FC6}" destId="{733F7940-ECD1-CD40-97CB-1176E88441CA}" srcOrd="0" destOrd="1" presId="urn:microsoft.com/office/officeart/2005/8/layout/hList1"/>
    <dgm:cxn modelId="{761FDDAB-BD80-B440-9CFC-37F999C66EAB}" srcId="{D4EECDC3-5A3D-E749-964F-E6EDB07401F2}" destId="{EF014C22-DA6D-904B-B6B9-42DE0131FBFD}" srcOrd="0" destOrd="0" parTransId="{6CA92593-8813-6740-A22F-5A3081A52263}" sibTransId="{9934243F-2629-D345-A606-34E03CD49646}"/>
    <dgm:cxn modelId="{EA8117AE-6317-5049-9759-0D4993007A8D}" type="presOf" srcId="{D4EECDC3-5A3D-E749-964F-E6EDB07401F2}" destId="{76782DFF-5C6E-B647-B94F-922D6F5C6386}" srcOrd="0" destOrd="0" presId="urn:microsoft.com/office/officeart/2005/8/layout/hList1"/>
    <dgm:cxn modelId="{26D4ECB4-7A47-3E4D-9D79-3D6D21C9FD66}" type="presOf" srcId="{7F53B89D-DC92-1045-A230-27754D5D29DF}" destId="{29311E92-423D-214F-B781-4B61445FAE45}" srcOrd="0" destOrd="1" presId="urn:microsoft.com/office/officeart/2005/8/layout/hList1"/>
    <dgm:cxn modelId="{1CBE2CC0-3A7B-6545-9F6D-F8A434A19AF3}" type="presOf" srcId="{93E6DFE4-7C9A-FA4E-BDBE-498ABFAB543D}" destId="{01AA7BA3-4A6B-3340-B354-A5BDACF2C730}" srcOrd="0" destOrd="0" presId="urn:microsoft.com/office/officeart/2005/8/layout/hList1"/>
    <dgm:cxn modelId="{599124C1-3052-BB49-828D-0B766054F57D}" srcId="{9396EA7F-D3F6-A64C-9FD6-E11B4AE62E65}" destId="{7F53B89D-DC92-1045-A230-27754D5D29DF}" srcOrd="1" destOrd="0" parTransId="{A20858DD-01E0-E74D-9958-F5F4929F4D12}" sibTransId="{4FD356CE-55F9-A044-ACDE-239B6FAAD014}"/>
    <dgm:cxn modelId="{EB989CD3-2564-8948-AD90-88BCDDCF413C}" type="presOf" srcId="{F7D63AD3-8EC4-544A-B504-3D070A50EB15}" destId="{29311E92-423D-214F-B781-4B61445FAE45}" srcOrd="0" destOrd="0" presId="urn:microsoft.com/office/officeart/2005/8/layout/hList1"/>
    <dgm:cxn modelId="{8A7958D5-1070-BC4D-8FB6-62723C81945A}" srcId="{93E6DFE4-7C9A-FA4E-BDBE-498ABFAB543D}" destId="{53C7AD08-548F-D44B-BBFD-7F1A5A8E73DE}" srcOrd="2" destOrd="0" parTransId="{FD17A01A-6AF5-ED40-A72D-6D23B874A737}" sibTransId="{9F1882E9-42D1-6F49-94FB-E13EF8F72190}"/>
    <dgm:cxn modelId="{093979E2-9122-6F4D-8339-D4D66642307B}" type="presOf" srcId="{EF014C22-DA6D-904B-B6B9-42DE0131FBFD}" destId="{FED592EF-621E-6D4E-B328-CB36958D57B4}" srcOrd="0" destOrd="0" presId="urn:microsoft.com/office/officeart/2005/8/layout/hList1"/>
    <dgm:cxn modelId="{8597D2E7-4175-F444-AADC-7523F7FCE576}" type="presOf" srcId="{F71FF9F0-6CF0-9D4E-9433-F227429A88BD}" destId="{FED592EF-621E-6D4E-B328-CB36958D57B4}" srcOrd="0" destOrd="1" presId="urn:microsoft.com/office/officeart/2005/8/layout/hList1"/>
    <dgm:cxn modelId="{4B07AAF8-5F04-8846-B598-A664FBBF2CD4}" srcId="{93E6DFE4-7C9A-FA4E-BDBE-498ABFAB543D}" destId="{9396EA7F-D3F6-A64C-9FD6-E11B4AE62E65}" srcOrd="0" destOrd="0" parTransId="{3DFEEE70-00CD-B743-BFAA-EB618F2BB636}" sibTransId="{D2FD898B-A559-DB4D-8064-0FE4A27DFBCD}"/>
    <dgm:cxn modelId="{4D003BFC-25F7-194C-A6B3-12DF5F261476}" srcId="{9396EA7F-D3F6-A64C-9FD6-E11B4AE62E65}" destId="{F7D63AD3-8EC4-544A-B504-3D070A50EB15}" srcOrd="0" destOrd="0" parTransId="{C4135B2F-DBE9-914E-8FD1-BABDDE9F451D}" sibTransId="{0F06694B-7633-9240-B57E-72660CA7D32B}"/>
    <dgm:cxn modelId="{4D0F42D5-C477-6F4E-A2F9-9E459CF861C2}" type="presParOf" srcId="{01AA7BA3-4A6B-3340-B354-A5BDACF2C730}" destId="{02B9A99C-3899-DB48-B7BA-693706B9564B}" srcOrd="0" destOrd="0" presId="urn:microsoft.com/office/officeart/2005/8/layout/hList1"/>
    <dgm:cxn modelId="{BC6B4F3A-3CF7-9C40-A0CF-EE4C5E585AB6}" type="presParOf" srcId="{02B9A99C-3899-DB48-B7BA-693706B9564B}" destId="{668D5BC2-6F8B-B54C-A5EC-823DDDFDE1BE}" srcOrd="0" destOrd="0" presId="urn:microsoft.com/office/officeart/2005/8/layout/hList1"/>
    <dgm:cxn modelId="{4B7FC6FB-EB65-B840-ADE6-89C94687F124}" type="presParOf" srcId="{02B9A99C-3899-DB48-B7BA-693706B9564B}" destId="{29311E92-423D-214F-B781-4B61445FAE45}" srcOrd="1" destOrd="0" presId="urn:microsoft.com/office/officeart/2005/8/layout/hList1"/>
    <dgm:cxn modelId="{CFBB6CF5-C3B8-494C-998D-1E8757D4D85A}" type="presParOf" srcId="{01AA7BA3-4A6B-3340-B354-A5BDACF2C730}" destId="{C20C5F94-E009-EC4B-8A40-343F3594D39B}" srcOrd="1" destOrd="0" presId="urn:microsoft.com/office/officeart/2005/8/layout/hList1"/>
    <dgm:cxn modelId="{F19290A8-EFBE-8C40-ABCC-6CC5FF4FC844}" type="presParOf" srcId="{01AA7BA3-4A6B-3340-B354-A5BDACF2C730}" destId="{16FC7861-6AAB-A346-B22E-54ACB4F88209}" srcOrd="2" destOrd="0" presId="urn:microsoft.com/office/officeart/2005/8/layout/hList1"/>
    <dgm:cxn modelId="{09D6A88F-BD60-7543-B83C-3F95D843C45C}" type="presParOf" srcId="{16FC7861-6AAB-A346-B22E-54ACB4F88209}" destId="{76782DFF-5C6E-B647-B94F-922D6F5C6386}" srcOrd="0" destOrd="0" presId="urn:microsoft.com/office/officeart/2005/8/layout/hList1"/>
    <dgm:cxn modelId="{F27BA36A-61D0-A148-A64B-78555A862351}" type="presParOf" srcId="{16FC7861-6AAB-A346-B22E-54ACB4F88209}" destId="{FED592EF-621E-6D4E-B328-CB36958D57B4}" srcOrd="1" destOrd="0" presId="urn:microsoft.com/office/officeart/2005/8/layout/hList1"/>
    <dgm:cxn modelId="{F6347D39-40BF-1E44-B17D-F9270338010D}" type="presParOf" srcId="{01AA7BA3-4A6B-3340-B354-A5BDACF2C730}" destId="{8C55EFBB-93F5-8C4D-BA0F-EE4993A1F623}" srcOrd="3" destOrd="0" presId="urn:microsoft.com/office/officeart/2005/8/layout/hList1"/>
    <dgm:cxn modelId="{E0382998-41C2-DD4E-81DB-DA3BB6C752E4}" type="presParOf" srcId="{01AA7BA3-4A6B-3340-B354-A5BDACF2C730}" destId="{AA58BAF7-A9FA-7743-B867-BA540254B172}" srcOrd="4" destOrd="0" presId="urn:microsoft.com/office/officeart/2005/8/layout/hList1"/>
    <dgm:cxn modelId="{F297AB50-3DA6-9E49-8D7B-17C6B173141E}" type="presParOf" srcId="{AA58BAF7-A9FA-7743-B867-BA540254B172}" destId="{C928C952-FD13-1748-8DCA-B7F1E8F86C46}" srcOrd="0" destOrd="0" presId="urn:microsoft.com/office/officeart/2005/8/layout/hList1"/>
    <dgm:cxn modelId="{42416F53-2457-8048-B9B0-B74F7B7B4F8B}" type="presParOf" srcId="{AA58BAF7-A9FA-7743-B867-BA540254B172}" destId="{733F7940-ECD1-CD40-97CB-1176E88441C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030EC0-141E-4330-AE87-66CF7C4C8C1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5E57419-6073-4AC3-9276-4106B1220434}">
      <dgm:prSet custT="1"/>
      <dgm:spPr/>
      <dgm:t>
        <a:bodyPr/>
        <a:lstStyle/>
        <a:p>
          <a:pPr>
            <a:lnSpc>
              <a:spcPct val="100000"/>
            </a:lnSpc>
          </a:pPr>
          <a:r>
            <a:rPr lang="en-US" sz="2000" dirty="0" err="1"/>
            <a:t>Realising</a:t>
          </a:r>
          <a:r>
            <a:rPr lang="en-US" sz="2000" dirty="0"/>
            <a:t> SDGs requires a deliberate effort of self assessment. Supreme Audit Institutions play a significant role in tracking progress and keeping governments in check.</a:t>
          </a:r>
        </a:p>
      </dgm:t>
    </dgm:pt>
    <dgm:pt modelId="{609F2333-5CAB-4C8D-AA63-2BAF35445676}" type="parTrans" cxnId="{94008D4B-26F0-4D87-94DC-0DA224D3F3CB}">
      <dgm:prSet/>
      <dgm:spPr/>
      <dgm:t>
        <a:bodyPr/>
        <a:lstStyle/>
        <a:p>
          <a:endParaRPr lang="en-US" sz="2000"/>
        </a:p>
      </dgm:t>
    </dgm:pt>
    <dgm:pt modelId="{0AB122AE-A287-42E5-B232-D119A34F71DD}" type="sibTrans" cxnId="{94008D4B-26F0-4D87-94DC-0DA224D3F3CB}">
      <dgm:prSet/>
      <dgm:spPr/>
      <dgm:t>
        <a:bodyPr/>
        <a:lstStyle/>
        <a:p>
          <a:endParaRPr lang="en-US" sz="2000"/>
        </a:p>
      </dgm:t>
    </dgm:pt>
    <dgm:pt modelId="{82BA43E3-DF39-42EF-AF53-AFC31BB7A892}" type="pres">
      <dgm:prSet presAssocID="{BE030EC0-141E-4330-AE87-66CF7C4C8C11}" presName="root" presStyleCnt="0">
        <dgm:presLayoutVars>
          <dgm:dir/>
          <dgm:resizeHandles val="exact"/>
        </dgm:presLayoutVars>
      </dgm:prSet>
      <dgm:spPr/>
    </dgm:pt>
    <dgm:pt modelId="{51A1AA62-B0C2-4CE1-8344-0BCAC3BB4AEF}" type="pres">
      <dgm:prSet presAssocID="{B5E57419-6073-4AC3-9276-4106B1220434}" presName="compNode" presStyleCnt="0"/>
      <dgm:spPr/>
    </dgm:pt>
    <dgm:pt modelId="{C4F20E41-29A1-4F7E-8335-E6CFF3A456BD}" type="pres">
      <dgm:prSet presAssocID="{B5E57419-6073-4AC3-9276-4106B1220434}"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214A4A8E-F297-40AC-B3A2-8B8537D76EAD}" type="pres">
      <dgm:prSet presAssocID="{B5E57419-6073-4AC3-9276-4106B1220434}" presName="spaceRect" presStyleCnt="0"/>
      <dgm:spPr/>
    </dgm:pt>
    <dgm:pt modelId="{1C347ABB-58EF-4AC2-BA04-7C6FC8F499A7}" type="pres">
      <dgm:prSet presAssocID="{B5E57419-6073-4AC3-9276-4106B1220434}" presName="textRect" presStyleLbl="revTx" presStyleIdx="0" presStyleCnt="1" custScaleX="168605" custLinFactNeighborX="-1149" custLinFactNeighborY="-15892">
        <dgm:presLayoutVars>
          <dgm:chMax val="1"/>
          <dgm:chPref val="1"/>
        </dgm:presLayoutVars>
      </dgm:prSet>
      <dgm:spPr/>
    </dgm:pt>
  </dgm:ptLst>
  <dgm:cxnLst>
    <dgm:cxn modelId="{94008D4B-26F0-4D87-94DC-0DA224D3F3CB}" srcId="{BE030EC0-141E-4330-AE87-66CF7C4C8C11}" destId="{B5E57419-6073-4AC3-9276-4106B1220434}" srcOrd="0" destOrd="0" parTransId="{609F2333-5CAB-4C8D-AA63-2BAF35445676}" sibTransId="{0AB122AE-A287-42E5-B232-D119A34F71DD}"/>
    <dgm:cxn modelId="{7531415B-94AE-402F-9FDB-FBFD02890BB5}" type="presOf" srcId="{B5E57419-6073-4AC3-9276-4106B1220434}" destId="{1C347ABB-58EF-4AC2-BA04-7C6FC8F499A7}" srcOrd="0" destOrd="0" presId="urn:microsoft.com/office/officeart/2018/2/layout/IconLabelList"/>
    <dgm:cxn modelId="{D9471BE5-238C-411C-A15A-BFAAE0EA1F04}" type="presOf" srcId="{BE030EC0-141E-4330-AE87-66CF7C4C8C11}" destId="{82BA43E3-DF39-42EF-AF53-AFC31BB7A892}" srcOrd="0" destOrd="0" presId="urn:microsoft.com/office/officeart/2018/2/layout/IconLabelList"/>
    <dgm:cxn modelId="{515F5E20-1BAD-46F1-888E-7C20A942F9D4}" type="presParOf" srcId="{82BA43E3-DF39-42EF-AF53-AFC31BB7A892}" destId="{51A1AA62-B0C2-4CE1-8344-0BCAC3BB4AEF}" srcOrd="0" destOrd="0" presId="urn:microsoft.com/office/officeart/2018/2/layout/IconLabelList"/>
    <dgm:cxn modelId="{80C5363B-2202-4C0F-9F57-6FEE682EE829}" type="presParOf" srcId="{51A1AA62-B0C2-4CE1-8344-0BCAC3BB4AEF}" destId="{C4F20E41-29A1-4F7E-8335-E6CFF3A456BD}" srcOrd="0" destOrd="0" presId="urn:microsoft.com/office/officeart/2018/2/layout/IconLabelList"/>
    <dgm:cxn modelId="{DE043069-8691-434C-B4E4-4D7F9E1D051D}" type="presParOf" srcId="{51A1AA62-B0C2-4CE1-8344-0BCAC3BB4AEF}" destId="{214A4A8E-F297-40AC-B3A2-8B8537D76EAD}" srcOrd="1" destOrd="0" presId="urn:microsoft.com/office/officeart/2018/2/layout/IconLabelList"/>
    <dgm:cxn modelId="{C248D773-588F-4DEF-8502-376616CDBC53}" type="presParOf" srcId="{51A1AA62-B0C2-4CE1-8344-0BCAC3BB4AEF}" destId="{1C347ABB-58EF-4AC2-BA04-7C6FC8F499A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230FB-CC25-E544-9AB6-A1668FDBF114}">
      <dsp:nvSpPr>
        <dsp:cNvPr id="0" name=""/>
        <dsp:cNvSpPr/>
      </dsp:nvSpPr>
      <dsp:spPr>
        <a:xfrm rot="5400000">
          <a:off x="541318" y="1055534"/>
          <a:ext cx="1628039" cy="2709021"/>
        </a:xfrm>
        <a:prstGeom prst="corner">
          <a:avLst>
            <a:gd name="adj1" fmla="val 16120"/>
            <a:gd name="adj2" fmla="val 1611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98C62B-4274-004F-AF7E-366BE1E8FE2F}">
      <dsp:nvSpPr>
        <dsp:cNvPr id="0" name=""/>
        <dsp:cNvSpPr/>
      </dsp:nvSpPr>
      <dsp:spPr>
        <a:xfrm>
          <a:off x="269557" y="1864948"/>
          <a:ext cx="2445720" cy="21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n-GB" sz="1500" kern="1200" cap="none">
              <a:effectLst/>
              <a:latin typeface="Times New Roman" panose="02020603050405020304" pitchFamily="18" charset="0"/>
              <a:ea typeface="Calibri" panose="020F0502020204030204" pitchFamily="34" charset="0"/>
              <a:cs typeface="DIN" pitchFamily="2" charset="0"/>
            </a:rPr>
            <a:t>The Supreme Audit Institutions (Sais) at XXII- INCOSAI meeting In Abu Dhabi, December 2016, agreed </a:t>
          </a:r>
          <a:r>
            <a:rPr lang="en-GB" sz="1500" kern="1200" cap="none">
              <a:latin typeface="Times New Roman" panose="02020603050405020304" pitchFamily="18" charset="0"/>
              <a:ea typeface="Calibri" panose="020F0502020204030204" pitchFamily="34" charset="0"/>
              <a:cs typeface="DIN" pitchFamily="2" charset="0"/>
            </a:rPr>
            <a:t>t</a:t>
          </a:r>
          <a:r>
            <a:rPr lang="en-GB" sz="1500" kern="1200" cap="none">
              <a:effectLst/>
              <a:latin typeface="Times New Roman" panose="02020603050405020304" pitchFamily="18" charset="0"/>
              <a:ea typeface="Calibri" panose="020F0502020204030204" pitchFamily="34" charset="0"/>
              <a:cs typeface="DIN" pitchFamily="2" charset="0"/>
            </a:rPr>
            <a:t>o </a:t>
          </a:r>
          <a:r>
            <a:rPr lang="en-GB" sz="1500" kern="1200" cap="none">
              <a:latin typeface="Times New Roman" panose="02020603050405020304" pitchFamily="18" charset="0"/>
              <a:ea typeface="Calibri" panose="020F0502020204030204" pitchFamily="34" charset="0"/>
              <a:cs typeface="DIN" pitchFamily="2" charset="0"/>
            </a:rPr>
            <a:t>m</a:t>
          </a:r>
          <a:r>
            <a:rPr lang="en-GB" sz="1500" kern="1200" cap="none">
              <a:effectLst/>
              <a:latin typeface="Times New Roman" panose="02020603050405020304" pitchFamily="18" charset="0"/>
              <a:ea typeface="Calibri" panose="020F0502020204030204" pitchFamily="34" charset="0"/>
              <a:cs typeface="DIN" pitchFamily="2" charset="0"/>
            </a:rPr>
            <a:t>ake </a:t>
          </a:r>
          <a:r>
            <a:rPr lang="en-GB" sz="1500" kern="1200" cap="none">
              <a:latin typeface="Times New Roman" panose="02020603050405020304" pitchFamily="18" charset="0"/>
              <a:ea typeface="Calibri" panose="020F0502020204030204" pitchFamily="34" charset="0"/>
              <a:cs typeface="DIN" pitchFamily="2" charset="0"/>
            </a:rPr>
            <a:t>m</a:t>
          </a:r>
          <a:r>
            <a:rPr lang="en-GB" sz="1500" kern="1200" cap="none">
              <a:effectLst/>
              <a:latin typeface="Times New Roman" panose="02020603050405020304" pitchFamily="18" charset="0"/>
              <a:ea typeface="Calibri" panose="020F0502020204030204" pitchFamily="34" charset="0"/>
              <a:cs typeface="DIN" pitchFamily="2" charset="0"/>
            </a:rPr>
            <a:t>eaningful </a:t>
          </a:r>
          <a:r>
            <a:rPr lang="en-GB" sz="1500" kern="1200" cap="none">
              <a:latin typeface="Times New Roman" panose="02020603050405020304" pitchFamily="18" charset="0"/>
              <a:ea typeface="Calibri" panose="020F0502020204030204" pitchFamily="34" charset="0"/>
              <a:cs typeface="DIN" pitchFamily="2" charset="0"/>
            </a:rPr>
            <a:t>i</a:t>
          </a:r>
          <a:r>
            <a:rPr lang="en-GB" sz="1500" kern="1200" cap="none">
              <a:effectLst/>
              <a:latin typeface="Times New Roman" panose="02020603050405020304" pitchFamily="18" charset="0"/>
              <a:ea typeface="Calibri" panose="020F0502020204030204" pitchFamily="34" charset="0"/>
              <a:cs typeface="DIN" pitchFamily="2" charset="0"/>
            </a:rPr>
            <a:t>ndependent Audit contributions </a:t>
          </a:r>
          <a:r>
            <a:rPr lang="en-GB" sz="1500" kern="1200" cap="none">
              <a:latin typeface="Times New Roman" panose="02020603050405020304" pitchFamily="18" charset="0"/>
              <a:ea typeface="Calibri" panose="020F0502020204030204" pitchFamily="34" charset="0"/>
              <a:cs typeface="DIN" pitchFamily="2" charset="0"/>
            </a:rPr>
            <a:t>t</a:t>
          </a:r>
          <a:r>
            <a:rPr lang="en-GB" sz="1500" kern="1200" cap="none">
              <a:effectLst/>
              <a:latin typeface="Times New Roman" panose="02020603050405020304" pitchFamily="18" charset="0"/>
              <a:ea typeface="Calibri" panose="020F0502020204030204" pitchFamily="34" charset="0"/>
              <a:cs typeface="DIN" pitchFamily="2" charset="0"/>
            </a:rPr>
            <a:t>o The 2030 Agenda for Sustainable Development. </a:t>
          </a:r>
          <a:endParaRPr lang="en-GB" sz="1500" kern="1200" dirty="0"/>
        </a:p>
      </dsp:txBody>
      <dsp:txXfrm>
        <a:off x="269557" y="1864948"/>
        <a:ext cx="2445720" cy="2143817"/>
      </dsp:txXfrm>
    </dsp:sp>
    <dsp:sp modelId="{F80366FC-532D-B040-B28F-5DC6A290E3F1}">
      <dsp:nvSpPr>
        <dsp:cNvPr id="0" name=""/>
        <dsp:cNvSpPr/>
      </dsp:nvSpPr>
      <dsp:spPr>
        <a:xfrm>
          <a:off x="2253821" y="856093"/>
          <a:ext cx="461456" cy="461456"/>
        </a:xfrm>
        <a:prstGeom prst="triangle">
          <a:avLst>
            <a:gd name="adj" fmla="val 100000"/>
          </a:avLst>
        </a:prstGeom>
        <a:solidFill>
          <a:schemeClr val="accent4">
            <a:hueOff val="-247353"/>
            <a:satOff val="-1423"/>
            <a:lumOff val="-1128"/>
            <a:alphaOff val="0"/>
          </a:schemeClr>
        </a:solidFill>
        <a:ln w="15875" cap="flat" cmpd="sng" algn="ctr">
          <a:solidFill>
            <a:schemeClr val="accent4">
              <a:hueOff val="-247353"/>
              <a:satOff val="-1423"/>
              <a:lumOff val="-11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BCD98A-B4C9-8640-AD08-FEF9A8CAC34F}">
      <dsp:nvSpPr>
        <dsp:cNvPr id="0" name=""/>
        <dsp:cNvSpPr/>
      </dsp:nvSpPr>
      <dsp:spPr>
        <a:xfrm rot="5400000">
          <a:off x="3535357" y="314656"/>
          <a:ext cx="1628039" cy="2709021"/>
        </a:xfrm>
        <a:prstGeom prst="corner">
          <a:avLst>
            <a:gd name="adj1" fmla="val 16120"/>
            <a:gd name="adj2" fmla="val 16110"/>
          </a:avLst>
        </a:prstGeom>
        <a:solidFill>
          <a:schemeClr val="accent4">
            <a:hueOff val="-494707"/>
            <a:satOff val="-2845"/>
            <a:lumOff val="-2255"/>
            <a:alphaOff val="0"/>
          </a:schemeClr>
        </a:solidFill>
        <a:ln w="15875" cap="flat" cmpd="sng" algn="ctr">
          <a:solidFill>
            <a:schemeClr val="accent4">
              <a:hueOff val="-494707"/>
              <a:satOff val="-2845"/>
              <a:lumOff val="-22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69CD70-8C3E-EC49-BF19-7C426DA4F714}">
      <dsp:nvSpPr>
        <dsp:cNvPr id="0" name=""/>
        <dsp:cNvSpPr/>
      </dsp:nvSpPr>
      <dsp:spPr>
        <a:xfrm>
          <a:off x="3263597" y="1124070"/>
          <a:ext cx="2445720" cy="21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n-GB" sz="1500" kern="1200" cap="none">
              <a:effectLst/>
              <a:latin typeface="Times New Roman" panose="02020603050405020304" pitchFamily="18" charset="0"/>
              <a:ea typeface="Calibri" panose="020F0502020204030204" pitchFamily="34" charset="0"/>
              <a:cs typeface="DIN" pitchFamily="2" charset="0"/>
            </a:rPr>
            <a:t>Article 163 of </a:t>
          </a:r>
          <a:r>
            <a:rPr lang="en-GB" sz="1500" kern="1200" cap="none">
              <a:latin typeface="Times New Roman" panose="02020603050405020304" pitchFamily="18" charset="0"/>
              <a:ea typeface="Calibri" panose="020F0502020204030204" pitchFamily="34" charset="0"/>
              <a:cs typeface="DIN" pitchFamily="2" charset="0"/>
            </a:rPr>
            <a:t>t</a:t>
          </a:r>
          <a:r>
            <a:rPr lang="en-GB" sz="1500" kern="1200" cap="none">
              <a:effectLst/>
              <a:latin typeface="Times New Roman" panose="02020603050405020304" pitchFamily="18" charset="0"/>
              <a:ea typeface="Calibri" panose="020F0502020204030204" pitchFamily="34" charset="0"/>
              <a:cs typeface="DIN" pitchFamily="2" charset="0"/>
            </a:rPr>
            <a:t>he Constitution Of Republic of Uganda (As Amended) and Sections 13(1) (B) and 21 of The National Audit Act 2008 gives </a:t>
          </a:r>
          <a:r>
            <a:rPr lang="en-GB" sz="1500" kern="1200" cap="none">
              <a:latin typeface="Times New Roman" panose="02020603050405020304" pitchFamily="18" charset="0"/>
              <a:ea typeface="Calibri" panose="020F0502020204030204" pitchFamily="34" charset="0"/>
              <a:cs typeface="DIN" pitchFamily="2" charset="0"/>
            </a:rPr>
            <a:t>t</a:t>
          </a:r>
          <a:r>
            <a:rPr lang="en-GB" sz="1500" kern="1200" cap="none">
              <a:effectLst/>
              <a:latin typeface="Times New Roman" panose="02020603050405020304" pitchFamily="18" charset="0"/>
              <a:ea typeface="Calibri" panose="020F0502020204030204" pitchFamily="34" charset="0"/>
              <a:cs typeface="DIN" pitchFamily="2" charset="0"/>
            </a:rPr>
            <a:t>he Auditor General the powers to conduct value for money audits in respect of any project or activity involving public funds. </a:t>
          </a:r>
          <a:endParaRPr lang="en-GB" sz="1500" kern="1200" dirty="0"/>
        </a:p>
      </dsp:txBody>
      <dsp:txXfrm>
        <a:off x="3263597" y="1124070"/>
        <a:ext cx="2445720" cy="2143817"/>
      </dsp:txXfrm>
    </dsp:sp>
    <dsp:sp modelId="{D822D61F-9AF6-0440-B766-89218FE32EA4}">
      <dsp:nvSpPr>
        <dsp:cNvPr id="0" name=""/>
        <dsp:cNvSpPr/>
      </dsp:nvSpPr>
      <dsp:spPr>
        <a:xfrm>
          <a:off x="5247860" y="115215"/>
          <a:ext cx="461456" cy="461456"/>
        </a:xfrm>
        <a:prstGeom prst="triangle">
          <a:avLst>
            <a:gd name="adj" fmla="val 100000"/>
          </a:avLst>
        </a:prstGeom>
        <a:solidFill>
          <a:schemeClr val="accent4">
            <a:hueOff val="-742060"/>
            <a:satOff val="-4268"/>
            <a:lumOff val="-3383"/>
            <a:alphaOff val="0"/>
          </a:schemeClr>
        </a:solidFill>
        <a:ln w="15875" cap="flat" cmpd="sng" algn="ctr">
          <a:solidFill>
            <a:schemeClr val="accent4">
              <a:hueOff val="-742060"/>
              <a:satOff val="-4268"/>
              <a:lumOff val="-33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19A651-571E-0044-8FC5-2FEB57363AEC}">
      <dsp:nvSpPr>
        <dsp:cNvPr id="0" name=""/>
        <dsp:cNvSpPr/>
      </dsp:nvSpPr>
      <dsp:spPr>
        <a:xfrm rot="5400000">
          <a:off x="6529396" y="-426221"/>
          <a:ext cx="1628039" cy="2709021"/>
        </a:xfrm>
        <a:prstGeom prst="corner">
          <a:avLst>
            <a:gd name="adj1" fmla="val 16120"/>
            <a:gd name="adj2" fmla="val 16110"/>
          </a:avLst>
        </a:prstGeom>
        <a:solidFill>
          <a:schemeClr val="accent4">
            <a:hueOff val="-989414"/>
            <a:satOff val="-5690"/>
            <a:lumOff val="-4511"/>
            <a:alphaOff val="0"/>
          </a:schemeClr>
        </a:solidFill>
        <a:ln w="15875" cap="flat" cmpd="sng" algn="ctr">
          <a:solidFill>
            <a:schemeClr val="accent4">
              <a:hueOff val="-989414"/>
              <a:satOff val="-5690"/>
              <a:lumOff val="-451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5F93C1-3043-C44C-9A18-3786F3433180}">
      <dsp:nvSpPr>
        <dsp:cNvPr id="0" name=""/>
        <dsp:cNvSpPr/>
      </dsp:nvSpPr>
      <dsp:spPr>
        <a:xfrm>
          <a:off x="6257636" y="383192"/>
          <a:ext cx="2445720" cy="21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n-GB" sz="1500" kern="1200" cap="none">
              <a:effectLst/>
              <a:latin typeface="Times New Roman" panose="02020603050405020304" pitchFamily="18" charset="0"/>
              <a:ea typeface="Calibri" panose="020F0502020204030204" pitchFamily="34" charset="0"/>
              <a:cs typeface="Times New Roman" panose="02020603050405020304" pitchFamily="18" charset="0"/>
            </a:rPr>
            <a:t>In December 2018, The Auditor General presented to the parliament of Uganda a report on the audit undertaken on the preparedness by the Government of Uganda for the implementation of The Sustainable Development Goals (Agenda 2030).</a:t>
          </a:r>
        </a:p>
        <a:p>
          <a:pPr marL="0" lvl="0" indent="0" algn="just" defTabSz="666750">
            <a:lnSpc>
              <a:spcPct val="90000"/>
            </a:lnSpc>
            <a:spcBef>
              <a:spcPct val="0"/>
            </a:spcBef>
            <a:spcAft>
              <a:spcPct val="35000"/>
            </a:spcAft>
            <a:buNone/>
          </a:pPr>
          <a:endParaRPr lang="en-GB" sz="1500" kern="1200" dirty="0"/>
        </a:p>
      </dsp:txBody>
      <dsp:txXfrm>
        <a:off x="6257636" y="383192"/>
        <a:ext cx="2445720" cy="2143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D5BC2-6F8B-B54C-A5EC-823DDDFDE1BE}">
      <dsp:nvSpPr>
        <dsp:cNvPr id="0" name=""/>
        <dsp:cNvSpPr/>
      </dsp:nvSpPr>
      <dsp:spPr>
        <a:xfrm>
          <a:off x="2857" y="404275"/>
          <a:ext cx="2786062" cy="111442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t>To what extent has the government of Uganda adapted the 2030 Agenda into its national context?</a:t>
          </a:r>
        </a:p>
      </dsp:txBody>
      <dsp:txXfrm>
        <a:off x="2857" y="404275"/>
        <a:ext cx="2786062" cy="1114425"/>
      </dsp:txXfrm>
    </dsp:sp>
    <dsp:sp modelId="{29311E92-423D-214F-B781-4B61445FAE45}">
      <dsp:nvSpPr>
        <dsp:cNvPr id="0" name=""/>
        <dsp:cNvSpPr/>
      </dsp:nvSpPr>
      <dsp:spPr>
        <a:xfrm>
          <a:off x="2857" y="1518700"/>
          <a:ext cx="2786062" cy="281088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Established steps taken in domesticating the 2030 agenda into Uganda’s context by key government institutions.</a:t>
          </a:r>
        </a:p>
        <a:p>
          <a:pPr marL="114300" lvl="1" indent="-114300" algn="l" defTabSz="622300">
            <a:lnSpc>
              <a:spcPct val="90000"/>
            </a:lnSpc>
            <a:spcBef>
              <a:spcPct val="0"/>
            </a:spcBef>
            <a:spcAft>
              <a:spcPct val="15000"/>
            </a:spcAft>
            <a:buChar char="•"/>
          </a:pPr>
          <a:r>
            <a:rPr lang="en-ZA" sz="1400" kern="1200" cap="none" dirty="0">
              <a:solidFill>
                <a:schemeClr val="tx1"/>
              </a:solidFill>
            </a:rPr>
            <a:t>NGOs and the private sector foundation unit were interviewed to ascertain their level of inclusiveness and ownership in setting priorities.</a:t>
          </a:r>
          <a:endParaRPr lang="en-GB" sz="1400" kern="1200" dirty="0"/>
        </a:p>
      </dsp:txBody>
      <dsp:txXfrm>
        <a:off x="2857" y="1518700"/>
        <a:ext cx="2786062" cy="2810880"/>
      </dsp:txXfrm>
    </dsp:sp>
    <dsp:sp modelId="{76782DFF-5C6E-B647-B94F-922D6F5C6386}">
      <dsp:nvSpPr>
        <dsp:cNvPr id="0" name=""/>
        <dsp:cNvSpPr/>
      </dsp:nvSpPr>
      <dsp:spPr>
        <a:xfrm>
          <a:off x="3178968" y="404275"/>
          <a:ext cx="2786062" cy="111442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t>Has the government of Uganda identified and secured resources and capacities (means of implementation) needed to implement the 2030 Agenda?</a:t>
          </a:r>
        </a:p>
      </dsp:txBody>
      <dsp:txXfrm>
        <a:off x="3178968" y="404275"/>
        <a:ext cx="2786062" cy="1114425"/>
      </dsp:txXfrm>
    </dsp:sp>
    <dsp:sp modelId="{FED592EF-621E-6D4E-B328-CB36958D57B4}">
      <dsp:nvSpPr>
        <dsp:cNvPr id="0" name=""/>
        <dsp:cNvSpPr/>
      </dsp:nvSpPr>
      <dsp:spPr>
        <a:xfrm>
          <a:off x="3178968" y="1518700"/>
          <a:ext cx="2786062" cy="281088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Reviewed the country’s short term, medium term and long-term plans and strategies to establish the actions </a:t>
          </a:r>
          <a:r>
            <a:rPr lang="en-GB" sz="1400" kern="1200" dirty="0" err="1"/>
            <a:t>MoFPED</a:t>
          </a:r>
          <a:r>
            <a:rPr lang="en-GB" sz="1400" kern="1200" dirty="0"/>
            <a:t> had taken to identify, mobilise and secure resources needed for implementation of the 2030 Agenda.</a:t>
          </a:r>
        </a:p>
        <a:p>
          <a:pPr marL="114300" lvl="1" indent="-114300" algn="l" defTabSz="622300">
            <a:lnSpc>
              <a:spcPct val="90000"/>
            </a:lnSpc>
            <a:spcBef>
              <a:spcPct val="0"/>
            </a:spcBef>
            <a:spcAft>
              <a:spcPct val="15000"/>
            </a:spcAft>
            <a:buChar char="•"/>
          </a:pPr>
          <a:r>
            <a:rPr lang="en-GB" sz="1400" kern="1200" dirty="0"/>
            <a:t>Established whether the resources needed to attain the 2030 Agenda targets, had identified and laid strategies for mobilising and securing the needed resources</a:t>
          </a:r>
        </a:p>
      </dsp:txBody>
      <dsp:txXfrm>
        <a:off x="3178968" y="1518700"/>
        <a:ext cx="2786062" cy="2810880"/>
      </dsp:txXfrm>
    </dsp:sp>
    <dsp:sp modelId="{C928C952-FD13-1748-8DCA-B7F1E8F86C46}">
      <dsp:nvSpPr>
        <dsp:cNvPr id="0" name=""/>
        <dsp:cNvSpPr/>
      </dsp:nvSpPr>
      <dsp:spPr>
        <a:xfrm>
          <a:off x="6355080" y="404275"/>
          <a:ext cx="2786062" cy="111442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t>Has the government of Uganda established a mechanism to monitor, follow-up, review and report on the progress towards the implementation of the 2030 Agenda?</a:t>
          </a:r>
        </a:p>
      </dsp:txBody>
      <dsp:txXfrm>
        <a:off x="6355080" y="404275"/>
        <a:ext cx="2786062" cy="1114425"/>
      </dsp:txXfrm>
    </dsp:sp>
    <dsp:sp modelId="{733F7940-ECD1-CD40-97CB-1176E88441CA}">
      <dsp:nvSpPr>
        <dsp:cNvPr id="0" name=""/>
        <dsp:cNvSpPr/>
      </dsp:nvSpPr>
      <dsp:spPr>
        <a:xfrm>
          <a:off x="6355080" y="1518700"/>
          <a:ext cx="2786062" cy="281088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Reviewed the monitoring, follow-up, review and reporting mechanisms in place to assess their adequacy for all the applicable targets and indicators of the 2030 Agenda.</a:t>
          </a:r>
        </a:p>
        <a:p>
          <a:pPr marL="114300" lvl="1" indent="-114300" algn="l" defTabSz="622300">
            <a:lnSpc>
              <a:spcPct val="90000"/>
            </a:lnSpc>
            <a:spcBef>
              <a:spcPct val="0"/>
            </a:spcBef>
            <a:spcAft>
              <a:spcPct val="15000"/>
            </a:spcAft>
            <a:buChar char="•"/>
          </a:pPr>
          <a:r>
            <a:rPr lang="en-GB" sz="1400" kern="1200" dirty="0"/>
            <a:t>Reviewed the aspect of inclusiveness of all key stakeholders (</a:t>
          </a:r>
          <a:r>
            <a:rPr lang="en-GB" sz="1400" kern="1200" dirty="0" err="1"/>
            <a:t>WoG</a:t>
          </a:r>
          <a:r>
            <a:rPr lang="en-GB" sz="1400" kern="1200" dirty="0"/>
            <a:t> perspective) in generating the M&amp;E and reporting mechanism and the level of dissemination of the SDGs information (awareness)</a:t>
          </a:r>
        </a:p>
      </dsp:txBody>
      <dsp:txXfrm>
        <a:off x="6355080" y="1518700"/>
        <a:ext cx="2786062" cy="2810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20E41-29A1-4F7E-8335-E6CFF3A456BD}">
      <dsp:nvSpPr>
        <dsp:cNvPr id="0" name=""/>
        <dsp:cNvSpPr/>
      </dsp:nvSpPr>
      <dsp:spPr>
        <a:xfrm>
          <a:off x="3393236" y="373628"/>
          <a:ext cx="1908562" cy="18862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347ABB-58EF-4AC2-BA04-7C6FC8F499A7}">
      <dsp:nvSpPr>
        <dsp:cNvPr id="0" name=""/>
        <dsp:cNvSpPr/>
      </dsp:nvSpPr>
      <dsp:spPr>
        <a:xfrm>
          <a:off x="723306" y="2602421"/>
          <a:ext cx="7150959" cy="837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err="1"/>
            <a:t>Realising</a:t>
          </a:r>
          <a:r>
            <a:rPr lang="en-US" sz="2000" kern="1200" dirty="0"/>
            <a:t> SDGs requires a deliberate effort of self assessment. Supreme Audit Institutions play a significant role in tracking progress and keeping governments in check.</a:t>
          </a:r>
        </a:p>
      </dsp:txBody>
      <dsp:txXfrm>
        <a:off x="723306" y="2602421"/>
        <a:ext cx="7150959" cy="83702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1</a:t>
            </a:fld>
            <a:endParaRPr lang="en-US"/>
          </a:p>
        </p:txBody>
      </p:sp>
    </p:spTree>
    <p:extLst>
      <p:ext uri="{BB962C8B-B14F-4D97-AF65-F5344CB8AC3E}">
        <p14:creationId xmlns:p14="http://schemas.microsoft.com/office/powerpoint/2010/main" val="425258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533E96-F078-4B3D-A8F4-F1AF21EBC357}" type="slidenum">
              <a:rPr lang="en-US" smtClean="0"/>
              <a:t>2</a:t>
            </a:fld>
            <a:endParaRPr lang="en-US"/>
          </a:p>
        </p:txBody>
      </p:sp>
    </p:spTree>
    <p:extLst>
      <p:ext uri="{BB962C8B-B14F-4D97-AF65-F5344CB8AC3E}">
        <p14:creationId xmlns:p14="http://schemas.microsoft.com/office/powerpoint/2010/main" val="3008203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533E96-F078-4B3D-A8F4-F1AF21EBC357}" type="slidenum">
              <a:rPr lang="en-US" smtClean="0"/>
              <a:t>3</a:t>
            </a:fld>
            <a:endParaRPr lang="en-US"/>
          </a:p>
        </p:txBody>
      </p:sp>
    </p:spTree>
    <p:extLst>
      <p:ext uri="{BB962C8B-B14F-4D97-AF65-F5344CB8AC3E}">
        <p14:creationId xmlns:p14="http://schemas.microsoft.com/office/powerpoint/2010/main" val="2719765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4</a:t>
            </a:fld>
            <a:endParaRPr lang="en-US"/>
          </a:p>
        </p:txBody>
      </p:sp>
    </p:spTree>
    <p:extLst>
      <p:ext uri="{BB962C8B-B14F-4D97-AF65-F5344CB8AC3E}">
        <p14:creationId xmlns:p14="http://schemas.microsoft.com/office/powerpoint/2010/main" val="419104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8</a:t>
            </a:fld>
            <a:endParaRPr lang="en-US"/>
          </a:p>
        </p:txBody>
      </p:sp>
    </p:spTree>
    <p:extLst>
      <p:ext uri="{BB962C8B-B14F-4D97-AF65-F5344CB8AC3E}">
        <p14:creationId xmlns:p14="http://schemas.microsoft.com/office/powerpoint/2010/main" val="178378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533E96-F078-4B3D-A8F4-F1AF21EBC357}" type="slidenum">
              <a:rPr lang="en-US" smtClean="0"/>
              <a:t>14</a:t>
            </a:fld>
            <a:endParaRPr lang="en-US"/>
          </a:p>
        </p:txBody>
      </p:sp>
    </p:spTree>
    <p:extLst>
      <p:ext uri="{BB962C8B-B14F-4D97-AF65-F5344CB8AC3E}">
        <p14:creationId xmlns:p14="http://schemas.microsoft.com/office/powerpoint/2010/main" val="1511655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50B06-B074-48FC-8CFD-53D2CD8FB95F}" type="slidenum">
              <a:rPr lang="en-US" smtClean="0"/>
              <a:t>15</a:t>
            </a:fld>
            <a:endParaRPr lang="en-US"/>
          </a:p>
        </p:txBody>
      </p:sp>
    </p:spTree>
    <p:extLst>
      <p:ext uri="{BB962C8B-B14F-4D97-AF65-F5344CB8AC3E}">
        <p14:creationId xmlns:p14="http://schemas.microsoft.com/office/powerpoint/2010/main" val="1284596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313259" y="975589"/>
            <a:ext cx="6517482" cy="188191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313259" y="2914651"/>
            <a:ext cx="6517482" cy="10286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8/20/24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41042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46" y="3217030"/>
            <a:ext cx="7773324" cy="608708"/>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523696"/>
            <a:ext cx="7366899" cy="2410602"/>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31" y="3831546"/>
            <a:ext cx="7773339" cy="511854"/>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569783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7773339" cy="2570434"/>
          </a:xfrm>
        </p:spPr>
        <p:txBody>
          <a:bodyPr anchor="ctr"/>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153616"/>
            <a:ext cx="7773339" cy="1189785"/>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951802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084659" y="457200"/>
            <a:ext cx="6977064" cy="2244678"/>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707524"/>
            <a:ext cx="6564224" cy="446091"/>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85331" y="3279597"/>
            <a:ext cx="7773339" cy="106579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
        <p:nvSpPr>
          <p:cNvPr id="13" name="TextBox 12"/>
          <p:cNvSpPr txBox="1"/>
          <p:nvPr/>
        </p:nvSpPr>
        <p:spPr>
          <a:xfrm>
            <a:off x="751116" y="56562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245184"/>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140659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1604041"/>
            <a:ext cx="7773339" cy="1883876"/>
          </a:xfrm>
        </p:spPr>
        <p:txBody>
          <a:bodyPr anchor="b"/>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496751"/>
            <a:ext cx="777333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680655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Title 1"/>
          <p:cNvSpPr>
            <a:spLocks noGrp="1"/>
          </p:cNvSpPr>
          <p:nvPr>
            <p:ph type="title"/>
          </p:nvPr>
        </p:nvSpPr>
        <p:spPr>
          <a:xfrm>
            <a:off x="685331" y="457200"/>
            <a:ext cx="7773339" cy="1203821"/>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1775320"/>
            <a:ext cx="2474232"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685331" y="2207517"/>
            <a:ext cx="2474232"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39292" y="1775320"/>
            <a:ext cx="2468641"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31012" y="2207517"/>
            <a:ext cx="2477513"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979974" y="1775320"/>
            <a:ext cx="2478696"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979974" y="2207517"/>
            <a:ext cx="2478696"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53074F12-AA26-4AC8-9962-C36BB8F32554}" type="datetimeFigureOut">
              <a:rPr lang="en-US" smtClean="0"/>
              <a:pPr/>
              <a:t>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094519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0" name="Title 1"/>
          <p:cNvSpPr>
            <a:spLocks noGrp="1"/>
          </p:cNvSpPr>
          <p:nvPr>
            <p:ph type="title"/>
          </p:nvPr>
        </p:nvSpPr>
        <p:spPr>
          <a:xfrm>
            <a:off x="685331" y="458079"/>
            <a:ext cx="7773339" cy="120294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3153615"/>
            <a:ext cx="2472307"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685331" y="1775320"/>
            <a:ext cx="2472307" cy="1143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31" y="3585811"/>
            <a:ext cx="2472307"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69" y="3153615"/>
            <a:ext cx="247637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331011" y="1775320"/>
            <a:ext cx="2477514"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3585811"/>
            <a:ext cx="2477514"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79974" y="3153615"/>
            <a:ext cx="247551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979974" y="1775320"/>
            <a:ext cx="2478696"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880" y="3585809"/>
            <a:ext cx="2478790" cy="75759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53074F12-AA26-4AC8-9962-C36BB8F32554}" type="datetimeFigureOut">
              <a:rPr lang="en-US" smtClean="0"/>
              <a:pPr/>
              <a:t>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029841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1775320"/>
            <a:ext cx="7773339" cy="2568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85363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Vertical Title 1"/>
          <p:cNvSpPr>
            <a:spLocks noGrp="1"/>
          </p:cNvSpPr>
          <p:nvPr>
            <p:ph type="title" orient="vert"/>
          </p:nvPr>
        </p:nvSpPr>
        <p:spPr>
          <a:xfrm>
            <a:off x="6543675" y="457201"/>
            <a:ext cx="1914995" cy="38861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457201"/>
            <a:ext cx="5744043" cy="38861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437696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7940659" cy="916230"/>
          </a:xfrm>
        </p:spPr>
        <p:txBody>
          <a:bodyPr>
            <a:normAutofit/>
          </a:bodyPr>
          <a:lstStyle>
            <a:lvl1pPr algn="l">
              <a:defRPr sz="3600" baseline="0">
                <a:solidFill>
                  <a:schemeClr val="accent6">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601670" y="1350110"/>
            <a:ext cx="7940660" cy="3512215"/>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50597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916230"/>
          </a:xfrm>
        </p:spPr>
        <p:txBody>
          <a:bodyPr>
            <a:normAutofit/>
          </a:bodyPr>
          <a:lstStyle>
            <a:lvl1pPr algn="l">
              <a:defRPr sz="3600" baseline="0">
                <a:solidFill>
                  <a:schemeClr val="accent6">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02815"/>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75211"/>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2" y="1502815"/>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2" y="1975211"/>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99926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984406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621423"/>
            <a:ext cx="7763814" cy="2052614"/>
          </a:xfrm>
        </p:spPr>
        <p:txBody>
          <a:bodyPr anchor="b">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685331" y="2743093"/>
            <a:ext cx="7763814" cy="1026137"/>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475159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3829520" cy="2568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1775320"/>
            <a:ext cx="3829050" cy="2568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pPr/>
              <a:t>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473176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1778263"/>
            <a:ext cx="3655106"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3"/>
          <p:cNvSpPr>
            <a:spLocks noGrp="1"/>
          </p:cNvSpPr>
          <p:nvPr>
            <p:ph sz="quarter" idx="13"/>
          </p:nvPr>
        </p:nvSpPr>
        <p:spPr>
          <a:xfrm>
            <a:off x="685331" y="2288260"/>
            <a:ext cx="3829520" cy="2055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1778263"/>
            <a:ext cx="3661353"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Content Placeholder 5"/>
          <p:cNvSpPr>
            <a:spLocks noGrp="1"/>
          </p:cNvSpPr>
          <p:nvPr>
            <p:ph sz="quarter" idx="14"/>
          </p:nvPr>
        </p:nvSpPr>
        <p:spPr>
          <a:xfrm>
            <a:off x="4629150" y="2288260"/>
            <a:ext cx="3829051" cy="2055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75034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074F12-AA26-4AC8-9962-C36BB8F32554}" type="datetimeFigureOut">
              <a:rPr lang="en-US" smtClean="0"/>
              <a:pPr/>
              <a:t>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37595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p>
            <a:fld id="{53074F12-AA26-4AC8-9962-C36BB8F32554}" type="datetimeFigureOut">
              <a:rPr lang="en-US" smtClean="0"/>
              <a:pPr/>
              <a:t>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192781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2951766" cy="1517439"/>
          </a:xfrm>
        </p:spPr>
        <p:txBody>
          <a:bodyPr anchor="b"/>
          <a:lstStyle>
            <a:lvl1pPr algn="ctr">
              <a:defRPr sz="2400"/>
            </a:lvl1pPr>
          </a:lstStyle>
          <a:p>
            <a:r>
              <a:rPr lang="en-US"/>
              <a:t>Click to edit Master title style</a:t>
            </a:r>
            <a:endParaRPr lang="en-US" dirty="0"/>
          </a:p>
        </p:txBody>
      </p:sp>
      <p:sp>
        <p:nvSpPr>
          <p:cNvPr id="10" name="Content Placeholder 2"/>
          <p:cNvSpPr>
            <a:spLocks noGrp="1"/>
          </p:cNvSpPr>
          <p:nvPr>
            <p:ph sz="quarter" idx="13"/>
          </p:nvPr>
        </p:nvSpPr>
        <p:spPr>
          <a:xfrm>
            <a:off x="3808547" y="457201"/>
            <a:ext cx="4650122" cy="3886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1974639"/>
            <a:ext cx="2951767" cy="2368761"/>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997495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4451227" cy="1517441"/>
          </a:xfrm>
        </p:spPr>
        <p:txBody>
          <a:bodyPr anchor="b"/>
          <a:lstStyle>
            <a:lvl1pPr algn="ct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2" y="457201"/>
            <a:ext cx="2441519" cy="38862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1974639"/>
            <a:ext cx="4451212" cy="2368760"/>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643145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463888"/>
            <a:ext cx="7773338" cy="11971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1775320"/>
            <a:ext cx="7773339" cy="2568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4412457"/>
            <a:ext cx="2057400" cy="273844"/>
          </a:xfrm>
          <a:prstGeom prst="rect">
            <a:avLst/>
          </a:prstGeom>
        </p:spPr>
        <p:txBody>
          <a:bodyPr vert="horz" lIns="91440" tIns="45720" rIns="91440" bIns="45720" rtlCol="0" anchor="ctr"/>
          <a:lstStyle>
            <a:lvl1pPr algn="r">
              <a:defRPr sz="750">
                <a:solidFill>
                  <a:schemeClr val="tx1"/>
                </a:solidFill>
              </a:defRPr>
            </a:lvl1pPr>
          </a:lstStyle>
          <a:p>
            <a:fld id="{53074F12-AA26-4AC8-9962-C36BB8F32554}" type="datetimeFigureOut">
              <a:rPr lang="en-US" smtClean="0"/>
              <a:pPr/>
              <a:t>8/20/24</a:t>
            </a:fld>
            <a:endParaRPr lang="en-US"/>
          </a:p>
        </p:txBody>
      </p:sp>
      <p:sp>
        <p:nvSpPr>
          <p:cNvPr id="5" name="Footer Placeholder 4"/>
          <p:cNvSpPr>
            <a:spLocks noGrp="1"/>
          </p:cNvSpPr>
          <p:nvPr>
            <p:ph type="ftr" sz="quarter" idx="3"/>
          </p:nvPr>
        </p:nvSpPr>
        <p:spPr>
          <a:xfrm>
            <a:off x="685331" y="4412457"/>
            <a:ext cx="5004665" cy="273844"/>
          </a:xfrm>
          <a:prstGeom prst="rect">
            <a:avLst/>
          </a:prstGeom>
        </p:spPr>
        <p:txBody>
          <a:bodyPr vert="horz" lIns="91440" tIns="45720" rIns="91440" bIns="45720" rtlCol="0" anchor="ctr"/>
          <a:lstStyle>
            <a:lvl1pPr algn="l">
              <a:defRPr sz="750">
                <a:solidFill>
                  <a:schemeClr val="tx1"/>
                </a:solidFill>
              </a:defRPr>
            </a:lvl1pPr>
          </a:lstStyle>
          <a:p>
            <a:endParaRPr lang="en-US"/>
          </a:p>
        </p:txBody>
      </p:sp>
      <p:sp>
        <p:nvSpPr>
          <p:cNvPr id="6" name="Slide Number Placeholder 5"/>
          <p:cNvSpPr>
            <a:spLocks noGrp="1"/>
          </p:cNvSpPr>
          <p:nvPr>
            <p:ph type="sldNum" sz="quarter" idx="4"/>
          </p:nvPr>
        </p:nvSpPr>
        <p:spPr>
          <a:xfrm>
            <a:off x="7885509" y="4412457"/>
            <a:ext cx="573161" cy="273844"/>
          </a:xfrm>
          <a:prstGeom prst="rect">
            <a:avLst/>
          </a:prstGeom>
        </p:spPr>
        <p:txBody>
          <a:bodyPr vert="horz" lIns="91440" tIns="45720" rIns="91440" bIns="45720" rtlCol="0" anchor="ctr"/>
          <a:lstStyle>
            <a:lvl1pPr algn="r">
              <a:defRPr sz="750">
                <a:solidFill>
                  <a:schemeClr val="tx1"/>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CA93B6E-F0C1-B5DA-B5F7-1054BEB1C84A}"/>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52708049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Lst>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6259" y="1172633"/>
            <a:ext cx="5039265" cy="1976995"/>
          </a:xfrm>
        </p:spPr>
        <p:txBody>
          <a:bodyPr anchor="b">
            <a:noAutofit/>
          </a:bodyPr>
          <a:lstStyle/>
          <a:p>
            <a:pPr algn="ctr"/>
            <a:r>
              <a:rPr lang="en-GB" sz="2800" b="1" dirty="0">
                <a:effectLst/>
                <a:latin typeface="+mn-lt"/>
                <a:ea typeface="Calibri" panose="020F0502020204030204" pitchFamily="34" charset="0"/>
                <a:cs typeface="Times New Roman" panose="02020603050405020304" pitchFamily="18" charset="0"/>
              </a:rPr>
              <a:t>The role of Supreme Audit Institutions in propelling the attainment of Agenda 2030: Lessons from Uganda</a:t>
            </a:r>
            <a:endParaRPr lang="en-ZA" sz="2800" dirty="0">
              <a:effectLst/>
              <a:latin typeface="+mn-lt"/>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a:xfrm>
            <a:off x="477120" y="3371200"/>
            <a:ext cx="4400290" cy="1046266"/>
          </a:xfrm>
        </p:spPr>
        <p:txBody>
          <a:bodyPr anchor="t">
            <a:normAutofit/>
          </a:bodyPr>
          <a:lstStyle/>
          <a:p>
            <a:r>
              <a:rPr lang="en-US" b="1" dirty="0">
                <a:solidFill>
                  <a:schemeClr val="tx1"/>
                </a:solidFill>
              </a:rPr>
              <a:t>Justine Namubiru and Josephine </a:t>
            </a:r>
            <a:r>
              <a:rPr lang="en-US" b="1" dirty="0" err="1">
                <a:solidFill>
                  <a:schemeClr val="tx1"/>
                </a:solidFill>
              </a:rPr>
              <a:t>watera</a:t>
            </a:r>
            <a:endParaRPr lang="en-US" b="1" dirty="0">
              <a:solidFill>
                <a:schemeClr val="tx1"/>
              </a:solidFill>
            </a:endParaRPr>
          </a:p>
          <a:p>
            <a:r>
              <a:rPr lang="en-US" b="1" dirty="0">
                <a:solidFill>
                  <a:schemeClr val="tx1"/>
                </a:solidFill>
              </a:rPr>
              <a:t>Parliament of </a:t>
            </a:r>
            <a:r>
              <a:rPr lang="en-US" b="1" dirty="0" err="1">
                <a:solidFill>
                  <a:schemeClr val="tx1"/>
                </a:solidFill>
              </a:rPr>
              <a:t>uganda</a:t>
            </a:r>
            <a:endParaRPr lang="en-US" b="1" dirty="0">
              <a:solidFill>
                <a:srgbClr val="FFFFFF"/>
              </a:solidFill>
            </a:endParaRPr>
          </a:p>
        </p:txBody>
      </p:sp>
      <p:pic>
        <p:nvPicPr>
          <p:cNvPr id="7" name="Picture 6" descr="A logo with text and leaves&#10;&#10;Description automatically generated">
            <a:extLst>
              <a:ext uri="{FF2B5EF4-FFF2-40B4-BE49-F238E27FC236}">
                <a16:creationId xmlns:a16="http://schemas.microsoft.com/office/drawing/2014/main" id="{DCD0F3C0-77F5-4BA9-FD49-889C6F66B4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7616" y="542226"/>
            <a:ext cx="3872266" cy="3872266"/>
          </a:xfrm>
          <a:prstGeom prst="rect">
            <a:avLst/>
          </a:prstGeom>
        </p:spPr>
      </p:pic>
      <p:pic>
        <p:nvPicPr>
          <p:cNvPr id="15" name="Picture 14" descr="A logo with a goat head and a triangle in a circle&#10;&#10;Description automatically generated">
            <a:extLst>
              <a:ext uri="{FF2B5EF4-FFF2-40B4-BE49-F238E27FC236}">
                <a16:creationId xmlns:a16="http://schemas.microsoft.com/office/drawing/2014/main" id="{05FA8E72-50BB-C1E8-B389-40405A55C1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4215" y="-24235"/>
            <a:ext cx="1081075" cy="1081075"/>
          </a:xfrm>
          <a:prstGeom prst="rect">
            <a:avLst/>
          </a:prstGeom>
        </p:spPr>
      </p:pic>
      <p:pic>
        <p:nvPicPr>
          <p:cNvPr id="19" name="Picture 18" descr="A coat of arms with animals&#10;&#10;Description automatically generated">
            <a:extLst>
              <a:ext uri="{FF2B5EF4-FFF2-40B4-BE49-F238E27FC236}">
                <a16:creationId xmlns:a16="http://schemas.microsoft.com/office/drawing/2014/main" id="{15057DD8-BFE4-0DE8-0545-557DDC96C1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18" y="24994"/>
            <a:ext cx="901604" cy="928370"/>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DC791-217D-494C-DA59-3E47F12D4093}"/>
              </a:ext>
            </a:extLst>
          </p:cNvPr>
          <p:cNvSpPr>
            <a:spLocks noGrp="1"/>
          </p:cNvSpPr>
          <p:nvPr>
            <p:ph type="title"/>
          </p:nvPr>
        </p:nvSpPr>
        <p:spPr>
          <a:xfrm>
            <a:off x="601669" y="128470"/>
            <a:ext cx="7940659" cy="610820"/>
          </a:xfrm>
        </p:spPr>
        <p:txBody>
          <a:bodyPr>
            <a:normAutofit fontScale="90000"/>
          </a:bodyPr>
          <a:lstStyle/>
          <a:p>
            <a:r>
              <a:rPr lang="en-US" dirty="0"/>
              <a:t>Key audit findings and actions taken</a:t>
            </a:r>
          </a:p>
        </p:txBody>
      </p:sp>
      <p:sp>
        <p:nvSpPr>
          <p:cNvPr id="6" name="TextBox 5">
            <a:extLst>
              <a:ext uri="{FF2B5EF4-FFF2-40B4-BE49-F238E27FC236}">
                <a16:creationId xmlns:a16="http://schemas.microsoft.com/office/drawing/2014/main" id="{A01124FA-08B5-A537-18E3-2C9670CD1509}"/>
              </a:ext>
            </a:extLst>
          </p:cNvPr>
          <p:cNvSpPr txBox="1"/>
          <p:nvPr/>
        </p:nvSpPr>
        <p:spPr>
          <a:xfrm>
            <a:off x="601669" y="739290"/>
            <a:ext cx="7940658" cy="369332"/>
          </a:xfrm>
          <a:prstGeom prst="rect">
            <a:avLst/>
          </a:prstGeom>
          <a:noFill/>
        </p:spPr>
        <p:txBody>
          <a:bodyPr wrap="square">
            <a:spAutoFit/>
          </a:bodyPr>
          <a:lstStyle/>
          <a:p>
            <a:r>
              <a:rPr lang="en-GB" b="1" dirty="0">
                <a:latin typeface="Calibri" panose="020F0502020204030204" pitchFamily="34" charset="0"/>
                <a:ea typeface="Calibri" panose="020F0502020204030204" pitchFamily="34" charset="0"/>
                <a:cs typeface="Times New Roman" panose="02020603050405020304" pitchFamily="18" charset="0"/>
              </a:rPr>
              <a:t>2</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Alignment of policies, budgets, and programmes to the SDGs</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ight Arrow Callout 6">
            <a:extLst>
              <a:ext uri="{FF2B5EF4-FFF2-40B4-BE49-F238E27FC236}">
                <a16:creationId xmlns:a16="http://schemas.microsoft.com/office/drawing/2014/main" id="{567904E9-C8DA-6246-F843-896345F0BE18}"/>
              </a:ext>
            </a:extLst>
          </p:cNvPr>
          <p:cNvSpPr/>
          <p:nvPr/>
        </p:nvSpPr>
        <p:spPr>
          <a:xfrm>
            <a:off x="177126" y="1197406"/>
            <a:ext cx="4852990" cy="3863868"/>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kern="1200" dirty="0">
                <a:solidFill>
                  <a:schemeClr val="tx1"/>
                </a:solidFill>
                <a:effectLst/>
                <a:latin typeface="+mn-lt"/>
                <a:ea typeface="+mn-ea"/>
                <a:cs typeface="+mn-cs"/>
              </a:rPr>
              <a:t>-The NPA had </a:t>
            </a: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 </a:t>
            </a:r>
            <a:r>
              <a:rPr lang="en-GB" sz="1600" dirty="0">
                <a:solidFill>
                  <a:schemeClr val="tx1"/>
                </a:solidFill>
                <a:effectLst/>
                <a:ea typeface="Calibri" panose="020F0502020204030204" pitchFamily="34" charset="0"/>
                <a:cs typeface="Times New Roman" panose="02020603050405020304" pitchFamily="18" charset="0"/>
              </a:rPr>
              <a:t>mapped and communicated the applicable targets and indicators for each sector, MDA, LGs, private partners and CSOs. </a:t>
            </a:r>
          </a:p>
          <a:p>
            <a:r>
              <a:rPr lang="en-GB" sz="1600" dirty="0">
                <a:solidFill>
                  <a:schemeClr val="tx1"/>
                </a:solidFill>
                <a:effectLst/>
                <a:ea typeface="Calibri" panose="020F0502020204030204" pitchFamily="34" charset="0"/>
                <a:cs typeface="Times New Roman" panose="02020603050405020304" pitchFamily="18" charset="0"/>
              </a:rPr>
              <a:t>-No assessment of alignment for sectors, MDAs and LGs plans to SDGs was undertaken. </a:t>
            </a:r>
          </a:p>
          <a:p>
            <a:r>
              <a:rPr lang="en-GB" sz="1600" dirty="0">
                <a:solidFill>
                  <a:schemeClr val="tx1"/>
                </a:solidFill>
                <a:ea typeface="Calibri" panose="020F0502020204030204" pitchFamily="34" charset="0"/>
                <a:cs typeface="Times New Roman" panose="02020603050405020304" pitchFamily="18" charset="0"/>
              </a:rPr>
              <a:t>-No</a:t>
            </a:r>
            <a:r>
              <a:rPr lang="en-GB" sz="1600" dirty="0">
                <a:solidFill>
                  <a:schemeClr val="tx1"/>
                </a:solidFill>
                <a:effectLst/>
                <a:ea typeface="Calibri" panose="020F0502020204030204" pitchFamily="34" charset="0"/>
                <a:cs typeface="Times New Roman" panose="02020603050405020304" pitchFamily="18" charset="0"/>
              </a:rPr>
              <a:t> framework to guide SDG mainstreaming. </a:t>
            </a:r>
          </a:p>
          <a:p>
            <a:r>
              <a:rPr lang="en-GB" sz="1600" dirty="0">
                <a:solidFill>
                  <a:schemeClr val="tx1"/>
                </a:solidFill>
                <a:ea typeface="Calibri" panose="020F0502020204030204" pitchFamily="34" charset="0"/>
                <a:cs typeface="Times New Roman" panose="02020603050405020304" pitchFamily="18" charset="0"/>
              </a:rPr>
              <a:t>-N</a:t>
            </a:r>
            <a:r>
              <a:rPr lang="en-GB" sz="1600" dirty="0">
                <a:solidFill>
                  <a:schemeClr val="tx1"/>
                </a:solidFill>
                <a:effectLst/>
                <a:ea typeface="Calibri" panose="020F0502020204030204" pitchFamily="34" charset="0"/>
                <a:cs typeface="Times New Roman" panose="02020603050405020304" pitchFamily="18" charset="0"/>
              </a:rPr>
              <a:t>o structured forum to harmonise planned interventions by government and all non-government actors, such as, NGOs and private parties, to avoid duplication of efforts.</a:t>
            </a:r>
            <a:endParaRPr lang="en-ZA" sz="1600" dirty="0">
              <a:solidFill>
                <a:schemeClr val="tx1"/>
              </a:solidFill>
              <a:effectLst/>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26A333B3-EEC3-3890-D914-9AC40DDEAC35}"/>
              </a:ext>
            </a:extLst>
          </p:cNvPr>
          <p:cNvSpPr/>
          <p:nvPr/>
        </p:nvSpPr>
        <p:spPr>
          <a:xfrm>
            <a:off x="5030116" y="1115180"/>
            <a:ext cx="3970329" cy="39460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effectLst/>
                <a:ea typeface="Calibri" panose="020F0502020204030204" pitchFamily="34" charset="0"/>
                <a:cs typeface="Times New Roman" panose="02020603050405020304" pitchFamily="18" charset="0"/>
              </a:rPr>
              <a:t>-Roadmap on SDGs in place</a:t>
            </a:r>
          </a:p>
          <a:p>
            <a:pPr algn="ctr"/>
            <a:r>
              <a:rPr lang="en-US" sz="1600" dirty="0">
                <a:cs typeface="Times New Roman" panose="02020603050405020304" pitchFamily="18" charset="0"/>
              </a:rPr>
              <a:t>-SDG secretariat established under NDP</a:t>
            </a:r>
          </a:p>
          <a:p>
            <a:pPr algn="ctr"/>
            <a:r>
              <a:rPr lang="en-US" sz="1600" dirty="0">
                <a:cs typeface="Times New Roman" panose="02020603050405020304" pitchFamily="18" charset="0"/>
              </a:rPr>
              <a:t>-SDG Technical Working Groups established in MDAs</a:t>
            </a:r>
          </a:p>
          <a:p>
            <a:pPr algn="ctr"/>
            <a:r>
              <a:rPr lang="en-GB" sz="1600" dirty="0">
                <a:effectLst/>
                <a:ea typeface="Calibri" panose="020F0502020204030204" pitchFamily="34" charset="0"/>
                <a:cs typeface="Times New Roman" panose="02020603050405020304" pitchFamily="18" charset="0"/>
              </a:rPr>
              <a:t>-The assessment formulae for the Certificate of Compliance (CoC) enhanced to include integration at sector and MDA level.</a:t>
            </a:r>
          </a:p>
          <a:p>
            <a:pPr algn="ctr"/>
            <a:r>
              <a:rPr lang="en-GB" sz="1600" dirty="0">
                <a:ea typeface="Calibri" panose="020F0502020204030204" pitchFamily="34" charset="0"/>
                <a:cs typeface="Times New Roman" panose="02020603050405020304" pitchFamily="18" charset="0"/>
              </a:rPr>
              <a:t>-Introduction of SDG section in the Government Annual Performance Reports</a:t>
            </a:r>
            <a:endParaRPr lang="en-ZA" sz="1600" dirty="0">
              <a:effectLst/>
              <a:ea typeface="Calibri" panose="020F0502020204030204" pitchFamily="34" charset="0"/>
              <a:cs typeface="Times New Roman" panose="02020603050405020304" pitchFamily="18" charset="0"/>
            </a:endParaRPr>
          </a:p>
          <a:p>
            <a:pPr algn="ctr"/>
            <a:endParaRPr lang="en-US" sz="1600" dirty="0"/>
          </a:p>
        </p:txBody>
      </p:sp>
    </p:spTree>
    <p:extLst>
      <p:ext uri="{BB962C8B-B14F-4D97-AF65-F5344CB8AC3E}">
        <p14:creationId xmlns:p14="http://schemas.microsoft.com/office/powerpoint/2010/main" val="2920807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DC791-217D-494C-DA59-3E47F12D4093}"/>
              </a:ext>
            </a:extLst>
          </p:cNvPr>
          <p:cNvSpPr>
            <a:spLocks noGrp="1"/>
          </p:cNvSpPr>
          <p:nvPr>
            <p:ph type="title"/>
          </p:nvPr>
        </p:nvSpPr>
        <p:spPr>
          <a:xfrm>
            <a:off x="601669" y="128470"/>
            <a:ext cx="7940659" cy="610820"/>
          </a:xfrm>
        </p:spPr>
        <p:txBody>
          <a:bodyPr>
            <a:normAutofit fontScale="90000"/>
          </a:bodyPr>
          <a:lstStyle/>
          <a:p>
            <a:r>
              <a:rPr lang="en-US" dirty="0"/>
              <a:t>Key audit findings and actions taken</a:t>
            </a:r>
          </a:p>
        </p:txBody>
      </p:sp>
      <p:sp>
        <p:nvSpPr>
          <p:cNvPr id="6" name="TextBox 5">
            <a:extLst>
              <a:ext uri="{FF2B5EF4-FFF2-40B4-BE49-F238E27FC236}">
                <a16:creationId xmlns:a16="http://schemas.microsoft.com/office/drawing/2014/main" id="{A01124FA-08B5-A537-18E3-2C9670CD1509}"/>
              </a:ext>
            </a:extLst>
          </p:cNvPr>
          <p:cNvSpPr txBox="1"/>
          <p:nvPr/>
        </p:nvSpPr>
        <p:spPr>
          <a:xfrm>
            <a:off x="601669" y="551075"/>
            <a:ext cx="7940658" cy="646331"/>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3. </a:t>
            </a:r>
            <a:r>
              <a:rPr lang="en-ZA" dirty="0"/>
              <a:t>Creating ownership and engaging stakeholders in integrating the SDGs into the national context </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26A333B3-EEC3-3890-D914-9AC40DDEAC35}"/>
              </a:ext>
            </a:extLst>
          </p:cNvPr>
          <p:cNvSpPr/>
          <p:nvPr/>
        </p:nvSpPr>
        <p:spPr>
          <a:xfrm>
            <a:off x="5937195" y="1339376"/>
            <a:ext cx="3206805" cy="32530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1600" dirty="0"/>
              <a:t>-Full constitution and operationalisation of the communication and advocacy TWG.</a:t>
            </a:r>
          </a:p>
          <a:p>
            <a:pPr algn="ctr"/>
            <a:r>
              <a:rPr lang="en-ZA" sz="1600" dirty="0"/>
              <a:t>-Wide publicity of SDG with campaigns like “</a:t>
            </a:r>
            <a:r>
              <a:rPr lang="en-ZA" sz="1600" dirty="0" err="1"/>
              <a:t>Tondeka</a:t>
            </a:r>
            <a:r>
              <a:rPr lang="en-ZA" sz="1600" dirty="0"/>
              <a:t> </a:t>
            </a:r>
            <a:r>
              <a:rPr lang="en-ZA" sz="1600" dirty="0" err="1"/>
              <a:t>Mabega</a:t>
            </a:r>
            <a:r>
              <a:rPr lang="en-ZA" sz="1600" dirty="0"/>
              <a:t>”</a:t>
            </a:r>
          </a:p>
          <a:p>
            <a:pPr algn="ctr"/>
            <a:r>
              <a:rPr lang="en-ZA" sz="1600" dirty="0"/>
              <a:t>-Holding of National SDG conferences to facilitator stakeholder engagements</a:t>
            </a:r>
            <a:endParaRPr lang="en-US" sz="1600" dirty="0"/>
          </a:p>
        </p:txBody>
      </p:sp>
      <p:sp>
        <p:nvSpPr>
          <p:cNvPr id="7" name="Right Arrow Callout 6">
            <a:extLst>
              <a:ext uri="{FF2B5EF4-FFF2-40B4-BE49-F238E27FC236}">
                <a16:creationId xmlns:a16="http://schemas.microsoft.com/office/drawing/2014/main" id="{567904E9-C8DA-6246-F843-896345F0BE18}"/>
              </a:ext>
            </a:extLst>
          </p:cNvPr>
          <p:cNvSpPr/>
          <p:nvPr/>
        </p:nvSpPr>
        <p:spPr>
          <a:xfrm>
            <a:off x="0" y="1197406"/>
            <a:ext cx="6557164" cy="3863868"/>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kern="1200" dirty="0">
                <a:solidFill>
                  <a:schemeClr val="tx1"/>
                </a:solidFill>
                <a:effectLst/>
                <a:ea typeface="+mn-ea"/>
                <a:cs typeface="+mn-cs"/>
              </a:rPr>
              <a:t>-</a:t>
            </a:r>
            <a:r>
              <a:rPr lang="en-ZA" sz="1600" kern="1200" dirty="0">
                <a:solidFill>
                  <a:schemeClr val="tx1"/>
                </a:solidFill>
                <a:effectLst/>
                <a:ea typeface="+mn-ea"/>
                <a:cs typeface="+mn-cs"/>
              </a:rPr>
              <a:t>T</a:t>
            </a:r>
            <a:r>
              <a:rPr lang="en-ZA" sz="1600" dirty="0">
                <a:solidFill>
                  <a:schemeClr val="tx1"/>
                </a:solidFill>
              </a:rPr>
              <a:t>here were no specific SDG outreaches organised to engage and get views of various stakeholders at regional and local government levels for consideration in the preparation process.</a:t>
            </a:r>
            <a:endParaRPr lang="en-GB" sz="1600" dirty="0">
              <a:solidFill>
                <a:schemeClr val="tx1"/>
              </a:solidFill>
              <a:effectLst/>
              <a:ea typeface="Calibri" panose="020F0502020204030204" pitchFamily="34" charset="0"/>
              <a:cs typeface="Times New Roman" panose="02020603050405020304" pitchFamily="18" charset="0"/>
            </a:endParaRPr>
          </a:p>
          <a:p>
            <a:r>
              <a:rPr lang="en-ZA" sz="1600" dirty="0">
                <a:solidFill>
                  <a:schemeClr val="tx1"/>
                </a:solidFill>
              </a:rPr>
              <a:t>-The TWG on communication and advocacy had so far developed a communication framework for SDGs but was yet to develop the communication and advocacy strategy. </a:t>
            </a:r>
          </a:p>
          <a:p>
            <a:r>
              <a:rPr lang="en-ZA" sz="1600" dirty="0">
                <a:solidFill>
                  <a:schemeClr val="tx1"/>
                </a:solidFill>
              </a:rPr>
              <a:t>-The </a:t>
            </a:r>
            <a:r>
              <a:rPr lang="en-ZA" sz="1600" dirty="0" err="1">
                <a:solidFill>
                  <a:schemeClr val="tx1"/>
                </a:solidFill>
              </a:rPr>
              <a:t>MoICT&amp;NG</a:t>
            </a:r>
            <a:r>
              <a:rPr lang="en-ZA" sz="1600" dirty="0">
                <a:solidFill>
                  <a:schemeClr val="tx1"/>
                </a:solidFill>
              </a:rPr>
              <a:t> with support from UNDP had translated SDGs awareness messages into 10 local languages in form of brochures, there was no evidence of having disseminated them to sectors, MDAs, LGs and communities as intended.</a:t>
            </a:r>
          </a:p>
          <a:p>
            <a:r>
              <a:rPr lang="en-ZA" sz="1600" dirty="0">
                <a:solidFill>
                  <a:schemeClr val="tx1"/>
                </a:solidFill>
                <a:effectLst/>
                <a:ea typeface="Calibri" panose="020F0502020204030204" pitchFamily="34" charset="0"/>
                <a:cs typeface="Times New Roman" panose="02020603050405020304" pitchFamily="18" charset="0"/>
              </a:rPr>
              <a:t>-</a:t>
            </a:r>
            <a:r>
              <a:rPr lang="en-ZA" sz="1600" dirty="0">
                <a:solidFill>
                  <a:schemeClr val="tx1"/>
                </a:solidFill>
                <a:ea typeface="Calibri" panose="020F0502020204030204" pitchFamily="34" charset="0"/>
                <a:cs typeface="Times New Roman" panose="02020603050405020304" pitchFamily="18" charset="0"/>
              </a:rPr>
              <a:t>T</a:t>
            </a:r>
            <a:r>
              <a:rPr lang="en-ZA" sz="1600" dirty="0">
                <a:solidFill>
                  <a:schemeClr val="tx1"/>
                </a:solidFill>
              </a:rPr>
              <a:t>he level of public awareness on SDGs in the country remained low.</a:t>
            </a:r>
            <a:endParaRPr lang="en-ZA" sz="16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7630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DC791-217D-494C-DA59-3E47F12D4093}"/>
              </a:ext>
            </a:extLst>
          </p:cNvPr>
          <p:cNvSpPr>
            <a:spLocks noGrp="1"/>
          </p:cNvSpPr>
          <p:nvPr>
            <p:ph type="title"/>
          </p:nvPr>
        </p:nvSpPr>
        <p:spPr>
          <a:xfrm>
            <a:off x="601669" y="128470"/>
            <a:ext cx="7940659" cy="610820"/>
          </a:xfrm>
        </p:spPr>
        <p:txBody>
          <a:bodyPr>
            <a:normAutofit fontScale="90000"/>
          </a:bodyPr>
          <a:lstStyle/>
          <a:p>
            <a:r>
              <a:rPr lang="en-US" dirty="0"/>
              <a:t>Key audit findings and actions taken</a:t>
            </a:r>
          </a:p>
        </p:txBody>
      </p:sp>
      <p:sp>
        <p:nvSpPr>
          <p:cNvPr id="6" name="TextBox 5">
            <a:extLst>
              <a:ext uri="{FF2B5EF4-FFF2-40B4-BE49-F238E27FC236}">
                <a16:creationId xmlns:a16="http://schemas.microsoft.com/office/drawing/2014/main" id="{A01124FA-08B5-A537-18E3-2C9670CD1509}"/>
              </a:ext>
            </a:extLst>
          </p:cNvPr>
          <p:cNvSpPr txBox="1"/>
          <p:nvPr/>
        </p:nvSpPr>
        <p:spPr>
          <a:xfrm>
            <a:off x="601669" y="739290"/>
            <a:ext cx="7940658" cy="369332"/>
          </a:xfrm>
          <a:prstGeom prst="rect">
            <a:avLst/>
          </a:prstGeom>
          <a:noFill/>
        </p:spPr>
        <p:txBody>
          <a:bodyPr wrap="square">
            <a:spAutoFit/>
          </a:bodyPr>
          <a:lstStyle/>
          <a:p>
            <a:r>
              <a:rPr lang="en-GB" b="1" dirty="0">
                <a:latin typeface="Calibri" panose="020F0502020204030204" pitchFamily="34" charset="0"/>
                <a:ea typeface="Calibri" panose="020F0502020204030204" pitchFamily="34" charset="0"/>
                <a:cs typeface="Times New Roman" panose="02020603050405020304" pitchFamily="18" charset="0"/>
              </a:rPr>
              <a:t>4</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Resources and capacities for implementing the 2030 Agenda</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ight Arrow Callout 6">
            <a:extLst>
              <a:ext uri="{FF2B5EF4-FFF2-40B4-BE49-F238E27FC236}">
                <a16:creationId xmlns:a16="http://schemas.microsoft.com/office/drawing/2014/main" id="{567904E9-C8DA-6246-F843-896345F0BE18}"/>
              </a:ext>
            </a:extLst>
          </p:cNvPr>
          <p:cNvSpPr/>
          <p:nvPr/>
        </p:nvSpPr>
        <p:spPr>
          <a:xfrm>
            <a:off x="351979" y="1397016"/>
            <a:ext cx="5182820" cy="3377151"/>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effectLst/>
                <a:ea typeface="Calibri" panose="020F0502020204030204" pitchFamily="34" charset="0"/>
                <a:cs typeface="Times New Roman" panose="02020603050405020304" pitchFamily="18" charset="0"/>
              </a:rPr>
              <a:t>-</a:t>
            </a:r>
            <a:r>
              <a:rPr lang="en-GB" sz="1600" dirty="0" err="1">
                <a:solidFill>
                  <a:schemeClr val="tx1"/>
                </a:solidFill>
                <a:effectLst/>
                <a:ea typeface="Calibri" panose="020F0502020204030204" pitchFamily="34" charset="0"/>
                <a:cs typeface="Times New Roman" panose="02020603050405020304" pitchFamily="18" charset="0"/>
              </a:rPr>
              <a:t>MoFPED</a:t>
            </a:r>
            <a:r>
              <a:rPr lang="en-GB" sz="1600" dirty="0">
                <a:solidFill>
                  <a:schemeClr val="tx1"/>
                </a:solidFill>
                <a:effectLst/>
                <a:ea typeface="Calibri" panose="020F0502020204030204" pitchFamily="34" charset="0"/>
                <a:cs typeface="Times New Roman" panose="02020603050405020304" pitchFamily="18" charset="0"/>
              </a:rPr>
              <a:t> was in the process of developing a domestic revenue mobilization strategy in line with the set target under the NDPII.</a:t>
            </a:r>
          </a:p>
          <a:p>
            <a:r>
              <a:rPr lang="en-GB" sz="1600" dirty="0">
                <a:solidFill>
                  <a:schemeClr val="tx1"/>
                </a:solidFill>
                <a:effectLst/>
                <a:ea typeface="Calibri" panose="020F0502020204030204" pitchFamily="34" charset="0"/>
                <a:cs typeface="Times New Roman" panose="02020603050405020304" pitchFamily="18" charset="0"/>
              </a:rPr>
              <a:t>-The existing and potential partnerships have not been mapped to harness synergies of the Whole of Government (</a:t>
            </a:r>
            <a:r>
              <a:rPr lang="en-GB" sz="1600" dirty="0" err="1">
                <a:solidFill>
                  <a:schemeClr val="tx1"/>
                </a:solidFill>
                <a:effectLst/>
                <a:ea typeface="Calibri" panose="020F0502020204030204" pitchFamily="34" charset="0"/>
                <a:cs typeface="Times New Roman" panose="02020603050405020304" pitchFamily="18" charset="0"/>
              </a:rPr>
              <a:t>WoG</a:t>
            </a:r>
            <a:r>
              <a:rPr lang="en-GB" sz="1600" dirty="0">
                <a:solidFill>
                  <a:schemeClr val="tx1"/>
                </a:solidFill>
                <a:effectLst/>
                <a:ea typeface="Calibri" panose="020F0502020204030204" pitchFamily="34" charset="0"/>
                <a:cs typeface="Times New Roman" panose="02020603050405020304" pitchFamily="18" charset="0"/>
              </a:rPr>
              <a:t>) perspective for the 2030 Agenda. </a:t>
            </a:r>
          </a:p>
          <a:p>
            <a:r>
              <a:rPr lang="en-GB" sz="1600" dirty="0">
                <a:solidFill>
                  <a:schemeClr val="tx1"/>
                </a:solidFill>
                <a:effectLst/>
                <a:ea typeface="Calibri" panose="020F0502020204030204" pitchFamily="34" charset="0"/>
                <a:cs typeface="Times New Roman" panose="02020603050405020304" pitchFamily="18" charset="0"/>
              </a:rPr>
              <a:t>-There was no adequate mobilisation of resources required to facilitate SDG TWGs to undertake their preparedness activities</a:t>
            </a:r>
            <a:endParaRPr lang="en-ZA" sz="1600" dirty="0">
              <a:solidFill>
                <a:schemeClr val="tx1"/>
              </a:solidFill>
              <a:effectLst/>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26A333B3-EEC3-3890-D914-9AC40DDEAC35}"/>
              </a:ext>
            </a:extLst>
          </p:cNvPr>
          <p:cNvSpPr/>
          <p:nvPr/>
        </p:nvSpPr>
        <p:spPr>
          <a:xfrm>
            <a:off x="5534799" y="1494306"/>
            <a:ext cx="3197655" cy="318256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effectLst/>
                <a:ea typeface="Calibri" panose="020F0502020204030204" pitchFamily="34" charset="0"/>
                <a:cs typeface="Times New Roman" panose="02020603050405020304" pitchFamily="18" charset="0"/>
              </a:rPr>
              <a:t>In 2020, the NPA developed the NDPIII to provide a tentative cost for the SDGs and other Agenda that will guide </a:t>
            </a:r>
            <a:r>
              <a:rPr lang="en-GB" sz="1800" dirty="0" err="1">
                <a:effectLst/>
                <a:ea typeface="Calibri" panose="020F0502020204030204" pitchFamily="34" charset="0"/>
                <a:cs typeface="Times New Roman" panose="02020603050405020304" pitchFamily="18" charset="0"/>
              </a:rPr>
              <a:t>MoFPED</a:t>
            </a:r>
            <a:r>
              <a:rPr lang="en-GB" sz="1800" dirty="0">
                <a:effectLst/>
                <a:ea typeface="Calibri" panose="020F0502020204030204" pitchFamily="34" charset="0"/>
                <a:cs typeface="Times New Roman" panose="02020603050405020304" pitchFamily="18" charset="0"/>
              </a:rPr>
              <a:t> in resource mobilisation over 10 years.</a:t>
            </a:r>
            <a:endParaRPr lang="en-ZA" sz="1800" dirty="0">
              <a:effectLst/>
              <a:ea typeface="Calibri" panose="020F0502020204030204" pitchFamily="34" charset="0"/>
              <a:cs typeface="Times New Roman" panose="02020603050405020304" pitchFamily="18" charset="0"/>
            </a:endParaRPr>
          </a:p>
          <a:p>
            <a:pPr algn="ctr"/>
            <a:endParaRPr lang="en-US" sz="1600" dirty="0"/>
          </a:p>
        </p:txBody>
      </p:sp>
    </p:spTree>
    <p:extLst>
      <p:ext uri="{BB962C8B-B14F-4D97-AF65-F5344CB8AC3E}">
        <p14:creationId xmlns:p14="http://schemas.microsoft.com/office/powerpoint/2010/main" val="1840950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DC791-217D-494C-DA59-3E47F12D4093}"/>
              </a:ext>
            </a:extLst>
          </p:cNvPr>
          <p:cNvSpPr>
            <a:spLocks noGrp="1"/>
          </p:cNvSpPr>
          <p:nvPr>
            <p:ph type="title"/>
          </p:nvPr>
        </p:nvSpPr>
        <p:spPr>
          <a:xfrm>
            <a:off x="601669" y="128470"/>
            <a:ext cx="7940659" cy="610820"/>
          </a:xfrm>
        </p:spPr>
        <p:txBody>
          <a:bodyPr>
            <a:normAutofit fontScale="90000"/>
          </a:bodyPr>
          <a:lstStyle/>
          <a:p>
            <a:r>
              <a:rPr lang="en-US" dirty="0"/>
              <a:t>Key audit findings and actions taken</a:t>
            </a:r>
          </a:p>
        </p:txBody>
      </p:sp>
      <p:sp>
        <p:nvSpPr>
          <p:cNvPr id="6" name="TextBox 5">
            <a:extLst>
              <a:ext uri="{FF2B5EF4-FFF2-40B4-BE49-F238E27FC236}">
                <a16:creationId xmlns:a16="http://schemas.microsoft.com/office/drawing/2014/main" id="{A01124FA-08B5-A537-18E3-2C9670CD1509}"/>
              </a:ext>
            </a:extLst>
          </p:cNvPr>
          <p:cNvSpPr txBox="1"/>
          <p:nvPr/>
        </p:nvSpPr>
        <p:spPr>
          <a:xfrm>
            <a:off x="324118" y="548283"/>
            <a:ext cx="8495760" cy="646331"/>
          </a:xfrm>
          <a:prstGeom prst="rect">
            <a:avLst/>
          </a:prstGeom>
          <a:noFill/>
        </p:spPr>
        <p:txBody>
          <a:bodyPr wrap="square">
            <a:spAutoFit/>
          </a:bodyPr>
          <a:lstStyle/>
          <a:p>
            <a:pPr algn="just"/>
            <a:r>
              <a:rPr lang="en-GB" sz="1800" b="1" dirty="0">
                <a:effectLst/>
                <a:latin typeface="Calibri" panose="020F0502020204030204" pitchFamily="34" charset="0"/>
                <a:ea typeface="Calibri" panose="020F0502020204030204" pitchFamily="34" charset="0"/>
                <a:cs typeface="Times New Roman" panose="02020603050405020304" pitchFamily="18" charset="0"/>
              </a:rPr>
              <a:t>5. Monitoring, follow up, review and reporting on progress towards the implementation of the 2030 agenda</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ight Arrow Callout 6">
            <a:extLst>
              <a:ext uri="{FF2B5EF4-FFF2-40B4-BE49-F238E27FC236}">
                <a16:creationId xmlns:a16="http://schemas.microsoft.com/office/drawing/2014/main" id="{567904E9-C8DA-6246-F843-896345F0BE18}"/>
              </a:ext>
            </a:extLst>
          </p:cNvPr>
          <p:cNvSpPr/>
          <p:nvPr/>
        </p:nvSpPr>
        <p:spPr>
          <a:xfrm>
            <a:off x="0" y="1159103"/>
            <a:ext cx="6557165" cy="3984397"/>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effectLst/>
                <a:ea typeface="Calibri" panose="020F0502020204030204" pitchFamily="34" charset="0"/>
                <a:cs typeface="Times New Roman" panose="02020603050405020304" pitchFamily="18" charset="0"/>
              </a:rPr>
              <a:t>-UBOS was yet to establish comprehensive baseline data on all applicable targets that would be used to track progress for SDGs implementation. </a:t>
            </a:r>
            <a:endParaRPr lang="en-ZA" sz="1600" dirty="0">
              <a:solidFill>
                <a:schemeClr val="tx1"/>
              </a:solidFill>
              <a:effectLst/>
              <a:ea typeface="Calibri" panose="020F0502020204030204" pitchFamily="34" charset="0"/>
              <a:cs typeface="Times New Roman" panose="02020603050405020304" pitchFamily="18" charset="0"/>
            </a:endParaRPr>
          </a:p>
          <a:p>
            <a:r>
              <a:rPr lang="en-GB" sz="1600" dirty="0">
                <a:solidFill>
                  <a:schemeClr val="tx1"/>
                </a:solidFill>
                <a:effectLst/>
                <a:ea typeface="Calibri" panose="020F0502020204030204" pitchFamily="34" charset="0"/>
                <a:cs typeface="Times New Roman" panose="02020603050405020304" pitchFamily="18" charset="0"/>
              </a:rPr>
              <a:t>-The data gap analysis of indicators for SDGs at program/ service delivery points had however not taken place. </a:t>
            </a:r>
            <a:endParaRPr lang="en-ZA" sz="1600" dirty="0">
              <a:solidFill>
                <a:schemeClr val="tx1"/>
              </a:solidFill>
              <a:effectLst/>
              <a:ea typeface="Calibri" panose="020F0502020204030204" pitchFamily="34" charset="0"/>
              <a:cs typeface="Times New Roman" panose="02020603050405020304" pitchFamily="18" charset="0"/>
            </a:endParaRPr>
          </a:p>
          <a:p>
            <a:r>
              <a:rPr lang="en-GB" sz="1600" dirty="0">
                <a:solidFill>
                  <a:schemeClr val="tx1"/>
                </a:solidFill>
                <a:effectLst/>
                <a:ea typeface="Calibri" panose="020F0502020204030204" pitchFamily="34" charset="0"/>
                <a:cs typeface="Times New Roman" panose="02020603050405020304" pitchFamily="18" charset="0"/>
              </a:rPr>
              <a:t>-The process for identification and incorporation of applicable indicators into NSI framework was delayed by non-prioritization of the activity and failure to operationalize the Data TWG by UBOS.</a:t>
            </a:r>
            <a:endParaRPr lang="en-ZA" sz="1600" dirty="0">
              <a:solidFill>
                <a:schemeClr val="tx1"/>
              </a:solidFill>
              <a:effectLst/>
              <a:ea typeface="Calibri" panose="020F0502020204030204" pitchFamily="34" charset="0"/>
              <a:cs typeface="Times New Roman" panose="02020603050405020304" pitchFamily="18" charset="0"/>
            </a:endParaRPr>
          </a:p>
          <a:p>
            <a:r>
              <a:rPr lang="en-GB" sz="1600" dirty="0">
                <a:solidFill>
                  <a:schemeClr val="tx1"/>
                </a:solidFill>
                <a:effectLst/>
                <a:ea typeface="Calibri" panose="020F0502020204030204" pitchFamily="34" charset="0"/>
                <a:cs typeface="Times New Roman" panose="02020603050405020304" pitchFamily="18" charset="0"/>
              </a:rPr>
              <a:t>-The baseline data that describes the status on applicable indicators prior to implementation had not been classified and communicated to all implementing MDAs and Local Governments for purposes of tracking progress.</a:t>
            </a:r>
            <a:endParaRPr lang="en-ZA" sz="1600" dirty="0">
              <a:solidFill>
                <a:schemeClr val="tx1"/>
              </a:solidFill>
              <a:effectLst/>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26A333B3-EEC3-3890-D914-9AC40DDEAC35}"/>
              </a:ext>
            </a:extLst>
          </p:cNvPr>
          <p:cNvSpPr/>
          <p:nvPr/>
        </p:nvSpPr>
        <p:spPr>
          <a:xfrm>
            <a:off x="6557165" y="1159103"/>
            <a:ext cx="2586834" cy="37032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effectLst/>
                <a:latin typeface="Calibri" panose="020F0502020204030204" pitchFamily="34" charset="0"/>
                <a:ea typeface="Calibri" panose="020F0502020204030204" pitchFamily="34" charset="0"/>
                <a:cs typeface="Times New Roman" panose="02020603050405020304" pitchFamily="18" charset="0"/>
              </a:rPr>
              <a:t>The </a:t>
            </a:r>
            <a:r>
              <a:rPr lang="en-GB" sz="1600" dirty="0">
                <a:latin typeface="Calibri" panose="020F0502020204030204" pitchFamily="34" charset="0"/>
                <a:ea typeface="Calibri" panose="020F0502020204030204" pitchFamily="34" charset="0"/>
                <a:cs typeface="Times New Roman" panose="02020603050405020304" pitchFamily="18" charset="0"/>
              </a:rPr>
              <a:t>UBOS </a:t>
            </a:r>
            <a:r>
              <a:rPr lang="en-GB" sz="1600" dirty="0">
                <a:effectLst/>
                <a:ea typeface="Calibri" panose="020F0502020204030204" pitchFamily="34" charset="0"/>
                <a:cs typeface="Times New Roman" panose="02020603050405020304" pitchFamily="18" charset="0"/>
              </a:rPr>
              <a:t>identified SDG indicators mapped to the National Standard Indicator Framework. UBOS constituted data working groups for each of the SDG goals.</a:t>
            </a:r>
            <a:endParaRPr lang="en-ZA" sz="1600" dirty="0">
              <a:effectLst/>
              <a:ea typeface="Calibri" panose="020F0502020204030204" pitchFamily="34" charset="0"/>
              <a:cs typeface="Times New Roman" panose="02020603050405020304" pitchFamily="18" charset="0"/>
            </a:endParaRPr>
          </a:p>
          <a:p>
            <a:pPr algn="ctr"/>
            <a:endParaRPr lang="en-US" sz="1600" dirty="0"/>
          </a:p>
        </p:txBody>
      </p:sp>
    </p:spTree>
    <p:extLst>
      <p:ext uri="{BB962C8B-B14F-4D97-AF65-F5344CB8AC3E}">
        <p14:creationId xmlns:p14="http://schemas.microsoft.com/office/powerpoint/2010/main" val="4017291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281175"/>
            <a:ext cx="8246070" cy="785232"/>
          </a:xfrm>
        </p:spPr>
        <p:txBody>
          <a:bodyPr/>
          <a:lstStyle/>
          <a:p>
            <a:pPr algn="ctr"/>
            <a:r>
              <a:rPr lang="en-US" dirty="0"/>
              <a:t>Conclusion</a:t>
            </a:r>
          </a:p>
        </p:txBody>
      </p:sp>
      <p:sp>
        <p:nvSpPr>
          <p:cNvPr id="7" name="Text Placeholder 6"/>
          <p:cNvSpPr>
            <a:spLocks noGrp="1"/>
          </p:cNvSpPr>
          <p:nvPr>
            <p:ph type="body" sz="quarter" idx="3"/>
          </p:nvPr>
        </p:nvSpPr>
        <p:spPr/>
        <p:txBody>
          <a:bodyPr>
            <a:normAutofit lnSpcReduction="10000"/>
          </a:bodyPr>
          <a:lstStyle/>
          <a:p>
            <a:r>
              <a:rPr lang="en-US"/>
              <a:t>Product B</a:t>
            </a:r>
          </a:p>
        </p:txBody>
      </p:sp>
      <p:graphicFrame>
        <p:nvGraphicFramePr>
          <p:cNvPr id="13" name="TextBox 10">
            <a:extLst>
              <a:ext uri="{FF2B5EF4-FFF2-40B4-BE49-F238E27FC236}">
                <a16:creationId xmlns:a16="http://schemas.microsoft.com/office/drawing/2014/main" id="{2CA17500-A92A-B766-1251-6A2AA1D480D2}"/>
              </a:ext>
            </a:extLst>
          </p:cNvPr>
          <p:cNvGraphicFramePr/>
          <p:nvPr>
            <p:extLst>
              <p:ext uri="{D42A27DB-BD31-4B8C-83A1-F6EECF244321}">
                <p14:modId xmlns:p14="http://schemas.microsoft.com/office/powerpoint/2010/main" val="3514384980"/>
              </p:ext>
            </p:extLst>
          </p:nvPr>
        </p:nvGraphicFramePr>
        <p:xfrm>
          <a:off x="448964" y="1197404"/>
          <a:ext cx="8695036" cy="3946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0783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18" name="Rectangle 17">
            <a:extLst>
              <a:ext uri="{FF2B5EF4-FFF2-40B4-BE49-F238E27FC236}">
                <a16:creationId xmlns:a16="http://schemas.microsoft.com/office/drawing/2014/main" id="{2255CADE-DCE0-447F-B290-2AE78E5E5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5" descr="DSC01316">
            <a:extLst>
              <a:ext uri="{FF2B5EF4-FFF2-40B4-BE49-F238E27FC236}">
                <a16:creationId xmlns:a16="http://schemas.microsoft.com/office/drawing/2014/main" id="{AF7D086F-53FE-DDD6-E0DC-B19CE1FB79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5066" r="9210"/>
          <a:stretch/>
        </p:blipFill>
        <p:spPr bwMode="auto">
          <a:xfrm>
            <a:off x="6645" y="10"/>
            <a:ext cx="5193150" cy="51434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4245587C-701C-48A1-9B6B-10C3DF81A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99795" y="-1"/>
            <a:ext cx="60985" cy="5143501"/>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2E5CF545-7AAF-4A13-8871-089E929E85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33611CA6-BAE3-81CE-3CE8-AFE94C84356F}"/>
              </a:ext>
            </a:extLst>
          </p:cNvPr>
          <p:cNvSpPr txBox="1"/>
          <p:nvPr/>
        </p:nvSpPr>
        <p:spPr>
          <a:xfrm>
            <a:off x="5677786" y="1019175"/>
            <a:ext cx="2780883" cy="2047874"/>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800" cap="all">
                <a:latin typeface="+mj-lt"/>
                <a:ea typeface="+mj-ea"/>
                <a:cs typeface="+mj-cs"/>
              </a:rPr>
              <a:t>THANK YOU</a:t>
            </a:r>
          </a:p>
        </p:txBody>
      </p:sp>
    </p:spTree>
    <p:extLst>
      <p:ext uri="{BB962C8B-B14F-4D97-AF65-F5344CB8AC3E}">
        <p14:creationId xmlns:p14="http://schemas.microsoft.com/office/powerpoint/2010/main" val="10910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2" y="0"/>
            <a:ext cx="8093363" cy="916230"/>
          </a:xfrm>
        </p:spPr>
        <p:txBody>
          <a:bodyPr/>
          <a:lstStyle/>
          <a:p>
            <a:r>
              <a:rPr lang="en-US" dirty="0"/>
              <a:t>PRESENTATION OUTLINE</a:t>
            </a:r>
          </a:p>
        </p:txBody>
      </p:sp>
      <p:sp>
        <p:nvSpPr>
          <p:cNvPr id="3" name="Content Placeholder 2"/>
          <p:cNvSpPr>
            <a:spLocks noGrp="1"/>
          </p:cNvSpPr>
          <p:nvPr>
            <p:ph idx="1"/>
          </p:nvPr>
        </p:nvSpPr>
        <p:spPr>
          <a:xfrm>
            <a:off x="601670" y="1350110"/>
            <a:ext cx="4886560" cy="3512215"/>
          </a:xfrm>
        </p:spPr>
        <p:txBody>
          <a:bodyPr>
            <a:normAutofit fontScale="92500"/>
          </a:bodyPr>
          <a:lstStyle/>
          <a:p>
            <a:r>
              <a:rPr lang="en-US" cap="none" dirty="0">
                <a:solidFill>
                  <a:schemeClr val="tx1"/>
                </a:solidFill>
              </a:rPr>
              <a:t>Introduction To </a:t>
            </a:r>
            <a:r>
              <a:rPr lang="en-US" cap="none" dirty="0" err="1">
                <a:solidFill>
                  <a:schemeClr val="tx1"/>
                </a:solidFill>
              </a:rPr>
              <a:t>Sdgs</a:t>
            </a:r>
            <a:endParaRPr lang="en-US" cap="none" dirty="0">
              <a:solidFill>
                <a:schemeClr val="tx1"/>
              </a:solidFill>
            </a:endParaRPr>
          </a:p>
          <a:p>
            <a:r>
              <a:rPr lang="en-US" cap="none" dirty="0">
                <a:solidFill>
                  <a:schemeClr val="tx1"/>
                </a:solidFill>
              </a:rPr>
              <a:t>Overview Of The </a:t>
            </a:r>
            <a:r>
              <a:rPr lang="en-US" cap="none" dirty="0" err="1">
                <a:solidFill>
                  <a:schemeClr val="tx1"/>
                </a:solidFill>
              </a:rPr>
              <a:t>Sdg</a:t>
            </a:r>
            <a:r>
              <a:rPr lang="en-US" cap="none" dirty="0">
                <a:solidFill>
                  <a:schemeClr val="tx1"/>
                </a:solidFill>
              </a:rPr>
              <a:t> Audit Process</a:t>
            </a:r>
          </a:p>
          <a:p>
            <a:r>
              <a:rPr lang="en-US" cap="none" dirty="0">
                <a:solidFill>
                  <a:schemeClr val="tx1"/>
                </a:solidFill>
              </a:rPr>
              <a:t>Methodology and criteria of audit</a:t>
            </a:r>
          </a:p>
          <a:p>
            <a:r>
              <a:rPr lang="en-US" cap="none" dirty="0">
                <a:solidFill>
                  <a:schemeClr val="tx1"/>
                </a:solidFill>
              </a:rPr>
              <a:t>Key findings and actions</a:t>
            </a:r>
          </a:p>
          <a:p>
            <a:r>
              <a:rPr lang="en-US" cap="none" dirty="0">
                <a:solidFill>
                  <a:schemeClr val="tx1"/>
                </a:solidFill>
              </a:rPr>
              <a:t>Conclusion </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8804A770-42BF-3793-2B5C-28A70D6757E7}"/>
              </a:ext>
            </a:extLst>
          </p:cNvPr>
          <p:cNvPicPr>
            <a:picLocks noChangeAspect="1"/>
          </p:cNvPicPr>
          <p:nvPr/>
        </p:nvPicPr>
        <p:blipFill>
          <a:blip r:embed="rId3"/>
          <a:stretch>
            <a:fillRect/>
          </a:stretch>
        </p:blipFill>
        <p:spPr>
          <a:xfrm>
            <a:off x="5969977" y="891995"/>
            <a:ext cx="2743200" cy="3763528"/>
          </a:xfrm>
          <a:prstGeom prst="rect">
            <a:avLst/>
          </a:prstGeom>
        </p:spPr>
      </p:pic>
    </p:spTree>
    <p:extLst>
      <p:ext uri="{BB962C8B-B14F-4D97-AF65-F5344CB8AC3E}">
        <p14:creationId xmlns:p14="http://schemas.microsoft.com/office/powerpoint/2010/main" val="410330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a:t>
            </a:r>
          </a:p>
        </p:txBody>
      </p:sp>
      <p:sp>
        <p:nvSpPr>
          <p:cNvPr id="5" name="Content Placeholder 4"/>
          <p:cNvSpPr>
            <a:spLocks noGrp="1"/>
          </p:cNvSpPr>
          <p:nvPr>
            <p:ph idx="1"/>
          </p:nvPr>
        </p:nvSpPr>
        <p:spPr/>
        <p:txBody>
          <a:bodyPr>
            <a:normAutofit lnSpcReduction="10000"/>
          </a:bodyPr>
          <a:lstStyle/>
          <a:p>
            <a:r>
              <a:rPr lang="en-ZA" cap="none" dirty="0">
                <a:solidFill>
                  <a:schemeClr val="tx1"/>
                </a:solidFill>
              </a:rPr>
              <a:t>The Sustainable Development Goals (SDGS) also referred to as the 2030 agenda are a set of 17 aspirational goals elaborated through 169 targets and 232 indicators. The UN member states are expected to use SDGS to frame their agenda and political policies over the 15 years from January, 2016 to December, 2030.</a:t>
            </a:r>
            <a:endParaRPr lang="en-US" cap="none" dirty="0">
              <a:solidFill>
                <a:schemeClr val="tx1"/>
              </a:solidFill>
            </a:endParaRPr>
          </a:p>
        </p:txBody>
      </p:sp>
    </p:spTree>
    <p:extLst>
      <p:ext uri="{BB962C8B-B14F-4D97-AF65-F5344CB8AC3E}">
        <p14:creationId xmlns:p14="http://schemas.microsoft.com/office/powerpoint/2010/main" val="11016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8BB4-4885-8C68-499A-A9720E7FCE5F}"/>
              </a:ext>
            </a:extLst>
          </p:cNvPr>
          <p:cNvSpPr>
            <a:spLocks noGrp="1"/>
          </p:cNvSpPr>
          <p:nvPr>
            <p:ph type="title"/>
          </p:nvPr>
        </p:nvSpPr>
        <p:spPr/>
        <p:txBody>
          <a:bodyPr/>
          <a:lstStyle/>
          <a:p>
            <a:r>
              <a:rPr lang="en-US" dirty="0"/>
              <a:t>AUDIT OVERVIEW</a:t>
            </a:r>
          </a:p>
        </p:txBody>
      </p:sp>
      <p:graphicFrame>
        <p:nvGraphicFramePr>
          <p:cNvPr id="5" name="Diagram 4">
            <a:extLst>
              <a:ext uri="{FF2B5EF4-FFF2-40B4-BE49-F238E27FC236}">
                <a16:creationId xmlns:a16="http://schemas.microsoft.com/office/drawing/2014/main" id="{C03D5090-B50F-3018-A554-D8D03D3310B5}"/>
              </a:ext>
            </a:extLst>
          </p:cNvPr>
          <p:cNvGraphicFramePr/>
          <p:nvPr>
            <p:extLst>
              <p:ext uri="{D42A27DB-BD31-4B8C-83A1-F6EECF244321}">
                <p14:modId xmlns:p14="http://schemas.microsoft.com/office/powerpoint/2010/main" val="338459985"/>
              </p:ext>
            </p:extLst>
          </p:nvPr>
        </p:nvGraphicFramePr>
        <p:xfrm>
          <a:off x="296261" y="891995"/>
          <a:ext cx="8704184" cy="4123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1065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9D44-5328-829A-3461-C989FA79F4FC}"/>
              </a:ext>
            </a:extLst>
          </p:cNvPr>
          <p:cNvSpPr>
            <a:spLocks noGrp="1"/>
          </p:cNvSpPr>
          <p:nvPr>
            <p:ph type="title"/>
          </p:nvPr>
        </p:nvSpPr>
        <p:spPr/>
        <p:txBody>
          <a:bodyPr/>
          <a:lstStyle/>
          <a:p>
            <a:r>
              <a:rPr lang="en-ZA" dirty="0"/>
              <a:t>METHODOLOGY </a:t>
            </a:r>
            <a:endParaRPr lang="en-US" dirty="0"/>
          </a:p>
        </p:txBody>
      </p:sp>
      <p:sp>
        <p:nvSpPr>
          <p:cNvPr id="3" name="Content Placeholder 2">
            <a:extLst>
              <a:ext uri="{FF2B5EF4-FFF2-40B4-BE49-F238E27FC236}">
                <a16:creationId xmlns:a16="http://schemas.microsoft.com/office/drawing/2014/main" id="{D474A8FF-3925-63F1-F590-12FB5082DD24}"/>
              </a:ext>
            </a:extLst>
          </p:cNvPr>
          <p:cNvSpPr>
            <a:spLocks noGrp="1"/>
          </p:cNvSpPr>
          <p:nvPr>
            <p:ph idx="1"/>
          </p:nvPr>
        </p:nvSpPr>
        <p:spPr/>
        <p:txBody>
          <a:bodyPr>
            <a:normAutofit/>
          </a:bodyPr>
          <a:lstStyle/>
          <a:p>
            <a:r>
              <a:rPr lang="en-ZA" cap="none" dirty="0">
                <a:solidFill>
                  <a:schemeClr val="tx1"/>
                </a:solidFill>
              </a:rPr>
              <a:t>Using both qualitative and quantitative analysis techniques</a:t>
            </a:r>
          </a:p>
          <a:p>
            <a:r>
              <a:rPr lang="en-ZA" cap="none" dirty="0">
                <a:solidFill>
                  <a:schemeClr val="tx1"/>
                </a:solidFill>
              </a:rPr>
              <a:t>The results of the interviews were corroborated with the reports produced by the respective technical working groups on the progress of their adaptation process.</a:t>
            </a:r>
            <a:endParaRPr lang="en-US" cap="none" dirty="0">
              <a:solidFill>
                <a:schemeClr val="tx1"/>
              </a:solidFill>
            </a:endParaRPr>
          </a:p>
        </p:txBody>
      </p:sp>
    </p:spTree>
    <p:extLst>
      <p:ext uri="{BB962C8B-B14F-4D97-AF65-F5344CB8AC3E}">
        <p14:creationId xmlns:p14="http://schemas.microsoft.com/office/powerpoint/2010/main" val="4263739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DF81-98BA-CB0F-C0D0-F2AC0D1D02B3}"/>
              </a:ext>
            </a:extLst>
          </p:cNvPr>
          <p:cNvSpPr>
            <a:spLocks noGrp="1"/>
          </p:cNvSpPr>
          <p:nvPr>
            <p:ph type="title"/>
          </p:nvPr>
        </p:nvSpPr>
        <p:spPr>
          <a:xfrm>
            <a:off x="601670" y="281175"/>
            <a:ext cx="7940659" cy="610820"/>
          </a:xfrm>
        </p:spPr>
        <p:txBody>
          <a:bodyPr/>
          <a:lstStyle/>
          <a:p>
            <a:r>
              <a:rPr lang="en-ZA" cap="none" dirty="0">
                <a:solidFill>
                  <a:schemeClr val="tx1"/>
                </a:solidFill>
              </a:rPr>
              <a:t>AUDIT CRITERIA </a:t>
            </a:r>
            <a:endParaRPr lang="en-US" dirty="0"/>
          </a:p>
        </p:txBody>
      </p:sp>
      <p:sp>
        <p:nvSpPr>
          <p:cNvPr id="3" name="Content Placeholder 2">
            <a:extLst>
              <a:ext uri="{FF2B5EF4-FFF2-40B4-BE49-F238E27FC236}">
                <a16:creationId xmlns:a16="http://schemas.microsoft.com/office/drawing/2014/main" id="{2D8861C6-62C8-B2DA-A6D4-CE1D3F41B523}"/>
              </a:ext>
            </a:extLst>
          </p:cNvPr>
          <p:cNvSpPr>
            <a:spLocks noGrp="1"/>
          </p:cNvSpPr>
          <p:nvPr>
            <p:ph idx="1"/>
          </p:nvPr>
        </p:nvSpPr>
        <p:spPr>
          <a:xfrm>
            <a:off x="143555" y="1197405"/>
            <a:ext cx="9000445" cy="3664920"/>
          </a:xfrm>
        </p:spPr>
        <p:txBody>
          <a:bodyPr>
            <a:noAutofit/>
          </a:bodyPr>
          <a:lstStyle/>
          <a:p>
            <a:endParaRPr lang="en-ZA" sz="1600" cap="none" dirty="0">
              <a:solidFill>
                <a:schemeClr val="tx1"/>
              </a:solidFill>
            </a:endParaRPr>
          </a:p>
          <a:p>
            <a:r>
              <a:rPr lang="en-ZA" sz="2400" cap="none" dirty="0">
                <a:solidFill>
                  <a:schemeClr val="tx1"/>
                </a:solidFill>
              </a:rPr>
              <a:t>The sources of criteria used for this audit were derived from the following documents reviewed:</a:t>
            </a:r>
            <a:endParaRPr lang="en-ZA" sz="1600" cap="none" dirty="0">
              <a:solidFill>
                <a:schemeClr val="tx1"/>
              </a:solidFill>
            </a:endParaRPr>
          </a:p>
          <a:p>
            <a:pPr marL="0" indent="0">
              <a:buNone/>
            </a:pPr>
            <a:r>
              <a:rPr lang="en-ZA" sz="1800" cap="none" dirty="0">
                <a:solidFill>
                  <a:schemeClr val="tx1"/>
                </a:solidFill>
              </a:rPr>
              <a:t>a) UN, Transforming Our World: The 2030 Agenda For Sustainable Development</a:t>
            </a:r>
          </a:p>
          <a:p>
            <a:pPr marL="0" indent="0">
              <a:buNone/>
            </a:pPr>
            <a:r>
              <a:rPr lang="en-ZA" sz="1800" cap="none" dirty="0">
                <a:solidFill>
                  <a:schemeClr val="tx1"/>
                </a:solidFill>
              </a:rPr>
              <a:t>b) SDG Coordination Framework- Uganda</a:t>
            </a:r>
          </a:p>
          <a:p>
            <a:pPr marL="0" indent="0">
              <a:buNone/>
            </a:pPr>
            <a:r>
              <a:rPr lang="en-ZA" sz="1800" cap="none" dirty="0">
                <a:solidFill>
                  <a:schemeClr val="tx1"/>
                </a:solidFill>
              </a:rPr>
              <a:t>c) Results and Reporting Framework and The National Standardized Indicator (NSI) Framework – Uganda, </a:t>
            </a:r>
          </a:p>
          <a:p>
            <a:pPr marL="0" indent="0">
              <a:buNone/>
            </a:pPr>
            <a:r>
              <a:rPr lang="en-ZA" sz="1800" cap="none" dirty="0">
                <a:solidFill>
                  <a:schemeClr val="tx1"/>
                </a:solidFill>
              </a:rPr>
              <a:t>d) Public Finance and Management Act, 2015 – Uganda</a:t>
            </a:r>
          </a:p>
          <a:p>
            <a:pPr marL="0" indent="0">
              <a:buNone/>
            </a:pPr>
            <a:r>
              <a:rPr lang="en-ZA" sz="1800" cap="none" dirty="0">
                <a:solidFill>
                  <a:schemeClr val="tx1"/>
                </a:solidFill>
              </a:rPr>
              <a:t>e) Uganda’s Second National Development Plan (NDP II)-2015/16-2019/20</a:t>
            </a:r>
          </a:p>
        </p:txBody>
      </p:sp>
    </p:spTree>
    <p:extLst>
      <p:ext uri="{BB962C8B-B14F-4D97-AF65-F5344CB8AC3E}">
        <p14:creationId xmlns:p14="http://schemas.microsoft.com/office/powerpoint/2010/main" val="163697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DF81-98BA-CB0F-C0D0-F2AC0D1D02B3}"/>
              </a:ext>
            </a:extLst>
          </p:cNvPr>
          <p:cNvSpPr>
            <a:spLocks noGrp="1"/>
          </p:cNvSpPr>
          <p:nvPr>
            <p:ph type="title"/>
          </p:nvPr>
        </p:nvSpPr>
        <p:spPr>
          <a:xfrm>
            <a:off x="601670" y="281175"/>
            <a:ext cx="7940659" cy="610820"/>
          </a:xfrm>
        </p:spPr>
        <p:txBody>
          <a:bodyPr/>
          <a:lstStyle/>
          <a:p>
            <a:r>
              <a:rPr lang="en-ZA" cap="none" dirty="0">
                <a:solidFill>
                  <a:schemeClr val="tx1"/>
                </a:solidFill>
              </a:rPr>
              <a:t>AUDIT CRITERIA </a:t>
            </a:r>
            <a:endParaRPr lang="en-US" dirty="0"/>
          </a:p>
        </p:txBody>
      </p:sp>
      <p:sp>
        <p:nvSpPr>
          <p:cNvPr id="3" name="Content Placeholder 2">
            <a:extLst>
              <a:ext uri="{FF2B5EF4-FFF2-40B4-BE49-F238E27FC236}">
                <a16:creationId xmlns:a16="http://schemas.microsoft.com/office/drawing/2014/main" id="{2D8861C6-62C8-B2DA-A6D4-CE1D3F41B523}"/>
              </a:ext>
            </a:extLst>
          </p:cNvPr>
          <p:cNvSpPr>
            <a:spLocks noGrp="1"/>
          </p:cNvSpPr>
          <p:nvPr>
            <p:ph idx="1"/>
          </p:nvPr>
        </p:nvSpPr>
        <p:spPr>
          <a:xfrm>
            <a:off x="296261" y="1197405"/>
            <a:ext cx="8704184" cy="3206805"/>
          </a:xfrm>
        </p:spPr>
        <p:txBody>
          <a:bodyPr>
            <a:noAutofit/>
          </a:bodyPr>
          <a:lstStyle/>
          <a:p>
            <a:pPr marL="0" indent="0">
              <a:buNone/>
            </a:pPr>
            <a:r>
              <a:rPr lang="en-ZA" sz="1800" cap="none" dirty="0">
                <a:solidFill>
                  <a:schemeClr val="tx1"/>
                </a:solidFill>
              </a:rPr>
              <a:t>f) The Comprehensive National Development Planning Framework (CNDPF) – Uganda</a:t>
            </a:r>
          </a:p>
          <a:p>
            <a:pPr marL="0" indent="0">
              <a:buNone/>
            </a:pPr>
            <a:r>
              <a:rPr lang="en-ZA" sz="1800" cap="none" dirty="0">
                <a:solidFill>
                  <a:schemeClr val="tx1"/>
                </a:solidFill>
              </a:rPr>
              <a:t>g) The National Policy on Public Sector Monitoring and Evaluation (2013)</a:t>
            </a:r>
          </a:p>
          <a:p>
            <a:pPr marL="0" indent="0">
              <a:buNone/>
            </a:pPr>
            <a:r>
              <a:rPr lang="en-ZA" sz="1800" cap="none" dirty="0">
                <a:solidFill>
                  <a:schemeClr val="tx1"/>
                </a:solidFill>
              </a:rPr>
              <a:t>h) Review Report On Uganda’s Readiness for Implementation of the 2030 Agenda</a:t>
            </a:r>
          </a:p>
          <a:p>
            <a:pPr marL="0" indent="0">
              <a:buNone/>
            </a:pPr>
            <a:r>
              <a:rPr lang="en-ZA" sz="1800" cap="none" dirty="0" err="1">
                <a:solidFill>
                  <a:schemeClr val="tx1"/>
                </a:solidFill>
              </a:rPr>
              <a:t>i</a:t>
            </a:r>
            <a:r>
              <a:rPr lang="en-ZA" sz="1800" cap="none" dirty="0">
                <a:solidFill>
                  <a:schemeClr val="tx1"/>
                </a:solidFill>
              </a:rPr>
              <a:t>) IDI – Auditing Preparedness for Implementation of SDGS – Guidance for Supreme Audit Institutions</a:t>
            </a:r>
          </a:p>
          <a:p>
            <a:pPr marL="0" indent="0">
              <a:buNone/>
            </a:pPr>
            <a:r>
              <a:rPr lang="en-ZA" sz="1800" cap="none" dirty="0">
                <a:solidFill>
                  <a:schemeClr val="tx1"/>
                </a:solidFill>
              </a:rPr>
              <a:t>j) The Addis Ababa Action Agenda of The Third International Conference on Financing for Development, 2015.</a:t>
            </a:r>
            <a:endParaRPr lang="en-US" sz="1800" cap="none" dirty="0">
              <a:solidFill>
                <a:schemeClr val="tx1"/>
              </a:solidFill>
            </a:endParaRPr>
          </a:p>
        </p:txBody>
      </p:sp>
    </p:spTree>
    <p:extLst>
      <p:ext uri="{BB962C8B-B14F-4D97-AF65-F5344CB8AC3E}">
        <p14:creationId xmlns:p14="http://schemas.microsoft.com/office/powerpoint/2010/main" val="4064706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6D48-00F1-0F57-1730-63C230FF9427}"/>
              </a:ext>
            </a:extLst>
          </p:cNvPr>
          <p:cNvSpPr>
            <a:spLocks noGrp="1"/>
          </p:cNvSpPr>
          <p:nvPr>
            <p:ph type="title"/>
          </p:nvPr>
        </p:nvSpPr>
        <p:spPr>
          <a:xfrm>
            <a:off x="601670" y="128470"/>
            <a:ext cx="7940659" cy="610820"/>
          </a:xfrm>
        </p:spPr>
        <p:txBody>
          <a:bodyPr/>
          <a:lstStyle/>
          <a:p>
            <a:r>
              <a:rPr lang="en-US" dirty="0"/>
              <a:t>KEY AUDIT QUESTIONS AND FOCUS</a:t>
            </a:r>
          </a:p>
        </p:txBody>
      </p:sp>
      <p:graphicFrame>
        <p:nvGraphicFramePr>
          <p:cNvPr id="4" name="Content Placeholder 3">
            <a:extLst>
              <a:ext uri="{FF2B5EF4-FFF2-40B4-BE49-F238E27FC236}">
                <a16:creationId xmlns:a16="http://schemas.microsoft.com/office/drawing/2014/main" id="{F8540E13-0FA4-D48E-540E-9360EDB73B90}"/>
              </a:ext>
            </a:extLst>
          </p:cNvPr>
          <p:cNvGraphicFramePr>
            <a:graphicFrameLocks noGrp="1"/>
          </p:cNvGraphicFramePr>
          <p:nvPr>
            <p:ph idx="1"/>
            <p:extLst>
              <p:ext uri="{D42A27DB-BD31-4B8C-83A1-F6EECF244321}">
                <p14:modId xmlns:p14="http://schemas.microsoft.com/office/powerpoint/2010/main" val="1482755845"/>
              </p:ext>
            </p:extLst>
          </p:nvPr>
        </p:nvGraphicFramePr>
        <p:xfrm>
          <a:off x="0" y="586585"/>
          <a:ext cx="9144000" cy="4733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2597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DC791-217D-494C-DA59-3E47F12D4093}"/>
              </a:ext>
            </a:extLst>
          </p:cNvPr>
          <p:cNvSpPr>
            <a:spLocks noGrp="1"/>
          </p:cNvSpPr>
          <p:nvPr>
            <p:ph type="title"/>
          </p:nvPr>
        </p:nvSpPr>
        <p:spPr>
          <a:xfrm>
            <a:off x="601669" y="128470"/>
            <a:ext cx="7940659" cy="610820"/>
          </a:xfrm>
        </p:spPr>
        <p:txBody>
          <a:bodyPr>
            <a:normAutofit fontScale="90000"/>
          </a:bodyPr>
          <a:lstStyle/>
          <a:p>
            <a:r>
              <a:rPr lang="en-US" dirty="0"/>
              <a:t>Key audit findings and actions taken</a:t>
            </a:r>
          </a:p>
        </p:txBody>
      </p:sp>
      <p:sp>
        <p:nvSpPr>
          <p:cNvPr id="6" name="TextBox 5">
            <a:extLst>
              <a:ext uri="{FF2B5EF4-FFF2-40B4-BE49-F238E27FC236}">
                <a16:creationId xmlns:a16="http://schemas.microsoft.com/office/drawing/2014/main" id="{A01124FA-08B5-A537-18E3-2C9670CD1509}"/>
              </a:ext>
            </a:extLst>
          </p:cNvPr>
          <p:cNvSpPr txBox="1"/>
          <p:nvPr/>
        </p:nvSpPr>
        <p:spPr>
          <a:xfrm>
            <a:off x="601670" y="1012739"/>
            <a:ext cx="7940658" cy="369332"/>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1. Integration of the SDGs into national planning strategies, policies and processes</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ight Arrow Callout 6">
            <a:extLst>
              <a:ext uri="{FF2B5EF4-FFF2-40B4-BE49-F238E27FC236}">
                <a16:creationId xmlns:a16="http://schemas.microsoft.com/office/drawing/2014/main" id="{567904E9-C8DA-6246-F843-896345F0BE18}"/>
              </a:ext>
            </a:extLst>
          </p:cNvPr>
          <p:cNvSpPr/>
          <p:nvPr/>
        </p:nvSpPr>
        <p:spPr>
          <a:xfrm>
            <a:off x="177124" y="1485174"/>
            <a:ext cx="5650085" cy="3206805"/>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kern="1200" dirty="0">
                <a:solidFill>
                  <a:schemeClr val="dk1"/>
                </a:solidFill>
                <a:effectLst/>
                <a:latin typeface="+mn-lt"/>
                <a:ea typeface="+mn-ea"/>
                <a:cs typeface="+mn-cs"/>
              </a:rPr>
              <a:t>The NPA had not undertaken the process of assessing the applicability and nationalising the 17 goals and the 169 targets. There was no report to demonstrate that NPA organised a consultative process to integrate the SDGs into National context, for instance: Goal 14 still read “Conserve and sustainably use the oceans, seas and marine resources for sustainable development</a:t>
            </a:r>
            <a:endParaRPr lang="en-ZA" sz="1800" kern="1200" dirty="0">
              <a:solidFill>
                <a:schemeClr val="dk1"/>
              </a:solidFill>
              <a:effectLst/>
              <a:latin typeface="+mn-lt"/>
              <a:ea typeface="+mn-ea"/>
              <a:cs typeface="+mn-cs"/>
            </a:endParaRPr>
          </a:p>
          <a:p>
            <a:pPr algn="ctr"/>
            <a:endParaRPr lang="en-US" dirty="0"/>
          </a:p>
        </p:txBody>
      </p:sp>
      <p:sp>
        <p:nvSpPr>
          <p:cNvPr id="8" name="Oval 7">
            <a:extLst>
              <a:ext uri="{FF2B5EF4-FFF2-40B4-BE49-F238E27FC236}">
                <a16:creationId xmlns:a16="http://schemas.microsoft.com/office/drawing/2014/main" id="{26A333B3-EEC3-3890-D914-9AC40DDEAC35}"/>
              </a:ext>
            </a:extLst>
          </p:cNvPr>
          <p:cNvSpPr/>
          <p:nvPr/>
        </p:nvSpPr>
        <p:spPr>
          <a:xfrm>
            <a:off x="5914069" y="1485174"/>
            <a:ext cx="3054100" cy="32068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effectLst/>
                <a:ea typeface="Calibri" panose="020F0502020204030204" pitchFamily="34" charset="0"/>
                <a:cs typeface="Times New Roman" panose="02020603050405020304" pitchFamily="18" charset="0"/>
              </a:rPr>
              <a:t>The NPA together with UNDP conducted a policy and institutional gap analysis to inform further integration of SDGs in 2019</a:t>
            </a:r>
            <a:r>
              <a:rPr lang="en-ZA" sz="1600" dirty="0">
                <a:ea typeface="Calibri" panose="020F0502020204030204" pitchFamily="34" charset="0"/>
                <a:cs typeface="Times New Roman" panose="02020603050405020304" pitchFamily="18" charset="0"/>
              </a:rPr>
              <a:t>.</a:t>
            </a:r>
            <a:r>
              <a:rPr lang="en-US" sz="1600" dirty="0"/>
              <a:t>As at the 2024 country review report on SDGs, there is better alignment to country context</a:t>
            </a:r>
          </a:p>
        </p:txBody>
      </p:sp>
    </p:spTree>
    <p:extLst>
      <p:ext uri="{BB962C8B-B14F-4D97-AF65-F5344CB8AC3E}">
        <p14:creationId xmlns:p14="http://schemas.microsoft.com/office/powerpoint/2010/main" val="277283797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0</TotalTime>
  <Words>1399</Words>
  <Application>Microsoft Macintosh PowerPoint</Application>
  <PresentationFormat>On-screen Show (16:9)</PresentationFormat>
  <Paragraphs>91</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Times New Roman</vt:lpstr>
      <vt:lpstr>Tw Cen MT</vt:lpstr>
      <vt:lpstr>Droplet</vt:lpstr>
      <vt:lpstr>The role of Supreme Audit Institutions in propelling the attainment of Agenda 2030: Lessons from Uganda</vt:lpstr>
      <vt:lpstr>PRESENTATION OUTLINE</vt:lpstr>
      <vt:lpstr>INTRODUCTION</vt:lpstr>
      <vt:lpstr>AUDIT OVERVIEW</vt:lpstr>
      <vt:lpstr>METHODOLOGY </vt:lpstr>
      <vt:lpstr>AUDIT CRITERIA </vt:lpstr>
      <vt:lpstr>AUDIT CRITERIA </vt:lpstr>
      <vt:lpstr>KEY AUDIT QUESTIONS AND FOCUS</vt:lpstr>
      <vt:lpstr>Key audit findings and actions taken</vt:lpstr>
      <vt:lpstr>Key audit findings and actions taken</vt:lpstr>
      <vt:lpstr>Key audit findings and actions taken</vt:lpstr>
      <vt:lpstr>Key audit findings and actions taken</vt:lpstr>
      <vt:lpstr>Key audit findings and actions taken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2024-08-21T03:20:39Z</dcterms:modified>
</cp:coreProperties>
</file>