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2147482821" r:id="rId4"/>
    <p:sldId id="2147482822" r:id="rId5"/>
    <p:sldId id="2147482826" r:id="rId6"/>
    <p:sldId id="2147482825" r:id="rId7"/>
    <p:sldId id="259" r:id="rId8"/>
    <p:sldId id="2147482823" r:id="rId9"/>
    <p:sldId id="2147482824" r:id="rId10"/>
    <p:sldId id="214748281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254"/>
    <a:srgbClr val="BF7E37"/>
    <a:srgbClr val="1D3A00"/>
    <a:srgbClr val="E39A39"/>
    <a:srgbClr val="FE9202"/>
    <a:srgbClr val="6C1A00"/>
    <a:srgbClr val="D47A02"/>
    <a:srgbClr val="007033"/>
    <a:srgbClr val="E7FF01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5" autoAdjust="0"/>
    <p:restoredTop sz="83573" autoAdjust="0"/>
  </p:normalViewPr>
  <p:slideViewPr>
    <p:cSldViewPr>
      <p:cViewPr varScale="1">
        <p:scale>
          <a:sx n="90" d="100"/>
          <a:sy n="90" d="100"/>
        </p:scale>
        <p:origin x="84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76" y="102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 txBox="1">
            <a:spLocks noGrp="1"/>
          </p:cNvSpPr>
          <p:nvPr>
            <p:ph type="body" idx="1"/>
          </p:nvPr>
        </p:nvSpPr>
        <p:spPr>
          <a:xfrm>
            <a:off x="659141" y="5034812"/>
            <a:ext cx="5273124" cy="4769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792163"/>
            <a:ext cx="7072313" cy="3978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77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65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9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350110"/>
            <a:ext cx="7940660" cy="35122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3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93B6E-F0C1-B5DA-B5F7-1054BEB1C84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5270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1172634"/>
            <a:ext cx="5191970" cy="1551822"/>
          </a:xfrm>
        </p:spPr>
        <p:txBody>
          <a:bodyPr anchor="b">
            <a:noAutofit/>
          </a:bodyPr>
          <a:lstStyle/>
          <a:p>
            <a:r>
              <a:rPr lang="en-US" sz="2800" b="1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Virtual Evaluation (VE) Experiences in Sub-Saharan Africa: Provide and Equip (P&amp;E) Case Study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28" y="3202437"/>
            <a:ext cx="4259829" cy="1046266"/>
          </a:xfrm>
        </p:spPr>
        <p:txBody>
          <a:bodyPr anchor="t">
            <a:normAutofit/>
          </a:bodyPr>
          <a:lstStyle/>
          <a:p>
            <a:r>
              <a:rPr lang="en-US" cap="none" dirty="0">
                <a:solidFill>
                  <a:srgbClr val="002060"/>
                </a:solidFill>
              </a:rPr>
              <a:t>By: Dr. Julian K. Bagyendera</a:t>
            </a:r>
          </a:p>
        </p:txBody>
      </p:sp>
      <p:pic>
        <p:nvPicPr>
          <p:cNvPr id="7" name="Picture 6" descr="A logo with text and leaves&#10;&#10;Description automatically generated">
            <a:extLst>
              <a:ext uri="{FF2B5EF4-FFF2-40B4-BE49-F238E27FC236}">
                <a16:creationId xmlns:a16="http://schemas.microsoft.com/office/drawing/2014/main" id="{DCD0F3C0-77F5-4BA9-FD49-889C6F66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6" y="542226"/>
            <a:ext cx="3872266" cy="3872266"/>
          </a:xfrm>
          <a:prstGeom prst="rect">
            <a:avLst/>
          </a:prstGeom>
        </p:spPr>
      </p:pic>
      <p:pic>
        <p:nvPicPr>
          <p:cNvPr id="15" name="Picture 14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4235"/>
            <a:ext cx="1081075" cy="1081075"/>
          </a:xfrm>
          <a:prstGeom prst="rect">
            <a:avLst/>
          </a:prstGeom>
        </p:spPr>
      </p:pic>
      <p:pic>
        <p:nvPicPr>
          <p:cNvPr id="19" name="Picture 18" descr="A coat of arms with animals&#10;&#10;Description automatically generated">
            <a:extLst>
              <a:ext uri="{FF2B5EF4-FFF2-40B4-BE49-F238E27FC236}">
                <a16:creationId xmlns:a16="http://schemas.microsoft.com/office/drawing/2014/main" id="{15057DD8-BFE4-0DE8-0545-557DDC96C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" y="24994"/>
            <a:ext cx="901604" cy="928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78CF17-DB8B-14AF-4596-99BD09F9B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1" y="3793391"/>
            <a:ext cx="2261480" cy="739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22766-6F48-28F3-AC8D-50983EE56A12}"/>
              </a:ext>
            </a:extLst>
          </p:cNvPr>
          <p:cNvSpPr txBox="1"/>
          <p:nvPr/>
        </p:nvSpPr>
        <p:spPr>
          <a:xfrm>
            <a:off x="601670" y="4566877"/>
            <a:ext cx="335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www provide-equip.com</a:t>
            </a:r>
            <a:endParaRPr lang="en-GB" sz="1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78558" y="3264718"/>
            <a:ext cx="1587443" cy="79808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/>
          <p:nvPr/>
        </p:nvSpPr>
        <p:spPr>
          <a:xfrm>
            <a:off x="2236374" y="2805241"/>
            <a:ext cx="4414081" cy="24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0" tIns="19280" rIns="38570" bIns="19280" anchor="t" anchorCtr="0">
            <a:spAutoFit/>
          </a:bodyPr>
          <a:lstStyle/>
          <a:p>
            <a:pPr algn="ctr"/>
            <a:r>
              <a:rPr lang="en-GB" sz="1350" b="1" dirty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Comments &amp; Questions?</a:t>
            </a:r>
            <a:endParaRPr sz="135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8CF33-AB35-41E4-820D-F4AC2DD3A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21" y="1220514"/>
            <a:ext cx="3753437" cy="2702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82523E-D8C7-B7B2-E451-7E8AE3D1107A}"/>
              </a:ext>
            </a:extLst>
          </p:cNvPr>
          <p:cNvSpPr txBox="1"/>
          <p:nvPr/>
        </p:nvSpPr>
        <p:spPr>
          <a:xfrm>
            <a:off x="1517900" y="366432"/>
            <a:ext cx="49806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Arial Narrow" panose="020B0606020202030204" pitchFamily="34" charset="0"/>
              </a:rPr>
              <a:t>End Thank you</a:t>
            </a:r>
          </a:p>
          <a:p>
            <a:pPr algn="ctr"/>
            <a:endParaRPr lang="en-US" sz="750" b="1" dirty="0">
              <a:latin typeface="Arial Narrow" panose="020B0606020202030204" pitchFamily="34" charset="0"/>
            </a:endParaRPr>
          </a:p>
          <a:p>
            <a:pPr algn="ctr"/>
            <a:r>
              <a:rPr lang="en-US" sz="2100" b="1" dirty="0">
                <a:latin typeface="Arial Narrow" panose="020B0606020202030204" pitchFamily="34" charset="0"/>
              </a:rPr>
              <a:t>May God bless you</a:t>
            </a:r>
            <a:endParaRPr lang="en-GB" sz="2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2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2" y="0"/>
            <a:ext cx="8093363" cy="91623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739290"/>
            <a:ext cx="8856889" cy="42757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cap="none" dirty="0">
                <a:solidFill>
                  <a:schemeClr val="tx1"/>
                </a:solidFill>
              </a:rPr>
              <a:t>Evaluations can be quite costly - financially and timewise  - when travelling to multiple districts and or countries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cap="none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cap="none" dirty="0">
                <a:solidFill>
                  <a:schemeClr val="tx1"/>
                </a:solidFill>
              </a:rPr>
              <a:t>The COVID-19 lockdown opened people's eyes to the possibility of entirely Virtual Evaluations (</a:t>
            </a:r>
            <a:r>
              <a:rPr lang="en-US" sz="2600" cap="none" dirty="0" err="1">
                <a:solidFill>
                  <a:schemeClr val="tx1"/>
                </a:solidFill>
              </a:rPr>
              <a:t>VEs</a:t>
            </a:r>
            <a:r>
              <a:rPr lang="en-US" sz="2600" cap="none" dirty="0">
                <a:solidFill>
                  <a:schemeClr val="tx1"/>
                </a:solidFill>
              </a:rPr>
              <a:t>, - where routine monitoring data is available for quantitative analysis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 cap="none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cap="none" dirty="0">
                <a:solidFill>
                  <a:schemeClr val="tx1"/>
                </a:solidFill>
              </a:rPr>
              <a:t>Provide and Equip (P&amp;E), an M&amp;E consultancy firm based in Uganda, has been employing a blend of </a:t>
            </a:r>
            <a:r>
              <a:rPr lang="en-US" sz="2600" cap="none" dirty="0" err="1">
                <a:solidFill>
                  <a:schemeClr val="tx1"/>
                </a:solidFill>
              </a:rPr>
              <a:t>VEs</a:t>
            </a:r>
            <a:r>
              <a:rPr lang="en-US" sz="2600" cap="none" dirty="0">
                <a:solidFill>
                  <a:schemeClr val="tx1"/>
                </a:solidFill>
              </a:rPr>
              <a:t> and physical evaluations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cap="none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cap="none" dirty="0">
                <a:solidFill>
                  <a:schemeClr val="tx1"/>
                </a:solidFill>
              </a:rPr>
              <a:t>There is increasing demand for </a:t>
            </a:r>
            <a:r>
              <a:rPr lang="en-US" sz="2600" cap="none" dirty="0" err="1">
                <a:solidFill>
                  <a:schemeClr val="tx1"/>
                </a:solidFill>
              </a:rPr>
              <a:t>VEs</a:t>
            </a:r>
            <a:r>
              <a:rPr lang="en-US" sz="2600" cap="none" dirty="0">
                <a:solidFill>
                  <a:schemeClr val="tx1"/>
                </a:solidFill>
              </a:rPr>
              <a:t> (after 2019), especially for evaluations that entail multiple countries and scattered geographical areas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01560-BB98-C1F9-789F-83B798B73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4" y="66610"/>
            <a:ext cx="1985163" cy="6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5EFDA2-D7DB-640B-8DB3-A7AE681375BF}"/>
              </a:ext>
            </a:extLst>
          </p:cNvPr>
          <p:cNvSpPr txBox="1"/>
          <p:nvPr/>
        </p:nvSpPr>
        <p:spPr>
          <a:xfrm>
            <a:off x="1823309" y="128470"/>
            <a:ext cx="7177135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VE Methods Employed by P&amp;E –Virtual KIIs</a:t>
            </a:r>
            <a:endParaRPr lang="en-UG" sz="24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endParaRPr lang="en-UG" sz="195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A5551-7A03-34D3-8200-BA07BA12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4" y="950112"/>
            <a:ext cx="4926307" cy="3701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0A207-41C8-EEC0-B84B-CCE32879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" y="4342158"/>
            <a:ext cx="1985163" cy="6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5EFDA2-D7DB-640B-8DB3-A7AE681375BF}"/>
              </a:ext>
            </a:extLst>
          </p:cNvPr>
          <p:cNvSpPr txBox="1"/>
          <p:nvPr/>
        </p:nvSpPr>
        <p:spPr>
          <a:xfrm>
            <a:off x="907080" y="133994"/>
            <a:ext cx="6465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Online Survey Platforms </a:t>
            </a:r>
            <a:endParaRPr lang="en-UG" sz="28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EF4C8-1DA3-1C9F-6DC3-86DB1B19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85" y="71200"/>
            <a:ext cx="1985163" cy="64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969CB-22C0-D745-EDFD-9E97CE9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657214"/>
            <a:ext cx="4275740" cy="4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5F69D3-FBD7-C348-2464-F648645993F7}"/>
              </a:ext>
            </a:extLst>
          </p:cNvPr>
          <p:cNvSpPr txBox="1"/>
          <p:nvPr/>
        </p:nvSpPr>
        <p:spPr>
          <a:xfrm>
            <a:off x="1059785" y="865950"/>
            <a:ext cx="3359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1.	Burundi </a:t>
            </a:r>
          </a:p>
          <a:p>
            <a:r>
              <a:rPr lang="en-GB" sz="2000" dirty="0"/>
              <a:t>2.	DR Congo</a:t>
            </a:r>
          </a:p>
          <a:p>
            <a:r>
              <a:rPr lang="en-GB" sz="2000" dirty="0"/>
              <a:t>3.	Egypt</a:t>
            </a:r>
          </a:p>
          <a:p>
            <a:r>
              <a:rPr lang="en-GB" sz="2000" dirty="0"/>
              <a:t>4.	Ghana </a:t>
            </a:r>
          </a:p>
          <a:p>
            <a:r>
              <a:rPr lang="en-GB" sz="2000" dirty="0"/>
              <a:t>5.	Kenya </a:t>
            </a:r>
          </a:p>
          <a:p>
            <a:r>
              <a:rPr lang="en-GB" sz="2000" dirty="0"/>
              <a:t>6.	Malawi</a:t>
            </a:r>
          </a:p>
          <a:p>
            <a:r>
              <a:rPr lang="en-GB" sz="2000" dirty="0"/>
              <a:t>7.	Mozambique </a:t>
            </a:r>
          </a:p>
          <a:p>
            <a:r>
              <a:rPr lang="en-GB" sz="2000" dirty="0"/>
              <a:t>8.	Nigeria</a:t>
            </a:r>
          </a:p>
          <a:p>
            <a:r>
              <a:rPr lang="en-GB" sz="2000" dirty="0"/>
              <a:t>9.	Rwanda </a:t>
            </a:r>
          </a:p>
          <a:p>
            <a:r>
              <a:rPr lang="en-GB" sz="2000" dirty="0"/>
              <a:t>10.	Senegal</a:t>
            </a:r>
          </a:p>
          <a:p>
            <a:r>
              <a:rPr lang="en-GB" sz="2000" dirty="0"/>
              <a:t>11.	Tanzania</a:t>
            </a:r>
          </a:p>
          <a:p>
            <a:r>
              <a:rPr lang="en-GB" sz="2000" dirty="0"/>
              <a:t>12.	Uganda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C4BE5-DD44-7A41-4262-3B43D7220A25}"/>
              </a:ext>
            </a:extLst>
          </p:cNvPr>
          <p:cNvSpPr txBox="1"/>
          <p:nvPr/>
        </p:nvSpPr>
        <p:spPr>
          <a:xfrm>
            <a:off x="1976015" y="5364"/>
            <a:ext cx="626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Countries where P&amp;E  Applied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VEs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317C5-5915-C496-58F7-1EBAB778E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832183"/>
            <a:ext cx="3359511" cy="3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4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E35A-7EB7-9C21-E79B-B54EF996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808225"/>
            <a:ext cx="7773338" cy="119713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Findings</a:t>
            </a:r>
            <a:endParaRPr lang="en-GB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1044700"/>
            <a:ext cx="5497380" cy="3970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cap="none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ositives Associated with VE Methods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Reduced travel costs 💰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Reduced travel time 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Increased flexibility   📱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Wider consultations that are not limited by travel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Enhanced data quality, especially with inbuilt checks aided by online tools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Real-time ⏰data collection and data analysis, which facilitates quicker report writing and decision-making</a:t>
            </a:r>
            <a:endParaRPr lang="en-GB" sz="1800" cap="non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1555C1-D7BA-6D29-6986-356A0C613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4" y="66610"/>
            <a:ext cx="1985163" cy="6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"/>
            <a:ext cx="7940659" cy="739290"/>
          </a:xfrm>
        </p:spPr>
        <p:txBody>
          <a:bodyPr>
            <a:normAutofit/>
          </a:bodyPr>
          <a:lstStyle/>
          <a:p>
            <a:r>
              <a:rPr lang="en-US" dirty="0"/>
              <a:t>…Findings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586585"/>
            <a:ext cx="8704185" cy="442844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b="1" cap="none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Negatives</a:t>
            </a:r>
            <a:r>
              <a:rPr lang="en-US" sz="2400" b="1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Associated with VE Methods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 response rates for self-administered tools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imited ownership of electronic gadgets, which limits accessibility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High data costs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oor internet connectivity in remote areas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Technology phobia among the older generation, - reluctancy to use technology due to digital illiteracy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Some phones were switched off  for an extended period due to charging challenges</a:t>
            </a:r>
          </a:p>
          <a:p>
            <a:pPr algn="just"/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Some targeted project beneficiaries had registered using other people's phones, e.g. Spouses, </a:t>
            </a:r>
            <a:r>
              <a:rPr lang="en-US" sz="2000" cap="none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and group leaders; some were no longer in touch</a:t>
            </a:r>
            <a:endParaRPr lang="en-US" sz="2000" cap="none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0EE71-B5F3-799B-5392-C4210ACB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4" y="66610"/>
            <a:ext cx="1985163" cy="6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4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"/>
            <a:ext cx="7940659" cy="73929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586585"/>
            <a:ext cx="8704185" cy="44284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Although several challenges still prevail, limiting VE application, the challenges can be worked around to conduct successful </a:t>
            </a:r>
            <a:r>
              <a:rPr lang="en-US" sz="2000" cap="none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VEs</a:t>
            </a:r>
            <a:endParaRPr lang="en-US" sz="2000" cap="non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000" cap="none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Flexibility and mindset change are required to scale up the adoption of digital technology</a:t>
            </a:r>
          </a:p>
          <a:p>
            <a:pPr marL="0" indent="0" algn="just">
              <a:buNone/>
            </a:pPr>
            <a:endParaRPr lang="en-US" sz="1000" cap="none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cap="none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More rigorous follow-up and encouragement for online respondents is essential for improved response rates</a:t>
            </a:r>
          </a:p>
          <a:p>
            <a:pPr marL="0" indent="0" algn="just">
              <a:buNone/>
            </a:pPr>
            <a:endParaRPr lang="en-US" sz="2000" cap="non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cap="none" dirty="0">
                <a:solidFill>
                  <a:schemeClr val="tx1"/>
                </a:solidFill>
                <a:latin typeface="+mj-lt"/>
              </a:rPr>
              <a:t>An enabling environment with reduced taxation on data &amp; digital gadgets, plus increased coverage of more affordable networks, are essential for increased applicability and effectiveness of </a:t>
            </a:r>
            <a:r>
              <a:rPr lang="en-US" sz="2000" cap="none" dirty="0" err="1">
                <a:solidFill>
                  <a:schemeClr val="tx1"/>
                </a:solidFill>
                <a:latin typeface="+mj-lt"/>
              </a:rPr>
              <a:t>VEs</a:t>
            </a:r>
            <a:endParaRPr lang="en-US" sz="2000" cap="none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4B2B9-19B5-62AD-55A9-62DD70F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4" y="66610"/>
            <a:ext cx="1985163" cy="6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393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431</Words>
  <Application>Microsoft Office PowerPoint</Application>
  <PresentationFormat>On-screen Show (16:9)</PresentationFormat>
  <Paragraphs>61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Garamond</vt:lpstr>
      <vt:lpstr>Times New Roman</vt:lpstr>
      <vt:lpstr>Tw Cen MT</vt:lpstr>
      <vt:lpstr>Wingdings</vt:lpstr>
      <vt:lpstr>Droplet</vt:lpstr>
      <vt:lpstr>Virtual Evaluation (VE) Experiences in Sub-Saharan Africa: Provide and Equip (P&amp;E) Case Study</vt:lpstr>
      <vt:lpstr>Background</vt:lpstr>
      <vt:lpstr>PowerPoint Presentation</vt:lpstr>
      <vt:lpstr>PowerPoint Presentation</vt:lpstr>
      <vt:lpstr>PowerPoint Presentation</vt:lpstr>
      <vt:lpstr>Findings</vt:lpstr>
      <vt:lpstr>Findings</vt:lpstr>
      <vt:lpstr>…Findings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2024-08-20T08:54:39Z</dcterms:modified>
</cp:coreProperties>
</file>