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TT Rounds Condensed" panose="020B0604020202020204" charset="0"/>
      <p:regular r:id="rId18"/>
    </p:embeddedFont>
    <p:embeddedFont>
      <p:font typeface="Avenir Italics" panose="020B0604020202020204" charset="0"/>
      <p:regular r:id="rId19"/>
    </p:embeddedFont>
    <p:embeddedFont>
      <p:font typeface="Times New Roman Bold" panose="02020803070505020304" pitchFamily="18" charset="0"/>
      <p:bold r:id="rId20"/>
    </p:embeddedFont>
    <p:embeddedFont>
      <p:font typeface="Avenir Bold" panose="020B0604020202020204" charset="0"/>
      <p:regular r:id="rId21"/>
    </p:embeddedFont>
    <p:embeddedFont>
      <p:font typeface="Calibri" panose="020F0502020204030204" pitchFamily="34" charset="0"/>
      <p:regular r:id="rId22"/>
      <p:bold r:id="rId23"/>
      <p:italic r:id="rId24"/>
      <p:boldItalic r:id="rId25"/>
    </p:embeddedFont>
    <p:embeddedFont>
      <p:font typeface="TT Rounds Condensed Bold" panose="020B0604020202020204" charset="0"/>
      <p:regular r:id="rId26"/>
    </p:embeddedFont>
    <p:embeddedFont>
      <p:font typeface="Avenir"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61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984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9</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8802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423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hyperlink" Target="https://drive.google.com/file/d/1Mul8efQA-8Wc4QQwwG8jpcIT1G0CoHwM/view?usp=drive_link"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2.png"/><Relationship Id="rId7" Type="http://schemas.openxmlformats.org/officeDocument/2006/relationships/image" Target="../media/image30.png"/><Relationship Id="rId12" Type="http://schemas.openxmlformats.org/officeDocument/2006/relationships/image" Target="../media/image4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41.svg"/><Relationship Id="rId4" Type="http://schemas.openxmlformats.org/officeDocument/2006/relationships/image" Target="../media/image1.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6.sv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33455" y="5067813"/>
            <a:ext cx="2700928" cy="4890483"/>
            <a:chOff x="0" y="0"/>
            <a:chExt cx="3843287" cy="6958916"/>
          </a:xfrm>
        </p:grpSpPr>
        <p:sp>
          <p:nvSpPr>
            <p:cNvPr id="3" name="Freeform 3"/>
            <p:cNvSpPr/>
            <p:nvPr/>
          </p:nvSpPr>
          <p:spPr>
            <a:xfrm>
              <a:off x="0" y="0"/>
              <a:ext cx="3843255" cy="6958965"/>
            </a:xfrm>
            <a:custGeom>
              <a:avLst/>
              <a:gdLst/>
              <a:ahLst/>
              <a:cxnLst/>
              <a:rect l="l" t="t" r="r" b="b"/>
              <a:pathLst>
                <a:path w="3843255" h="6958965">
                  <a:moveTo>
                    <a:pt x="0" y="0"/>
                  </a:moveTo>
                  <a:lnTo>
                    <a:pt x="3843255" y="0"/>
                  </a:lnTo>
                  <a:lnTo>
                    <a:pt x="3843255" y="6958965"/>
                  </a:lnTo>
                  <a:lnTo>
                    <a:pt x="0" y="6958965"/>
                  </a:lnTo>
                  <a:lnTo>
                    <a:pt x="0" y="0"/>
                  </a:lnTo>
                  <a:close/>
                </a:path>
              </a:pathLst>
            </a:custGeom>
            <a:blipFill>
              <a:blip r:embed="rId3">
                <a:alphaModFix amt="19999"/>
              </a:blip>
              <a:stretch>
                <a:fillRect l="-10981" r="-10982"/>
              </a:stretch>
            </a:blipFill>
          </p:spPr>
        </p:sp>
      </p:grpSp>
      <p:grpSp>
        <p:nvGrpSpPr>
          <p:cNvPr id="4" name="Group 4"/>
          <p:cNvGrpSpPr/>
          <p:nvPr/>
        </p:nvGrpSpPr>
        <p:grpSpPr>
          <a:xfrm>
            <a:off x="7570518" y="865129"/>
            <a:ext cx="4639157" cy="5270217"/>
            <a:chOff x="0" y="0"/>
            <a:chExt cx="6185543" cy="7026956"/>
          </a:xfrm>
        </p:grpSpPr>
        <p:sp>
          <p:nvSpPr>
            <p:cNvPr id="5" name="Freeform 5"/>
            <p:cNvSpPr/>
            <p:nvPr/>
          </p:nvSpPr>
          <p:spPr>
            <a:xfrm>
              <a:off x="0" y="0"/>
              <a:ext cx="6185535" cy="7026910"/>
            </a:xfrm>
            <a:custGeom>
              <a:avLst/>
              <a:gdLst/>
              <a:ahLst/>
              <a:cxnLst/>
              <a:rect l="l" t="t" r="r" b="b"/>
              <a:pathLst>
                <a:path w="6185535" h="7026910">
                  <a:moveTo>
                    <a:pt x="0" y="0"/>
                  </a:moveTo>
                  <a:lnTo>
                    <a:pt x="6185535" y="0"/>
                  </a:lnTo>
                  <a:lnTo>
                    <a:pt x="6185535" y="7026910"/>
                  </a:lnTo>
                  <a:lnTo>
                    <a:pt x="0" y="7026910"/>
                  </a:lnTo>
                  <a:lnTo>
                    <a:pt x="0" y="0"/>
                  </a:lnTo>
                  <a:close/>
                </a:path>
              </a:pathLst>
            </a:custGeom>
            <a:blipFill>
              <a:blip r:embed="rId4">
                <a:alphaModFix amt="56000"/>
              </a:blip>
              <a:stretch>
                <a:fillRect/>
              </a:stretch>
            </a:blipFill>
          </p:spPr>
        </p:sp>
      </p:grpSp>
      <p:grpSp>
        <p:nvGrpSpPr>
          <p:cNvPr id="6" name="Group 6"/>
          <p:cNvGrpSpPr/>
          <p:nvPr/>
        </p:nvGrpSpPr>
        <p:grpSpPr>
          <a:xfrm>
            <a:off x="-5344" y="1836503"/>
            <a:ext cx="18297810" cy="9525"/>
            <a:chOff x="0" y="0"/>
            <a:chExt cx="24397080" cy="12700"/>
          </a:xfrm>
        </p:grpSpPr>
        <p:sp>
          <p:nvSpPr>
            <p:cNvPr id="7" name="Freeform 7"/>
            <p:cNvSpPr/>
            <p:nvPr/>
          </p:nvSpPr>
          <p:spPr>
            <a:xfrm>
              <a:off x="6350" y="0"/>
              <a:ext cx="24384381" cy="12700"/>
            </a:xfrm>
            <a:custGeom>
              <a:avLst/>
              <a:gdLst/>
              <a:ahLst/>
              <a:cxnLst/>
              <a:rect l="l" t="t" r="r" b="b"/>
              <a:pathLst>
                <a:path w="24384381" h="12700">
                  <a:moveTo>
                    <a:pt x="0" y="0"/>
                  </a:moveTo>
                  <a:lnTo>
                    <a:pt x="24384381" y="0"/>
                  </a:lnTo>
                  <a:lnTo>
                    <a:pt x="24384381" y="12700"/>
                  </a:lnTo>
                  <a:lnTo>
                    <a:pt x="0" y="12700"/>
                  </a:lnTo>
                  <a:close/>
                </a:path>
              </a:pathLst>
            </a:custGeom>
            <a:solidFill>
              <a:srgbClr val="F09D55"/>
            </a:solidFill>
          </p:spPr>
        </p:sp>
      </p:grpSp>
      <p:grpSp>
        <p:nvGrpSpPr>
          <p:cNvPr id="8" name="Group 8"/>
          <p:cNvGrpSpPr/>
          <p:nvPr/>
        </p:nvGrpSpPr>
        <p:grpSpPr>
          <a:xfrm>
            <a:off x="15566357" y="8809533"/>
            <a:ext cx="2393165" cy="1009572"/>
            <a:chOff x="0" y="0"/>
            <a:chExt cx="3190887" cy="1346096"/>
          </a:xfrm>
        </p:grpSpPr>
        <p:sp>
          <p:nvSpPr>
            <p:cNvPr id="9" name="Freeform 9"/>
            <p:cNvSpPr/>
            <p:nvPr/>
          </p:nvSpPr>
          <p:spPr>
            <a:xfrm>
              <a:off x="0" y="0"/>
              <a:ext cx="3190875" cy="1346073"/>
            </a:xfrm>
            <a:custGeom>
              <a:avLst/>
              <a:gdLst/>
              <a:ahLst/>
              <a:cxnLst/>
              <a:rect l="l" t="t" r="r" b="b"/>
              <a:pathLst>
                <a:path w="3190875" h="1346073">
                  <a:moveTo>
                    <a:pt x="0" y="0"/>
                  </a:moveTo>
                  <a:lnTo>
                    <a:pt x="3190875" y="0"/>
                  </a:lnTo>
                  <a:lnTo>
                    <a:pt x="3190875" y="1346073"/>
                  </a:lnTo>
                  <a:lnTo>
                    <a:pt x="0" y="1346073"/>
                  </a:lnTo>
                  <a:lnTo>
                    <a:pt x="0" y="0"/>
                  </a:lnTo>
                  <a:close/>
                </a:path>
              </a:pathLst>
            </a:custGeom>
            <a:blipFill>
              <a:blip r:embed="rId5"/>
              <a:stretch>
                <a:fillRect t="-51" b="-52"/>
              </a:stretch>
            </a:blipFill>
          </p:spPr>
        </p:sp>
      </p:grpSp>
      <p:grpSp>
        <p:nvGrpSpPr>
          <p:cNvPr id="10" name="Group 10"/>
          <p:cNvGrpSpPr/>
          <p:nvPr/>
        </p:nvGrpSpPr>
        <p:grpSpPr>
          <a:xfrm>
            <a:off x="584171" y="5032473"/>
            <a:ext cx="4962491" cy="5142137"/>
            <a:chOff x="0" y="0"/>
            <a:chExt cx="6616655" cy="6856183"/>
          </a:xfrm>
        </p:grpSpPr>
        <p:sp>
          <p:nvSpPr>
            <p:cNvPr id="11" name="Freeform 11"/>
            <p:cNvSpPr/>
            <p:nvPr/>
          </p:nvSpPr>
          <p:spPr>
            <a:xfrm>
              <a:off x="0" y="0"/>
              <a:ext cx="6616700" cy="6856222"/>
            </a:xfrm>
            <a:custGeom>
              <a:avLst/>
              <a:gdLst/>
              <a:ahLst/>
              <a:cxnLst/>
              <a:rect l="l" t="t" r="r" b="b"/>
              <a:pathLst>
                <a:path w="6616700" h="6856222">
                  <a:moveTo>
                    <a:pt x="0" y="0"/>
                  </a:moveTo>
                  <a:lnTo>
                    <a:pt x="6616700" y="0"/>
                  </a:lnTo>
                  <a:lnTo>
                    <a:pt x="6616700" y="6856222"/>
                  </a:lnTo>
                  <a:lnTo>
                    <a:pt x="0" y="6856222"/>
                  </a:lnTo>
                  <a:lnTo>
                    <a:pt x="0" y="0"/>
                  </a:lnTo>
                  <a:close/>
                </a:path>
              </a:pathLst>
            </a:custGeom>
            <a:blipFill>
              <a:blip r:embed="rId6">
                <a:alphaModFix amt="16000"/>
              </a:blip>
              <a:stretch>
                <a:fillRect t="-1111" b="-1110"/>
              </a:stretch>
            </a:blipFill>
          </p:spPr>
        </p:sp>
      </p:grpSp>
      <p:grpSp>
        <p:nvGrpSpPr>
          <p:cNvPr id="12" name="Group 12"/>
          <p:cNvGrpSpPr/>
          <p:nvPr/>
        </p:nvGrpSpPr>
        <p:grpSpPr>
          <a:xfrm>
            <a:off x="15612392" y="239165"/>
            <a:ext cx="1682733" cy="1661923"/>
            <a:chOff x="0" y="0"/>
            <a:chExt cx="3681771" cy="3636240"/>
          </a:xfrm>
        </p:grpSpPr>
        <p:sp>
          <p:nvSpPr>
            <p:cNvPr id="13" name="Freeform 13"/>
            <p:cNvSpPr/>
            <p:nvPr/>
          </p:nvSpPr>
          <p:spPr>
            <a:xfrm>
              <a:off x="0" y="0"/>
              <a:ext cx="3681730" cy="3636264"/>
            </a:xfrm>
            <a:custGeom>
              <a:avLst/>
              <a:gdLst/>
              <a:ahLst/>
              <a:cxnLst/>
              <a:rect l="l" t="t" r="r" b="b"/>
              <a:pathLst>
                <a:path w="3681730" h="3636264">
                  <a:moveTo>
                    <a:pt x="0" y="0"/>
                  </a:moveTo>
                  <a:lnTo>
                    <a:pt x="3681730" y="0"/>
                  </a:lnTo>
                  <a:lnTo>
                    <a:pt x="3681730" y="3636264"/>
                  </a:lnTo>
                  <a:lnTo>
                    <a:pt x="0" y="3636264"/>
                  </a:lnTo>
                  <a:lnTo>
                    <a:pt x="0" y="0"/>
                  </a:lnTo>
                  <a:close/>
                </a:path>
              </a:pathLst>
            </a:custGeom>
            <a:blipFill>
              <a:blip r:embed="rId7"/>
              <a:stretch>
                <a:fillRect t="-626" r="-1" b="-625"/>
              </a:stretch>
            </a:blipFill>
          </p:spPr>
        </p:sp>
      </p:grpSp>
      <p:grpSp>
        <p:nvGrpSpPr>
          <p:cNvPr id="14" name="Group 14"/>
          <p:cNvGrpSpPr/>
          <p:nvPr/>
        </p:nvGrpSpPr>
        <p:grpSpPr>
          <a:xfrm>
            <a:off x="572798" y="303822"/>
            <a:ext cx="1520897" cy="1629893"/>
            <a:chOff x="0" y="0"/>
            <a:chExt cx="2027863" cy="2173191"/>
          </a:xfrm>
        </p:grpSpPr>
        <p:sp>
          <p:nvSpPr>
            <p:cNvPr id="15" name="Freeform 15"/>
            <p:cNvSpPr/>
            <p:nvPr/>
          </p:nvSpPr>
          <p:spPr>
            <a:xfrm>
              <a:off x="0" y="0"/>
              <a:ext cx="2027809" cy="2173224"/>
            </a:xfrm>
            <a:custGeom>
              <a:avLst/>
              <a:gdLst/>
              <a:ahLst/>
              <a:cxnLst/>
              <a:rect l="l" t="t" r="r" b="b"/>
              <a:pathLst>
                <a:path w="2027809" h="2173224">
                  <a:moveTo>
                    <a:pt x="0" y="0"/>
                  </a:moveTo>
                  <a:lnTo>
                    <a:pt x="2027809" y="0"/>
                  </a:lnTo>
                  <a:lnTo>
                    <a:pt x="2027809" y="2173224"/>
                  </a:lnTo>
                  <a:lnTo>
                    <a:pt x="0" y="2173224"/>
                  </a:lnTo>
                  <a:lnTo>
                    <a:pt x="0" y="0"/>
                  </a:lnTo>
                  <a:close/>
                </a:path>
              </a:pathLst>
            </a:custGeom>
            <a:blipFill>
              <a:blip r:embed="rId8"/>
              <a:stretch>
                <a:fillRect t="-25" r="-2" b="-24"/>
              </a:stretch>
            </a:blipFill>
          </p:spPr>
        </p:sp>
      </p:grpSp>
      <p:sp>
        <p:nvSpPr>
          <p:cNvPr id="16" name="TextBox 16"/>
          <p:cNvSpPr txBox="1"/>
          <p:nvPr/>
        </p:nvSpPr>
        <p:spPr>
          <a:xfrm>
            <a:off x="944775" y="2455627"/>
            <a:ext cx="16314525" cy="3533521"/>
          </a:xfrm>
          <a:prstGeom prst="rect">
            <a:avLst/>
          </a:prstGeom>
        </p:spPr>
        <p:txBody>
          <a:bodyPr lIns="0" tIns="0" rIns="0" bIns="0" rtlCol="0" anchor="t">
            <a:spAutoFit/>
          </a:bodyPr>
          <a:lstStyle/>
          <a:p>
            <a:pPr algn="l">
              <a:lnSpc>
                <a:spcPts val="5673"/>
              </a:lnSpc>
            </a:pPr>
            <a:r>
              <a:rPr lang="en-US" sz="4800" spc="363" dirty="0">
                <a:solidFill>
                  <a:srgbClr val="B62A2E"/>
                </a:solidFill>
                <a:latin typeface="TT Rounds Condensed Bold"/>
                <a:ea typeface="TT Rounds Condensed Bold"/>
                <a:cs typeface="TT Rounds Condensed Bold"/>
                <a:sym typeface="TT Rounds Condensed Bold"/>
              </a:rPr>
              <a:t>Powering Communities to Navigate Local Challenges and Build Climate Resilience: A case of Participatory Action Research in Kole District</a:t>
            </a:r>
          </a:p>
          <a:p>
            <a:pPr algn="l">
              <a:lnSpc>
                <a:spcPts val="5673"/>
              </a:lnSpc>
            </a:pPr>
            <a:endParaRPr lang="en-US" sz="4800" spc="363" dirty="0">
              <a:solidFill>
                <a:srgbClr val="B62A2E"/>
              </a:solidFill>
              <a:latin typeface="TT Rounds Condensed Bold"/>
              <a:ea typeface="TT Rounds Condensed Bold"/>
              <a:cs typeface="TT Rounds Condensed Bold"/>
              <a:sym typeface="TT Rounds Condensed Bold"/>
            </a:endParaRPr>
          </a:p>
          <a:p>
            <a:pPr algn="l">
              <a:lnSpc>
                <a:spcPts val="4951"/>
              </a:lnSpc>
            </a:pPr>
            <a:endParaRPr lang="en-US" sz="4800" spc="363" dirty="0">
              <a:solidFill>
                <a:srgbClr val="B62A2E"/>
              </a:solidFill>
              <a:latin typeface="TT Rounds Condensed Bold"/>
              <a:ea typeface="TT Rounds Condensed Bold"/>
              <a:cs typeface="TT Rounds Condensed Bold"/>
              <a:sym typeface="TT Rounds Condensed Bold"/>
            </a:endParaRPr>
          </a:p>
        </p:txBody>
      </p:sp>
      <p:sp>
        <p:nvSpPr>
          <p:cNvPr id="17" name="TextBox 17"/>
          <p:cNvSpPr txBox="1"/>
          <p:nvPr/>
        </p:nvSpPr>
        <p:spPr>
          <a:xfrm>
            <a:off x="5315982" y="903229"/>
            <a:ext cx="6406897" cy="333797"/>
          </a:xfrm>
          <a:prstGeom prst="rect">
            <a:avLst/>
          </a:prstGeom>
        </p:spPr>
        <p:txBody>
          <a:bodyPr lIns="0" tIns="0" rIns="0" bIns="0" rtlCol="0" anchor="t">
            <a:spAutoFit/>
          </a:bodyPr>
          <a:lstStyle/>
          <a:p>
            <a:pPr algn="l">
              <a:lnSpc>
                <a:spcPts val="2938"/>
              </a:lnSpc>
            </a:pPr>
            <a:r>
              <a:rPr lang="en-US" sz="2799">
                <a:solidFill>
                  <a:srgbClr val="000000"/>
                </a:solidFill>
                <a:latin typeface="TT Rounds Condensed Bold"/>
                <a:ea typeface="TT Rounds Condensed Bold"/>
                <a:cs typeface="TT Rounds Condensed Bold"/>
                <a:sym typeface="TT Rounds Condensed Bold"/>
              </a:rPr>
              <a:t>Twaweza East Africa, August 19 - 23, 2024</a:t>
            </a:r>
          </a:p>
        </p:txBody>
      </p:sp>
      <p:sp>
        <p:nvSpPr>
          <p:cNvPr id="18" name="Freeform 18" descr="A logo with text and leaves  Description automatically generated"/>
          <p:cNvSpPr/>
          <p:nvPr/>
        </p:nvSpPr>
        <p:spPr>
          <a:xfrm>
            <a:off x="10820400" y="3467100"/>
            <a:ext cx="5298812" cy="5261109"/>
          </a:xfrm>
          <a:custGeom>
            <a:avLst/>
            <a:gdLst/>
            <a:ahLst/>
            <a:cxnLst/>
            <a:rect l="l" t="t" r="r" b="b"/>
            <a:pathLst>
              <a:path w="1641851" h="1641851">
                <a:moveTo>
                  <a:pt x="0" y="0"/>
                </a:moveTo>
                <a:lnTo>
                  <a:pt x="1641852" y="0"/>
                </a:lnTo>
                <a:lnTo>
                  <a:pt x="1641852" y="1641852"/>
                </a:lnTo>
                <a:lnTo>
                  <a:pt x="0" y="1641852"/>
                </a:lnTo>
                <a:lnTo>
                  <a:pt x="0" y="0"/>
                </a:lnTo>
                <a:close/>
              </a:path>
            </a:pathLst>
          </a:custGeom>
          <a:blipFill>
            <a:blip r:embed="rId9"/>
            <a:stretch>
              <a:fillRect/>
            </a:stretch>
          </a:blipFill>
        </p:spPr>
      </p:sp>
      <p:sp>
        <p:nvSpPr>
          <p:cNvPr id="19" name="TextBox 19"/>
          <p:cNvSpPr txBox="1"/>
          <p:nvPr/>
        </p:nvSpPr>
        <p:spPr>
          <a:xfrm>
            <a:off x="759713" y="9122937"/>
            <a:ext cx="3319423" cy="740283"/>
          </a:xfrm>
          <a:prstGeom prst="rect">
            <a:avLst/>
          </a:prstGeom>
        </p:spPr>
        <p:txBody>
          <a:bodyPr lIns="0" tIns="0" rIns="0" bIns="0" rtlCol="0" anchor="t">
            <a:spAutoFit/>
          </a:bodyPr>
          <a:lstStyle/>
          <a:p>
            <a:pPr algn="ctr">
              <a:lnSpc>
                <a:spcPts val="2855"/>
              </a:lnSpc>
            </a:pPr>
            <a:r>
              <a:rPr lang="en-US" sz="2799" spc="-14">
                <a:solidFill>
                  <a:srgbClr val="000000"/>
                </a:solidFill>
                <a:latin typeface="TT Rounds Condensed Bold"/>
                <a:ea typeface="TT Rounds Condensed Bold"/>
                <a:cs typeface="TT Rounds Condensed Bold"/>
                <a:sym typeface="TT Rounds Condensed Bold"/>
              </a:rPr>
              <a:t>Presentation by: </a:t>
            </a:r>
          </a:p>
          <a:p>
            <a:pPr algn="l">
              <a:lnSpc>
                <a:spcPts val="2855"/>
              </a:lnSpc>
            </a:pPr>
            <a:r>
              <a:rPr lang="en-US" sz="2799" spc="-15">
                <a:solidFill>
                  <a:srgbClr val="B62A2E"/>
                </a:solidFill>
                <a:latin typeface="TT Rounds Condensed Bold"/>
                <a:ea typeface="TT Rounds Condensed Bold"/>
                <a:cs typeface="TT Rounds Condensed Bold"/>
                <a:sym typeface="TT Rounds Condensed Bold"/>
              </a:rPr>
              <a:t>David Mugurusi et al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48640" y="310833"/>
            <a:ext cx="15895320" cy="1815147"/>
          </a:xfrm>
          <a:prstGeom prst="rect">
            <a:avLst/>
          </a:prstGeom>
        </p:spPr>
        <p:txBody>
          <a:bodyPr lIns="0" tIns="0" rIns="0" bIns="0" rtlCol="0" anchor="t">
            <a:spAutoFit/>
          </a:bodyPr>
          <a:lstStyle/>
          <a:p>
            <a:pPr algn="ctr">
              <a:lnSpc>
                <a:spcPts val="7920"/>
              </a:lnSpc>
            </a:pPr>
            <a:r>
              <a:rPr lang="en-US" sz="6600" spc="-40">
                <a:solidFill>
                  <a:srgbClr val="C00000"/>
                </a:solidFill>
                <a:latin typeface="TT Rounds Condensed Bold"/>
                <a:ea typeface="TT Rounds Condensed Bold"/>
                <a:cs typeface="TT Rounds Condensed Bold"/>
                <a:sym typeface="TT Rounds Condensed Bold"/>
              </a:rPr>
              <a:t>Documentary </a:t>
            </a:r>
          </a:p>
        </p:txBody>
      </p:sp>
      <p:sp>
        <p:nvSpPr>
          <p:cNvPr id="3" name="TextBox 3"/>
          <p:cNvSpPr txBox="1"/>
          <p:nvPr/>
        </p:nvSpPr>
        <p:spPr>
          <a:xfrm>
            <a:off x="548640" y="3141345"/>
            <a:ext cx="17038320" cy="3952875"/>
          </a:xfrm>
          <a:prstGeom prst="rect">
            <a:avLst/>
          </a:prstGeom>
        </p:spPr>
        <p:txBody>
          <a:bodyPr lIns="0" tIns="0" rIns="0" bIns="0" rtlCol="0" anchor="t">
            <a:spAutoFit/>
          </a:bodyPr>
          <a:lstStyle/>
          <a:p>
            <a:pPr marL="386080" lvl="1" indent="-193040" algn="l">
              <a:lnSpc>
                <a:spcPts val="3840"/>
              </a:lnSpc>
              <a:buFont typeface="Arial"/>
              <a:buChar char="•"/>
            </a:pPr>
            <a:r>
              <a:rPr lang="en-US" sz="3200" u="sng">
                <a:solidFill>
                  <a:srgbClr val="B62A2E"/>
                </a:solidFill>
                <a:latin typeface="Avenir"/>
                <a:ea typeface="Avenir"/>
                <a:cs typeface="Avenir"/>
                <a:sym typeface="Avenir"/>
                <a:hlinkClick r:id="rId2" tooltip="https://drive.google.com/file/d/1Mul8efQA-8Wc4QQwwG8jpcIT1G0CoHwM/view?usp=drive_link"/>
              </a:rPr>
              <a:t>This video</a:t>
            </a:r>
            <a:r>
              <a:rPr lang="en-US" sz="3200">
                <a:solidFill>
                  <a:srgbClr val="000000"/>
                </a:solidFill>
                <a:latin typeface="Avenir"/>
                <a:ea typeface="Avenir"/>
                <a:cs typeface="Avenir"/>
                <a:sym typeface="Avenir"/>
              </a:rPr>
              <a:t> shows </a:t>
            </a:r>
            <a:r>
              <a:rPr lang="en-US" sz="3200">
                <a:solidFill>
                  <a:srgbClr val="101010"/>
                </a:solidFill>
                <a:latin typeface="Avenir"/>
                <a:ea typeface="Avenir"/>
                <a:cs typeface="Avenir"/>
                <a:sym typeface="Avenir"/>
              </a:rPr>
              <a:t>details of the entire process, from setting priorities and identifying key problems to addressing these issues. Significant improvements have been noted in areas such as water and education, which were major challenges before the introduction of  Uragbhishi work in the communities</a:t>
            </a:r>
          </a:p>
          <a:p>
            <a:pPr marL="386080" lvl="1" indent="-193040" algn="l">
              <a:lnSpc>
                <a:spcPts val="3840"/>
              </a:lnSpc>
            </a:pPr>
            <a:endParaRPr lang="en-US" sz="3200">
              <a:solidFill>
                <a:srgbClr val="101010"/>
              </a:solidFill>
              <a:latin typeface="Avenir"/>
              <a:ea typeface="Avenir"/>
              <a:cs typeface="Avenir"/>
              <a:sym typeface="Avenir"/>
            </a:endParaRPr>
          </a:p>
          <a:p>
            <a:pPr marL="386080" lvl="1" indent="-193040" algn="l">
              <a:lnSpc>
                <a:spcPts val="3840"/>
              </a:lnSpc>
            </a:pPr>
            <a:endParaRPr lang="en-US" sz="3200">
              <a:solidFill>
                <a:srgbClr val="101010"/>
              </a:solidFill>
              <a:latin typeface="Avenir"/>
              <a:ea typeface="Avenir"/>
              <a:cs typeface="Avenir"/>
              <a:sym typeface="Avenir"/>
            </a:endParaRPr>
          </a:p>
          <a:p>
            <a:pPr marL="386080" lvl="1" indent="-193040" algn="l">
              <a:lnSpc>
                <a:spcPts val="3840"/>
              </a:lnSpc>
            </a:pPr>
            <a:endParaRPr lang="en-US" sz="3200">
              <a:solidFill>
                <a:srgbClr val="101010"/>
              </a:solidFill>
              <a:latin typeface="Avenir"/>
              <a:ea typeface="Avenir"/>
              <a:cs typeface="Avenir"/>
              <a:sym typeface="Avenir"/>
            </a:endParaRPr>
          </a:p>
          <a:p>
            <a:pPr marL="386080" lvl="1" indent="-193040" algn="l">
              <a:lnSpc>
                <a:spcPts val="3840"/>
              </a:lnSpc>
            </a:pPr>
            <a:endParaRPr lang="en-US" sz="3200">
              <a:solidFill>
                <a:srgbClr val="101010"/>
              </a:solidFill>
              <a:latin typeface="Avenir"/>
              <a:ea typeface="Avenir"/>
              <a:cs typeface="Avenir"/>
              <a:sym typeface="Avenir"/>
            </a:endParaRPr>
          </a:p>
        </p:txBody>
      </p:sp>
      <p:grpSp>
        <p:nvGrpSpPr>
          <p:cNvPr id="4" name="Group 4"/>
          <p:cNvGrpSpPr/>
          <p:nvPr/>
        </p:nvGrpSpPr>
        <p:grpSpPr>
          <a:xfrm>
            <a:off x="0" y="-323165"/>
            <a:ext cx="18288000" cy="646331"/>
            <a:chOff x="0" y="0"/>
            <a:chExt cx="24384000" cy="861775"/>
          </a:xfrm>
        </p:grpSpPr>
        <p:sp>
          <p:nvSpPr>
            <p:cNvPr id="5" name="Freeform 5"/>
            <p:cNvSpPr/>
            <p:nvPr/>
          </p:nvSpPr>
          <p:spPr>
            <a:xfrm>
              <a:off x="0" y="0"/>
              <a:ext cx="24384000" cy="861822"/>
            </a:xfrm>
            <a:custGeom>
              <a:avLst/>
              <a:gdLst/>
              <a:ahLst/>
              <a:cxnLst/>
              <a:rect l="l" t="t" r="r" b="b"/>
              <a:pathLst>
                <a:path w="24384000" h="861822">
                  <a:moveTo>
                    <a:pt x="0" y="0"/>
                  </a:moveTo>
                  <a:lnTo>
                    <a:pt x="24384000" y="0"/>
                  </a:lnTo>
                  <a:lnTo>
                    <a:pt x="24384000" y="861822"/>
                  </a:lnTo>
                  <a:lnTo>
                    <a:pt x="0" y="861822"/>
                  </a:lnTo>
                  <a:close/>
                </a:path>
              </a:pathLst>
            </a:custGeom>
            <a:solidFill>
              <a:srgbClr val="FFFFFF"/>
            </a:solid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6305" y="2913299"/>
            <a:ext cx="8341823" cy="6485818"/>
            <a:chOff x="0" y="0"/>
            <a:chExt cx="11122431" cy="8647757"/>
          </a:xfrm>
        </p:grpSpPr>
        <p:sp>
          <p:nvSpPr>
            <p:cNvPr id="3" name="Freeform 3"/>
            <p:cNvSpPr/>
            <p:nvPr/>
          </p:nvSpPr>
          <p:spPr>
            <a:xfrm>
              <a:off x="0" y="0"/>
              <a:ext cx="11122406" cy="8647811"/>
            </a:xfrm>
            <a:custGeom>
              <a:avLst/>
              <a:gdLst/>
              <a:ahLst/>
              <a:cxnLst/>
              <a:rect l="l" t="t" r="r" b="b"/>
              <a:pathLst>
                <a:path w="11122406" h="8647811">
                  <a:moveTo>
                    <a:pt x="0" y="0"/>
                  </a:moveTo>
                  <a:lnTo>
                    <a:pt x="11122406" y="0"/>
                  </a:lnTo>
                  <a:lnTo>
                    <a:pt x="11122406" y="8647811"/>
                  </a:lnTo>
                  <a:lnTo>
                    <a:pt x="0" y="8647811"/>
                  </a:lnTo>
                  <a:lnTo>
                    <a:pt x="0" y="0"/>
                  </a:lnTo>
                  <a:close/>
                </a:path>
              </a:pathLst>
            </a:custGeom>
            <a:blipFill>
              <a:blip r:embed="rId2">
                <a:alphaModFix amt="18999"/>
              </a:blip>
              <a:stretch>
                <a:fillRect/>
              </a:stretch>
            </a:blipFill>
          </p:spPr>
        </p:sp>
      </p:grpSp>
      <p:sp>
        <p:nvSpPr>
          <p:cNvPr id="4" name="Freeform 4"/>
          <p:cNvSpPr/>
          <p:nvPr/>
        </p:nvSpPr>
        <p:spPr>
          <a:xfrm>
            <a:off x="8858128" y="2116384"/>
            <a:ext cx="9083565" cy="6054232"/>
          </a:xfrm>
          <a:custGeom>
            <a:avLst/>
            <a:gdLst/>
            <a:ahLst/>
            <a:cxnLst/>
            <a:rect l="l" t="t" r="r" b="b"/>
            <a:pathLst>
              <a:path w="9083565" h="6054232">
                <a:moveTo>
                  <a:pt x="0" y="0"/>
                </a:moveTo>
                <a:lnTo>
                  <a:pt x="9083565" y="0"/>
                </a:lnTo>
                <a:lnTo>
                  <a:pt x="9083565" y="6054232"/>
                </a:lnTo>
                <a:lnTo>
                  <a:pt x="0" y="6054232"/>
                </a:lnTo>
                <a:lnTo>
                  <a:pt x="0" y="0"/>
                </a:lnTo>
                <a:close/>
              </a:path>
            </a:pathLst>
          </a:custGeom>
          <a:blipFill>
            <a:blip r:embed="rId3"/>
            <a:stretch>
              <a:fillRect/>
            </a:stretch>
          </a:blipFill>
        </p:spPr>
      </p:sp>
      <p:sp>
        <p:nvSpPr>
          <p:cNvPr id="5" name="TextBox 5"/>
          <p:cNvSpPr txBox="1"/>
          <p:nvPr/>
        </p:nvSpPr>
        <p:spPr>
          <a:xfrm>
            <a:off x="58078" y="659320"/>
            <a:ext cx="15590520" cy="872109"/>
          </a:xfrm>
          <a:prstGeom prst="rect">
            <a:avLst/>
          </a:prstGeom>
        </p:spPr>
        <p:txBody>
          <a:bodyPr lIns="0" tIns="0" rIns="0" bIns="0" rtlCol="0" anchor="t">
            <a:spAutoFit/>
          </a:bodyPr>
          <a:lstStyle/>
          <a:p>
            <a:pPr algn="ctr">
              <a:lnSpc>
                <a:spcPts val="7128"/>
              </a:lnSpc>
            </a:pPr>
            <a:r>
              <a:rPr lang="en-US" sz="6600" spc="-40">
                <a:solidFill>
                  <a:srgbClr val="C00000"/>
                </a:solidFill>
                <a:latin typeface="TT Rounds Condensed Bold"/>
                <a:ea typeface="TT Rounds Condensed Bold"/>
                <a:cs typeface="TT Rounds Condensed Bold"/>
                <a:sym typeface="TT Rounds Condensed Bold"/>
              </a:rPr>
              <a:t>Results </a:t>
            </a:r>
          </a:p>
        </p:txBody>
      </p:sp>
      <p:sp>
        <p:nvSpPr>
          <p:cNvPr id="6" name="TextBox 6"/>
          <p:cNvSpPr txBox="1"/>
          <p:nvPr/>
        </p:nvSpPr>
        <p:spPr>
          <a:xfrm>
            <a:off x="225087" y="1987501"/>
            <a:ext cx="8395648" cy="6763182"/>
          </a:xfrm>
          <a:prstGeom prst="rect">
            <a:avLst/>
          </a:prstGeom>
        </p:spPr>
        <p:txBody>
          <a:bodyPr lIns="0" tIns="0" rIns="0" bIns="0" rtlCol="0" anchor="t">
            <a:spAutoFit/>
          </a:bodyPr>
          <a:lstStyle/>
          <a:p>
            <a:pPr marL="668081" lvl="2" indent="-222694" algn="l">
              <a:lnSpc>
                <a:spcPts val="2733"/>
              </a:lnSpc>
              <a:buFont typeface="Arial"/>
              <a:buChar char="⚬"/>
            </a:pPr>
            <a:r>
              <a:rPr lang="en-US" sz="3164" spc="29">
                <a:solidFill>
                  <a:srgbClr val="B62A2E"/>
                </a:solidFill>
                <a:latin typeface="Avenir Bold"/>
                <a:ea typeface="Avenir Bold"/>
                <a:cs typeface="Avenir Bold"/>
                <a:sym typeface="Avenir Bold"/>
              </a:rPr>
              <a:t>Enhanced Community Participation in decision-making</a:t>
            </a:r>
            <a:r>
              <a:rPr lang="en-US" sz="3164" spc="29">
                <a:solidFill>
                  <a:srgbClr val="000000"/>
                </a:solidFill>
                <a:latin typeface="Avenir Bold"/>
                <a:ea typeface="Avenir Bold"/>
                <a:cs typeface="Avenir Bold"/>
                <a:sym typeface="Avenir Bold"/>
              </a:rPr>
              <a:t> </a:t>
            </a:r>
          </a:p>
          <a:p>
            <a:pPr marL="675682" lvl="2" indent="-225227" algn="l">
              <a:lnSpc>
                <a:spcPts val="2733"/>
              </a:lnSpc>
            </a:pPr>
            <a:endParaRPr lang="en-US" sz="3164" spc="29">
              <a:solidFill>
                <a:srgbClr val="000000"/>
              </a:solidFill>
              <a:latin typeface="Avenir Bold"/>
              <a:ea typeface="Avenir Bold"/>
              <a:cs typeface="Avenir Bold"/>
              <a:sym typeface="Avenir Bold"/>
            </a:endParaRPr>
          </a:p>
          <a:p>
            <a:pPr marL="1312336" lvl="3" indent="-328084" algn="l">
              <a:lnSpc>
                <a:spcPts val="2733"/>
              </a:lnSpc>
              <a:buFont typeface="Arial"/>
              <a:buChar char="￭"/>
            </a:pPr>
            <a:r>
              <a:rPr lang="en-US" sz="3164" spc="29">
                <a:solidFill>
                  <a:srgbClr val="000000"/>
                </a:solidFill>
                <a:latin typeface="Avenir"/>
                <a:ea typeface="Avenir"/>
                <a:cs typeface="Avenir"/>
                <a:sym typeface="Avenir"/>
              </a:rPr>
              <a:t>Citizens attend meetings and </a:t>
            </a:r>
            <a:r>
              <a:rPr lang="en-US" sz="3164" spc="29">
                <a:solidFill>
                  <a:srgbClr val="B62A2E"/>
                </a:solidFill>
                <a:latin typeface="Avenir"/>
                <a:ea typeface="Avenir"/>
                <a:cs typeface="Avenir"/>
                <a:sym typeface="Avenir"/>
              </a:rPr>
              <a:t>actively contribute ideas</a:t>
            </a:r>
            <a:r>
              <a:rPr lang="en-US" sz="3164" spc="29">
                <a:solidFill>
                  <a:srgbClr val="000000"/>
                </a:solidFill>
                <a:latin typeface="Avenir"/>
                <a:ea typeface="Avenir"/>
                <a:cs typeface="Avenir"/>
                <a:sym typeface="Avenir"/>
              </a:rPr>
              <a:t>, and demand accountability </a:t>
            </a:r>
          </a:p>
          <a:p>
            <a:pPr marL="1312336" lvl="3" indent="-328084" algn="l">
              <a:lnSpc>
                <a:spcPts val="2733"/>
              </a:lnSpc>
              <a:buFont typeface="Arial"/>
              <a:buChar char="￭"/>
            </a:pPr>
            <a:r>
              <a:rPr lang="en-US" sz="3164" spc="29">
                <a:solidFill>
                  <a:srgbClr val="000000"/>
                </a:solidFill>
                <a:latin typeface="Avenir"/>
                <a:ea typeface="Avenir"/>
                <a:cs typeface="Avenir"/>
                <a:sym typeface="Avenir"/>
              </a:rPr>
              <a:t>Participation of women and youth </a:t>
            </a:r>
          </a:p>
          <a:p>
            <a:pPr marL="1327267" lvl="3" indent="-331817" algn="l">
              <a:lnSpc>
                <a:spcPts val="2733"/>
              </a:lnSpc>
            </a:pPr>
            <a:endParaRPr lang="en-US" sz="3164" spc="29">
              <a:solidFill>
                <a:srgbClr val="000000"/>
              </a:solidFill>
              <a:latin typeface="Avenir"/>
              <a:ea typeface="Avenir"/>
              <a:cs typeface="Avenir"/>
              <a:sym typeface="Avenir"/>
            </a:endParaRPr>
          </a:p>
          <a:p>
            <a:pPr marL="1327267" lvl="3" indent="-331817" algn="l">
              <a:lnSpc>
                <a:spcPts val="2733"/>
              </a:lnSpc>
            </a:pPr>
            <a:endParaRPr lang="en-US" sz="3164" spc="29">
              <a:solidFill>
                <a:srgbClr val="000000"/>
              </a:solidFill>
              <a:latin typeface="Avenir"/>
              <a:ea typeface="Avenir"/>
              <a:cs typeface="Avenir"/>
              <a:sym typeface="Avenir"/>
            </a:endParaRPr>
          </a:p>
          <a:p>
            <a:pPr marL="1327267" lvl="3" indent="-331817" algn="l">
              <a:lnSpc>
                <a:spcPts val="2733"/>
              </a:lnSpc>
            </a:pPr>
            <a:endParaRPr lang="en-US" sz="3164" spc="29">
              <a:solidFill>
                <a:srgbClr val="000000"/>
              </a:solidFill>
              <a:latin typeface="Avenir"/>
              <a:ea typeface="Avenir"/>
              <a:cs typeface="Avenir"/>
              <a:sym typeface="Avenir"/>
            </a:endParaRPr>
          </a:p>
          <a:p>
            <a:pPr marL="675640" lvl="2" indent="-225213" algn="l">
              <a:lnSpc>
                <a:spcPts val="3286"/>
              </a:lnSpc>
              <a:buFont typeface="Arial"/>
              <a:buChar char="⚬"/>
            </a:pPr>
            <a:r>
              <a:rPr lang="en-US" sz="3200" spc="28">
                <a:solidFill>
                  <a:srgbClr val="000000"/>
                </a:solidFill>
                <a:latin typeface="Avenir"/>
                <a:ea typeface="Avenir"/>
                <a:cs typeface="Avenir"/>
                <a:sym typeface="Avenir"/>
              </a:rPr>
              <a:t> </a:t>
            </a:r>
            <a:r>
              <a:rPr lang="en-US" sz="3200" spc="28">
                <a:solidFill>
                  <a:srgbClr val="B62A2E"/>
                </a:solidFill>
                <a:latin typeface="Avenir Bold"/>
                <a:ea typeface="Avenir Bold"/>
                <a:cs typeface="Avenir Bold"/>
                <a:sym typeface="Avenir Bold"/>
              </a:rPr>
              <a:t>Revived Collective Actions</a:t>
            </a:r>
          </a:p>
          <a:p>
            <a:pPr marL="1327032" lvl="3" indent="-331758" algn="l">
              <a:lnSpc>
                <a:spcPts val="3286"/>
              </a:lnSpc>
              <a:buFont typeface="Arial"/>
              <a:buChar char="￭"/>
            </a:pPr>
            <a:r>
              <a:rPr lang="en-US" sz="3200" spc="28">
                <a:solidFill>
                  <a:srgbClr val="000000"/>
                </a:solidFill>
                <a:latin typeface="Avenir"/>
                <a:ea typeface="Avenir"/>
                <a:cs typeface="Avenir"/>
                <a:sym typeface="Avenir"/>
              </a:rPr>
              <a:t>Communities have taken initiatives like </a:t>
            </a:r>
            <a:r>
              <a:rPr lang="en-US" sz="3200" spc="28">
                <a:solidFill>
                  <a:srgbClr val="B62A2E"/>
                </a:solidFill>
                <a:latin typeface="Avenir"/>
                <a:ea typeface="Avenir"/>
                <a:cs typeface="Avenir"/>
                <a:sym typeface="Avenir"/>
              </a:rPr>
              <a:t>cleaning access roads</a:t>
            </a:r>
            <a:r>
              <a:rPr lang="en-US" sz="3200" spc="28">
                <a:solidFill>
                  <a:srgbClr val="000000"/>
                </a:solidFill>
                <a:latin typeface="Avenir"/>
                <a:ea typeface="Avenir"/>
                <a:cs typeface="Avenir"/>
                <a:sym typeface="Avenir"/>
              </a:rPr>
              <a:t> and </a:t>
            </a:r>
            <a:r>
              <a:rPr lang="en-US" sz="3200" spc="28">
                <a:solidFill>
                  <a:srgbClr val="B62A2E"/>
                </a:solidFill>
                <a:latin typeface="Avenir"/>
                <a:ea typeface="Avenir"/>
                <a:cs typeface="Avenir"/>
                <a:sym typeface="Avenir"/>
              </a:rPr>
              <a:t>water sources</a:t>
            </a:r>
            <a:r>
              <a:rPr lang="en-US" sz="3200" spc="28">
                <a:solidFill>
                  <a:srgbClr val="000000"/>
                </a:solidFill>
                <a:latin typeface="Avenir"/>
                <a:ea typeface="Avenir"/>
                <a:cs typeface="Avenir"/>
                <a:sym typeface="Avenir"/>
              </a:rPr>
              <a:t>, </a:t>
            </a:r>
            <a:r>
              <a:rPr lang="en-US" sz="3200" spc="28">
                <a:solidFill>
                  <a:srgbClr val="B62A2E"/>
                </a:solidFill>
                <a:latin typeface="Avenir"/>
                <a:ea typeface="Avenir"/>
                <a:cs typeface="Avenir"/>
                <a:sym typeface="Avenir"/>
              </a:rPr>
              <a:t>discussing GBV</a:t>
            </a:r>
            <a:r>
              <a:rPr lang="en-US" sz="3200" spc="28">
                <a:solidFill>
                  <a:srgbClr val="000000"/>
                </a:solidFill>
                <a:latin typeface="Avenir"/>
                <a:ea typeface="Avenir"/>
                <a:cs typeface="Avenir"/>
                <a:sym typeface="Avenir"/>
              </a:rPr>
              <a:t>, and improving public </a:t>
            </a:r>
            <a:r>
              <a:rPr lang="en-US" sz="3200" spc="28">
                <a:solidFill>
                  <a:srgbClr val="B62A2E"/>
                </a:solidFill>
                <a:latin typeface="Avenir"/>
                <a:ea typeface="Avenir"/>
                <a:cs typeface="Avenir"/>
                <a:sym typeface="Avenir"/>
              </a:rPr>
              <a:t>meeting participation</a:t>
            </a:r>
            <a:r>
              <a:rPr lang="en-US" sz="3200" spc="28">
                <a:solidFill>
                  <a:srgbClr val="000000"/>
                </a:solidFill>
                <a:latin typeface="Avenir"/>
                <a:ea typeface="Avenir"/>
                <a:cs typeface="Avenir"/>
                <a:sym typeface="Avenir"/>
              </a:rPr>
              <a:t>, e.g. Bulungi Bwansi.</a:t>
            </a:r>
          </a:p>
          <a:p>
            <a:pPr marL="1327032" lvl="3" indent="-331758" algn="l">
              <a:lnSpc>
                <a:spcPts val="3286"/>
              </a:lnSpc>
            </a:pPr>
            <a:endParaRPr lang="en-US" sz="3200" spc="28">
              <a:solidFill>
                <a:srgbClr val="000000"/>
              </a:solidFill>
              <a:latin typeface="Avenir"/>
              <a:ea typeface="Avenir"/>
              <a:cs typeface="Avenir"/>
              <a:sym typeface="Avenir"/>
            </a:endParaRPr>
          </a:p>
          <a:p>
            <a:pPr marL="1327032" lvl="3" indent="-331758" algn="l">
              <a:lnSpc>
                <a:spcPts val="2946"/>
              </a:lnSpc>
            </a:pPr>
            <a:endParaRPr lang="en-US" sz="3200" spc="28">
              <a:solidFill>
                <a:srgbClr val="000000"/>
              </a:solidFill>
              <a:latin typeface="Avenir"/>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29902" y="2216222"/>
            <a:ext cx="8717315" cy="5810125"/>
          </a:xfrm>
          <a:custGeom>
            <a:avLst/>
            <a:gdLst/>
            <a:ahLst/>
            <a:cxnLst/>
            <a:rect l="l" t="t" r="r" b="b"/>
            <a:pathLst>
              <a:path w="8717315" h="5810125">
                <a:moveTo>
                  <a:pt x="0" y="0"/>
                </a:moveTo>
                <a:lnTo>
                  <a:pt x="8717315" y="0"/>
                </a:lnTo>
                <a:lnTo>
                  <a:pt x="8717315" y="5810125"/>
                </a:lnTo>
                <a:lnTo>
                  <a:pt x="0" y="5810125"/>
                </a:lnTo>
                <a:lnTo>
                  <a:pt x="0" y="0"/>
                </a:lnTo>
                <a:close/>
              </a:path>
            </a:pathLst>
          </a:custGeom>
          <a:blipFill>
            <a:blip r:embed="rId3"/>
            <a:stretch>
              <a:fillRect/>
            </a:stretch>
          </a:blipFill>
        </p:spPr>
      </p:sp>
      <p:sp>
        <p:nvSpPr>
          <p:cNvPr id="3" name="TextBox 3"/>
          <p:cNvSpPr txBox="1"/>
          <p:nvPr/>
        </p:nvSpPr>
        <p:spPr>
          <a:xfrm>
            <a:off x="-658964" y="561975"/>
            <a:ext cx="15590520" cy="872109"/>
          </a:xfrm>
          <a:prstGeom prst="rect">
            <a:avLst/>
          </a:prstGeom>
        </p:spPr>
        <p:txBody>
          <a:bodyPr lIns="0" tIns="0" rIns="0" bIns="0" rtlCol="0" anchor="t">
            <a:spAutoFit/>
          </a:bodyPr>
          <a:lstStyle/>
          <a:p>
            <a:pPr algn="ctr">
              <a:lnSpc>
                <a:spcPts val="7128"/>
              </a:lnSpc>
            </a:pPr>
            <a:r>
              <a:rPr lang="en-US" sz="6600" spc="-40">
                <a:solidFill>
                  <a:srgbClr val="B62A2E"/>
                </a:solidFill>
                <a:latin typeface="TT Rounds Condensed Bold"/>
                <a:ea typeface="TT Rounds Condensed Bold"/>
                <a:cs typeface="TT Rounds Condensed Bold"/>
                <a:sym typeface="TT Rounds Condensed Bold"/>
              </a:rPr>
              <a:t>Results </a:t>
            </a:r>
          </a:p>
        </p:txBody>
      </p:sp>
      <p:sp>
        <p:nvSpPr>
          <p:cNvPr id="4" name="TextBox 4"/>
          <p:cNvSpPr txBox="1"/>
          <p:nvPr/>
        </p:nvSpPr>
        <p:spPr>
          <a:xfrm>
            <a:off x="152400" y="1749174"/>
            <a:ext cx="8560382" cy="6277173"/>
          </a:xfrm>
          <a:prstGeom prst="rect">
            <a:avLst/>
          </a:prstGeom>
        </p:spPr>
        <p:txBody>
          <a:bodyPr lIns="0" tIns="0" rIns="0" bIns="0" rtlCol="0" anchor="t">
            <a:spAutoFit/>
          </a:bodyPr>
          <a:lstStyle/>
          <a:p>
            <a:pPr algn="l">
              <a:lnSpc>
                <a:spcPts val="3250"/>
              </a:lnSpc>
            </a:pPr>
            <a:endParaRPr/>
          </a:p>
          <a:p>
            <a:pPr marL="668081" lvl="2" indent="-222694" algn="l">
              <a:lnSpc>
                <a:spcPts val="3250"/>
              </a:lnSpc>
              <a:buFont typeface="Arial"/>
              <a:buChar char="⚬"/>
            </a:pPr>
            <a:r>
              <a:rPr lang="en-US" sz="3164" spc="29">
                <a:solidFill>
                  <a:srgbClr val="B62A2E"/>
                </a:solidFill>
                <a:latin typeface="Avenir Bold"/>
                <a:ea typeface="Avenir Bold"/>
                <a:cs typeface="Avenir Bold"/>
                <a:sym typeface="Avenir Bold"/>
              </a:rPr>
              <a:t>Increased Information Flow</a:t>
            </a:r>
          </a:p>
          <a:p>
            <a:pPr marL="1312238" lvl="3" indent="-328059" algn="l">
              <a:lnSpc>
                <a:spcPts val="3248"/>
              </a:lnSpc>
              <a:buFont typeface="Arial"/>
              <a:buChar char="￭"/>
            </a:pPr>
            <a:r>
              <a:rPr lang="en-US" sz="3164" spc="27">
                <a:solidFill>
                  <a:srgbClr val="000000"/>
                </a:solidFill>
                <a:latin typeface="Avenir"/>
                <a:ea typeface="Avenir"/>
                <a:cs typeface="Avenir"/>
                <a:sym typeface="Avenir"/>
              </a:rPr>
              <a:t>Communities are more proactive in </a:t>
            </a:r>
            <a:r>
              <a:rPr lang="en-US" sz="3164" spc="27">
                <a:solidFill>
                  <a:srgbClr val="B62A2E"/>
                </a:solidFill>
                <a:latin typeface="Avenir"/>
                <a:ea typeface="Avenir"/>
                <a:cs typeface="Avenir"/>
                <a:sym typeface="Avenir"/>
              </a:rPr>
              <a:t>seeking information</a:t>
            </a:r>
            <a:r>
              <a:rPr lang="en-US" sz="3164" spc="27">
                <a:solidFill>
                  <a:srgbClr val="000000"/>
                </a:solidFill>
                <a:latin typeface="Avenir"/>
                <a:ea typeface="Avenir"/>
                <a:cs typeface="Avenir"/>
                <a:sym typeface="Avenir"/>
              </a:rPr>
              <a:t> from the government, leading to increased knowledge and confidence in addressing their development issues.</a:t>
            </a:r>
          </a:p>
          <a:p>
            <a:pPr marL="1312238" lvl="3" indent="-328059" algn="l">
              <a:lnSpc>
                <a:spcPts val="3248"/>
              </a:lnSpc>
            </a:pPr>
            <a:endParaRPr lang="en-US" sz="3164" spc="27">
              <a:solidFill>
                <a:srgbClr val="000000"/>
              </a:solidFill>
              <a:latin typeface="Avenir"/>
              <a:ea typeface="Avenir"/>
              <a:cs typeface="Avenir"/>
              <a:sym typeface="Avenir"/>
            </a:endParaRPr>
          </a:p>
          <a:p>
            <a:pPr marL="1312238" lvl="3" indent="-328059" algn="l">
              <a:lnSpc>
                <a:spcPts val="3248"/>
              </a:lnSpc>
            </a:pPr>
            <a:endParaRPr lang="en-US" sz="3164" spc="27">
              <a:solidFill>
                <a:srgbClr val="000000"/>
              </a:solidFill>
              <a:latin typeface="Avenir"/>
              <a:ea typeface="Avenir"/>
              <a:cs typeface="Avenir"/>
              <a:sym typeface="Avenir"/>
            </a:endParaRPr>
          </a:p>
          <a:p>
            <a:pPr marL="675640" lvl="2" indent="-225213" algn="l">
              <a:lnSpc>
                <a:spcPts val="3286"/>
              </a:lnSpc>
              <a:buFont typeface="Arial"/>
              <a:buChar char="⚬"/>
            </a:pPr>
            <a:r>
              <a:rPr lang="en-US" sz="3200" spc="28">
                <a:solidFill>
                  <a:srgbClr val="B62A2E"/>
                </a:solidFill>
                <a:latin typeface="Avenir Bold"/>
                <a:ea typeface="Avenir Bold"/>
                <a:cs typeface="Avenir Bold"/>
                <a:sym typeface="Avenir Bold"/>
              </a:rPr>
              <a:t>Improved Government Responsiveness</a:t>
            </a:r>
          </a:p>
          <a:p>
            <a:pPr marL="1327131" lvl="3" indent="-331783" algn="l">
              <a:lnSpc>
                <a:spcPts val="3286"/>
              </a:lnSpc>
              <a:buFont typeface="Arial"/>
              <a:buChar char="￭"/>
            </a:pPr>
            <a:r>
              <a:rPr lang="en-US" sz="3200" spc="28">
                <a:solidFill>
                  <a:srgbClr val="000000"/>
                </a:solidFill>
                <a:latin typeface="Avenir"/>
                <a:ea typeface="Avenir"/>
                <a:cs typeface="Avenir"/>
                <a:sym typeface="Avenir"/>
              </a:rPr>
              <a:t>The government has addressed </a:t>
            </a:r>
            <a:r>
              <a:rPr lang="en-US" sz="3200" spc="28">
                <a:solidFill>
                  <a:srgbClr val="B62A2E"/>
                </a:solidFill>
                <a:latin typeface="Avenir Bold"/>
                <a:ea typeface="Avenir Bold"/>
                <a:cs typeface="Avenir Bold"/>
                <a:sym typeface="Avenir Bold"/>
              </a:rPr>
              <a:t>41</a:t>
            </a:r>
            <a:r>
              <a:rPr lang="en-US" sz="3200" spc="28">
                <a:solidFill>
                  <a:srgbClr val="000000"/>
                </a:solidFill>
                <a:latin typeface="Avenir"/>
                <a:ea typeface="Avenir"/>
                <a:cs typeface="Avenir"/>
                <a:sym typeface="Avenir"/>
              </a:rPr>
              <a:t> issues through dialogue and consensus on community priorities.</a:t>
            </a:r>
          </a:p>
          <a:p>
            <a:pPr marL="1312201" lvl="3" indent="-328050" algn="l">
              <a:lnSpc>
                <a:spcPts val="3250"/>
              </a:lnSpc>
            </a:pPr>
            <a:endParaRPr lang="en-US" sz="3200" spc="28">
              <a:solidFill>
                <a:srgbClr val="000000"/>
              </a:solidFill>
              <a:latin typeface="Avenir"/>
              <a:ea typeface="Avenir"/>
              <a:cs typeface="Avenir"/>
              <a:sym typeface="Avenir"/>
            </a:endParaRPr>
          </a:p>
          <a:p>
            <a:pPr marL="1312201" lvl="3" indent="-328050" algn="l">
              <a:lnSpc>
                <a:spcPts val="3250"/>
              </a:lnSpc>
            </a:pPr>
            <a:endParaRPr lang="en-US" sz="3200" spc="28">
              <a:solidFill>
                <a:srgbClr val="000000"/>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792879" y="190500"/>
            <a:ext cx="8266521" cy="9906000"/>
            <a:chOff x="0" y="0"/>
            <a:chExt cx="11022028" cy="13208000"/>
          </a:xfrm>
        </p:grpSpPr>
        <p:sp>
          <p:nvSpPr>
            <p:cNvPr id="3" name="Freeform 3"/>
            <p:cNvSpPr/>
            <p:nvPr/>
          </p:nvSpPr>
          <p:spPr>
            <a:xfrm>
              <a:off x="0" y="0"/>
              <a:ext cx="11022076" cy="13208000"/>
            </a:xfrm>
            <a:custGeom>
              <a:avLst/>
              <a:gdLst/>
              <a:ahLst/>
              <a:cxnLst/>
              <a:rect l="l" t="t" r="r" b="b"/>
              <a:pathLst>
                <a:path w="11022076" h="13208000">
                  <a:moveTo>
                    <a:pt x="0" y="0"/>
                  </a:moveTo>
                  <a:lnTo>
                    <a:pt x="11022076" y="0"/>
                  </a:lnTo>
                  <a:lnTo>
                    <a:pt x="11022076" y="13208000"/>
                  </a:lnTo>
                  <a:lnTo>
                    <a:pt x="0" y="13208000"/>
                  </a:lnTo>
                  <a:lnTo>
                    <a:pt x="0" y="0"/>
                  </a:lnTo>
                  <a:close/>
                </a:path>
              </a:pathLst>
            </a:custGeom>
            <a:blipFill>
              <a:blip r:embed="rId2"/>
              <a:stretch>
                <a:fillRect l="-39874" r="-39873"/>
              </a:stretch>
            </a:blipFill>
          </p:spPr>
        </p:sp>
      </p:grpSp>
      <p:sp>
        <p:nvSpPr>
          <p:cNvPr id="4" name="TextBox 4"/>
          <p:cNvSpPr txBox="1"/>
          <p:nvPr/>
        </p:nvSpPr>
        <p:spPr>
          <a:xfrm>
            <a:off x="200515" y="1817439"/>
            <a:ext cx="9592364" cy="7440861"/>
          </a:xfrm>
          <a:prstGeom prst="rect">
            <a:avLst/>
          </a:prstGeom>
        </p:spPr>
        <p:txBody>
          <a:bodyPr lIns="0" tIns="0" rIns="0" bIns="0" rtlCol="0" anchor="t">
            <a:spAutoFit/>
          </a:bodyPr>
          <a:lstStyle/>
          <a:p>
            <a:pPr marL="633413" lvl="2" indent="-211138" algn="l">
              <a:lnSpc>
                <a:spcPts val="3852"/>
              </a:lnSpc>
              <a:buFont typeface="Arial"/>
              <a:buChar char="⚬"/>
            </a:pPr>
            <a:r>
              <a:rPr lang="en-US" sz="3000" spc="27">
                <a:solidFill>
                  <a:srgbClr val="B62A2E"/>
                </a:solidFill>
                <a:latin typeface="TT Rounds Condensed Bold"/>
                <a:ea typeface="TT Rounds Condensed Bold"/>
                <a:cs typeface="TT Rounds Condensed Bold"/>
                <a:sym typeface="TT Rounds Condensed Bold"/>
              </a:rPr>
              <a:t>Listening</a:t>
            </a:r>
            <a:r>
              <a:rPr lang="en-US" sz="3000" spc="27">
                <a:solidFill>
                  <a:srgbClr val="000000"/>
                </a:solidFill>
                <a:latin typeface="TT Rounds Condensed"/>
                <a:ea typeface="TT Rounds Condensed"/>
                <a:cs typeface="TT Rounds Condensed"/>
                <a:sym typeface="TT Rounds Condensed"/>
              </a:rPr>
              <a:t> - with the mind, heart, and intention</a:t>
            </a:r>
          </a:p>
          <a:p>
            <a:pPr marL="633413" lvl="2" indent="-211138" algn="l">
              <a:lnSpc>
                <a:spcPts val="3852"/>
              </a:lnSpc>
            </a:pPr>
            <a:endParaRPr lang="en-US" sz="3000" spc="27">
              <a:solidFill>
                <a:srgbClr val="000000"/>
              </a:solidFill>
              <a:latin typeface="TT Rounds Condensed"/>
              <a:ea typeface="TT Rounds Condensed"/>
              <a:cs typeface="TT Rounds Condensed"/>
              <a:sym typeface="TT Rounds Condensed"/>
            </a:endParaRPr>
          </a:p>
          <a:p>
            <a:pPr marL="633413" lvl="2" indent="-211138" algn="l">
              <a:lnSpc>
                <a:spcPts val="3852"/>
              </a:lnSpc>
              <a:buFont typeface="Arial"/>
              <a:buChar char="⚬"/>
            </a:pPr>
            <a:r>
              <a:rPr lang="en-US" sz="3000" spc="27">
                <a:solidFill>
                  <a:srgbClr val="B62A2E"/>
                </a:solidFill>
                <a:latin typeface="TT Rounds Condensed Bold"/>
                <a:ea typeface="TT Rounds Condensed Bold"/>
                <a:cs typeface="TT Rounds Condensed Bold"/>
                <a:sym typeface="TT Rounds Condensed Bold"/>
              </a:rPr>
              <a:t>The correct problematizing</a:t>
            </a:r>
            <a:r>
              <a:rPr lang="en-US" sz="3000" spc="27">
                <a:solidFill>
                  <a:srgbClr val="000000"/>
                </a:solidFill>
                <a:latin typeface="TT Rounds Condensed"/>
                <a:ea typeface="TT Rounds Condensed"/>
                <a:cs typeface="TT Rounds Condensed"/>
                <a:sym typeface="TT Rounds Condensed"/>
              </a:rPr>
              <a:t> enabled communities to understand the roots of their issues and design innovative solutions.</a:t>
            </a:r>
          </a:p>
          <a:p>
            <a:pPr marL="633413" lvl="2" indent="-211138" algn="l">
              <a:lnSpc>
                <a:spcPts val="3852"/>
              </a:lnSpc>
            </a:pPr>
            <a:endParaRPr lang="en-US" sz="3000" spc="27">
              <a:solidFill>
                <a:srgbClr val="000000"/>
              </a:solidFill>
              <a:latin typeface="TT Rounds Condensed"/>
              <a:ea typeface="TT Rounds Condensed"/>
              <a:cs typeface="TT Rounds Condensed"/>
              <a:sym typeface="TT Rounds Condensed"/>
            </a:endParaRPr>
          </a:p>
          <a:p>
            <a:pPr marL="633413" lvl="2" indent="-211138" algn="l">
              <a:lnSpc>
                <a:spcPts val="3852"/>
              </a:lnSpc>
              <a:buFont typeface="Arial"/>
              <a:buChar char="⚬"/>
            </a:pPr>
            <a:r>
              <a:rPr lang="en-US" sz="3000" spc="27">
                <a:solidFill>
                  <a:srgbClr val="B62A2E"/>
                </a:solidFill>
                <a:latin typeface="TT Rounds Condensed Bold"/>
                <a:ea typeface="TT Rounds Condensed Bold"/>
                <a:cs typeface="TT Rounds Condensed Bold"/>
                <a:sym typeface="TT Rounds Condensed Bold"/>
              </a:rPr>
              <a:t>Working on the actual (felt) needs of diverse populations. </a:t>
            </a:r>
            <a:r>
              <a:rPr lang="en-US" sz="3000" spc="27">
                <a:solidFill>
                  <a:srgbClr val="000000"/>
                </a:solidFill>
                <a:latin typeface="TT Rounds Condensed"/>
                <a:ea typeface="TT Rounds Condensed"/>
                <a:cs typeface="TT Rounds Condensed"/>
                <a:sym typeface="TT Rounds Condensed"/>
              </a:rPr>
              <a:t>Touching emotions, hearts and expectations. </a:t>
            </a:r>
          </a:p>
          <a:p>
            <a:pPr marL="633413" lvl="2" indent="-211138" algn="l">
              <a:lnSpc>
                <a:spcPts val="3852"/>
              </a:lnSpc>
            </a:pPr>
            <a:endParaRPr lang="en-US" sz="3000" spc="27">
              <a:solidFill>
                <a:srgbClr val="000000"/>
              </a:solidFill>
              <a:latin typeface="TT Rounds Condensed"/>
              <a:ea typeface="TT Rounds Condensed"/>
              <a:cs typeface="TT Rounds Condensed"/>
              <a:sym typeface="TT Rounds Condensed"/>
            </a:endParaRPr>
          </a:p>
          <a:p>
            <a:pPr marL="633413" lvl="2" indent="-211138" algn="l">
              <a:lnSpc>
                <a:spcPts val="3852"/>
              </a:lnSpc>
              <a:buFont typeface="Arial"/>
              <a:buChar char="⚬"/>
            </a:pPr>
            <a:r>
              <a:rPr lang="en-US" sz="3000" spc="27">
                <a:solidFill>
                  <a:srgbClr val="B62A2E"/>
                </a:solidFill>
                <a:latin typeface="TT Rounds Condensed Bold"/>
                <a:ea typeface="TT Rounds Condensed Bold"/>
                <a:cs typeface="TT Rounds Condensed Bold"/>
                <a:sym typeface="TT Rounds Condensed Bold"/>
              </a:rPr>
              <a:t>Freedom</a:t>
            </a:r>
            <a:r>
              <a:rPr lang="en-US" sz="3000" spc="27">
                <a:solidFill>
                  <a:srgbClr val="000000"/>
                </a:solidFill>
                <a:latin typeface="TT Rounds Condensed"/>
                <a:ea typeface="TT Rounds Condensed"/>
                <a:cs typeface="TT Rounds Condensed"/>
                <a:sym typeface="TT Rounds Condensed"/>
              </a:rPr>
              <a:t> - to plan and execute without interference but with consideration of the existing system excites the community</a:t>
            </a:r>
          </a:p>
          <a:p>
            <a:pPr marL="633413" lvl="2" indent="-211138" algn="l">
              <a:lnSpc>
                <a:spcPts val="3852"/>
              </a:lnSpc>
            </a:pPr>
            <a:endParaRPr lang="en-US" sz="3000" spc="27">
              <a:solidFill>
                <a:srgbClr val="000000"/>
              </a:solidFill>
              <a:latin typeface="TT Rounds Condensed"/>
              <a:ea typeface="TT Rounds Condensed"/>
              <a:cs typeface="TT Rounds Condensed"/>
              <a:sym typeface="TT Rounds Condensed"/>
            </a:endParaRPr>
          </a:p>
          <a:p>
            <a:pPr marL="633413" lvl="2" indent="-211138" algn="l">
              <a:lnSpc>
                <a:spcPts val="3240"/>
              </a:lnSpc>
            </a:pPr>
            <a:endParaRPr lang="en-US" sz="3000" spc="27">
              <a:solidFill>
                <a:srgbClr val="000000"/>
              </a:solidFill>
              <a:latin typeface="TT Rounds Condensed"/>
              <a:ea typeface="TT Rounds Condensed"/>
              <a:cs typeface="TT Rounds Condensed"/>
              <a:sym typeface="TT Rounds Condensed"/>
            </a:endParaRPr>
          </a:p>
        </p:txBody>
      </p:sp>
      <p:sp>
        <p:nvSpPr>
          <p:cNvPr id="5" name="TextBox 5"/>
          <p:cNvSpPr txBox="1"/>
          <p:nvPr/>
        </p:nvSpPr>
        <p:spPr>
          <a:xfrm>
            <a:off x="-1563294" y="903434"/>
            <a:ext cx="15590520" cy="872109"/>
          </a:xfrm>
          <a:prstGeom prst="rect">
            <a:avLst/>
          </a:prstGeom>
        </p:spPr>
        <p:txBody>
          <a:bodyPr lIns="0" tIns="0" rIns="0" bIns="0" rtlCol="0" anchor="t">
            <a:spAutoFit/>
          </a:bodyPr>
          <a:lstStyle/>
          <a:p>
            <a:pPr algn="ctr">
              <a:lnSpc>
                <a:spcPts val="7128"/>
              </a:lnSpc>
            </a:pPr>
            <a:r>
              <a:rPr lang="en-US" sz="6600" spc="-40">
                <a:solidFill>
                  <a:srgbClr val="B62A2E"/>
                </a:solidFill>
                <a:latin typeface="TT Rounds Condensed Bold"/>
                <a:ea typeface="TT Rounds Condensed Bold"/>
                <a:cs typeface="TT Rounds Condensed Bold"/>
                <a:sym typeface="TT Rounds Condensed Bold"/>
              </a:rPr>
              <a:t>Key lessons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458200" y="190500"/>
            <a:ext cx="9601200" cy="9829800"/>
            <a:chOff x="0" y="0"/>
            <a:chExt cx="12801600" cy="13106400"/>
          </a:xfrm>
        </p:grpSpPr>
        <p:sp>
          <p:nvSpPr>
            <p:cNvPr id="3" name="Freeform 3"/>
            <p:cNvSpPr/>
            <p:nvPr/>
          </p:nvSpPr>
          <p:spPr>
            <a:xfrm>
              <a:off x="0" y="0"/>
              <a:ext cx="12801600" cy="13106400"/>
            </a:xfrm>
            <a:custGeom>
              <a:avLst/>
              <a:gdLst/>
              <a:ahLst/>
              <a:cxnLst/>
              <a:rect l="l" t="t" r="r" b="b"/>
              <a:pathLst>
                <a:path w="12801600" h="13106400">
                  <a:moveTo>
                    <a:pt x="0" y="0"/>
                  </a:moveTo>
                  <a:lnTo>
                    <a:pt x="12801600" y="0"/>
                  </a:lnTo>
                  <a:lnTo>
                    <a:pt x="12801600" y="13106400"/>
                  </a:lnTo>
                  <a:lnTo>
                    <a:pt x="0" y="13106400"/>
                  </a:lnTo>
                  <a:lnTo>
                    <a:pt x="0" y="0"/>
                  </a:lnTo>
                  <a:close/>
                </a:path>
              </a:pathLst>
            </a:custGeom>
            <a:blipFill>
              <a:blip r:embed="rId2"/>
              <a:stretch>
                <a:fillRect l="-26785" r="-26785"/>
              </a:stretch>
            </a:blipFill>
          </p:spPr>
        </p:sp>
      </p:grpSp>
      <p:sp>
        <p:nvSpPr>
          <p:cNvPr id="4" name="TextBox 4"/>
          <p:cNvSpPr txBox="1"/>
          <p:nvPr/>
        </p:nvSpPr>
        <p:spPr>
          <a:xfrm>
            <a:off x="-2057400" y="700215"/>
            <a:ext cx="15590520" cy="872109"/>
          </a:xfrm>
          <a:prstGeom prst="rect">
            <a:avLst/>
          </a:prstGeom>
        </p:spPr>
        <p:txBody>
          <a:bodyPr lIns="0" tIns="0" rIns="0" bIns="0" rtlCol="0" anchor="t">
            <a:spAutoFit/>
          </a:bodyPr>
          <a:lstStyle/>
          <a:p>
            <a:pPr algn="ctr">
              <a:lnSpc>
                <a:spcPts val="7128"/>
              </a:lnSpc>
            </a:pPr>
            <a:r>
              <a:rPr lang="en-US" sz="6600" spc="-40">
                <a:solidFill>
                  <a:srgbClr val="C00000"/>
                </a:solidFill>
                <a:latin typeface="TT Rounds Condensed Bold"/>
                <a:ea typeface="TT Rounds Condensed Bold"/>
                <a:cs typeface="TT Rounds Condensed Bold"/>
                <a:sym typeface="TT Rounds Condensed Bold"/>
              </a:rPr>
              <a:t>Key</a:t>
            </a:r>
            <a:r>
              <a:rPr lang="en-US" sz="6600" spc="-40">
                <a:solidFill>
                  <a:srgbClr val="F0811F"/>
                </a:solidFill>
                <a:latin typeface="TT Rounds Condensed Bold"/>
                <a:ea typeface="TT Rounds Condensed Bold"/>
                <a:cs typeface="TT Rounds Condensed Bold"/>
                <a:sym typeface="TT Rounds Condensed Bold"/>
              </a:rPr>
              <a:t> </a:t>
            </a:r>
            <a:r>
              <a:rPr lang="en-US" sz="6600" spc="-40">
                <a:solidFill>
                  <a:srgbClr val="C00000"/>
                </a:solidFill>
                <a:latin typeface="TT Rounds Condensed Bold"/>
                <a:ea typeface="TT Rounds Condensed Bold"/>
                <a:cs typeface="TT Rounds Condensed Bold"/>
                <a:sym typeface="TT Rounds Condensed Bold"/>
              </a:rPr>
              <a:t>lessons</a:t>
            </a:r>
            <a:r>
              <a:rPr lang="en-US" sz="6600" spc="-40">
                <a:solidFill>
                  <a:srgbClr val="F0811F"/>
                </a:solidFill>
                <a:latin typeface="TT Rounds Condensed Bold"/>
                <a:ea typeface="TT Rounds Condensed Bold"/>
                <a:cs typeface="TT Rounds Condensed Bold"/>
                <a:sym typeface="TT Rounds Condensed Bold"/>
              </a:rPr>
              <a:t> </a:t>
            </a:r>
          </a:p>
        </p:txBody>
      </p:sp>
      <p:sp>
        <p:nvSpPr>
          <p:cNvPr id="5" name="TextBox 5"/>
          <p:cNvSpPr txBox="1"/>
          <p:nvPr/>
        </p:nvSpPr>
        <p:spPr>
          <a:xfrm>
            <a:off x="0" y="2120887"/>
            <a:ext cx="8458201" cy="5940450"/>
          </a:xfrm>
          <a:prstGeom prst="rect">
            <a:avLst/>
          </a:prstGeom>
        </p:spPr>
        <p:txBody>
          <a:bodyPr lIns="0" tIns="0" rIns="0" bIns="0" rtlCol="0" anchor="t">
            <a:spAutoFit/>
          </a:bodyPr>
          <a:lstStyle/>
          <a:p>
            <a:pPr algn="l">
              <a:lnSpc>
                <a:spcPts val="3852"/>
              </a:lnSpc>
            </a:pPr>
            <a:endParaRPr/>
          </a:p>
          <a:p>
            <a:pPr marL="633413" lvl="2" indent="-211138" algn="l">
              <a:lnSpc>
                <a:spcPts val="3852"/>
              </a:lnSpc>
              <a:buFont typeface="Arial"/>
              <a:buChar char="⚬"/>
            </a:pPr>
            <a:r>
              <a:rPr lang="en-US" sz="3000" spc="27">
                <a:solidFill>
                  <a:srgbClr val="B62A2E"/>
                </a:solidFill>
                <a:latin typeface="TT Rounds Condensed Bold"/>
                <a:ea typeface="TT Rounds Condensed Bold"/>
                <a:cs typeface="TT Rounds Condensed Bold"/>
                <a:sym typeface="TT Rounds Condensed Bold"/>
              </a:rPr>
              <a:t>Adequate feedback</a:t>
            </a:r>
            <a:r>
              <a:rPr lang="en-US" sz="3000" spc="27">
                <a:solidFill>
                  <a:srgbClr val="000000"/>
                </a:solidFill>
                <a:latin typeface="TT Rounds Condensed"/>
                <a:ea typeface="TT Rounds Condensed"/>
                <a:cs typeface="TT Rounds Condensed"/>
                <a:sym typeface="TT Rounds Condensed"/>
              </a:rPr>
              <a:t>, even if there are no results. They need to know what is going on. </a:t>
            </a:r>
          </a:p>
          <a:p>
            <a:pPr marL="633413" lvl="2" indent="-211138" algn="l">
              <a:lnSpc>
                <a:spcPts val="3852"/>
              </a:lnSpc>
            </a:pPr>
            <a:endParaRPr lang="en-US" sz="3000" spc="27">
              <a:solidFill>
                <a:srgbClr val="000000"/>
              </a:solidFill>
              <a:latin typeface="TT Rounds Condensed"/>
              <a:ea typeface="TT Rounds Condensed"/>
              <a:cs typeface="TT Rounds Condensed"/>
              <a:sym typeface="TT Rounds Condensed"/>
            </a:endParaRPr>
          </a:p>
          <a:p>
            <a:pPr marL="633413" lvl="2" indent="-211138" algn="l">
              <a:lnSpc>
                <a:spcPts val="3852"/>
              </a:lnSpc>
              <a:buFont typeface="Arial"/>
              <a:buChar char="⚬"/>
            </a:pPr>
            <a:r>
              <a:rPr lang="en-US" sz="3000" spc="27">
                <a:solidFill>
                  <a:srgbClr val="B62A2E"/>
                </a:solidFill>
                <a:latin typeface="TT Rounds Condensed Bold"/>
                <a:ea typeface="TT Rounds Condensed Bold"/>
                <a:cs typeface="TT Rounds Condensed Bold"/>
                <a:sym typeface="TT Rounds Condensed Bold"/>
              </a:rPr>
              <a:t>Community pooling of resources</a:t>
            </a:r>
            <a:r>
              <a:rPr lang="en-US" sz="3000" spc="27">
                <a:solidFill>
                  <a:srgbClr val="000000"/>
                </a:solidFill>
                <a:latin typeface="TT Rounds Condensed"/>
                <a:ea typeface="TT Rounds Condensed"/>
                <a:cs typeface="TT Rounds Condensed"/>
                <a:sym typeface="TT Rounds Condensed"/>
              </a:rPr>
              <a:t> for short-term solutions demonstrated their power and </a:t>
            </a:r>
            <a:r>
              <a:rPr lang="en-US" sz="3000" spc="27">
                <a:solidFill>
                  <a:srgbClr val="B62A2E"/>
                </a:solidFill>
                <a:latin typeface="TT Rounds Condensed Bold"/>
                <a:ea typeface="TT Rounds Condensed Bold"/>
                <a:cs typeface="TT Rounds Condensed Bold"/>
                <a:sym typeface="TT Rounds Condensed Bold"/>
              </a:rPr>
              <a:t>potential impact</a:t>
            </a:r>
            <a:r>
              <a:rPr lang="en-US" sz="3000" spc="27">
                <a:solidFill>
                  <a:srgbClr val="000000"/>
                </a:solidFill>
                <a:latin typeface="TT Rounds Condensed"/>
                <a:ea typeface="TT Rounds Condensed"/>
                <a:cs typeface="TT Rounds Condensed"/>
                <a:sym typeface="TT Rounds Condensed"/>
              </a:rPr>
              <a:t> when </a:t>
            </a:r>
            <a:r>
              <a:rPr lang="en-US" sz="3000" spc="27">
                <a:solidFill>
                  <a:srgbClr val="B62A2E"/>
                </a:solidFill>
                <a:latin typeface="TT Rounds Condensed Bold"/>
                <a:ea typeface="TT Rounds Condensed Bold"/>
                <a:cs typeface="TT Rounds Condensed Bold"/>
                <a:sym typeface="TT Rounds Condensed Bold"/>
              </a:rPr>
              <a:t>combined with government action.</a:t>
            </a:r>
          </a:p>
          <a:p>
            <a:pPr marL="633413" lvl="2" indent="-211138" algn="l">
              <a:lnSpc>
                <a:spcPts val="3852"/>
              </a:lnSpc>
            </a:pPr>
            <a:endParaRPr lang="en-US" sz="3000" spc="27">
              <a:solidFill>
                <a:srgbClr val="B62A2E"/>
              </a:solidFill>
              <a:latin typeface="TT Rounds Condensed Bold"/>
              <a:ea typeface="TT Rounds Condensed Bold"/>
              <a:cs typeface="TT Rounds Condensed Bold"/>
              <a:sym typeface="TT Rounds Condensed Bold"/>
            </a:endParaRPr>
          </a:p>
          <a:p>
            <a:pPr marL="633413" lvl="2" indent="-211138" algn="l">
              <a:lnSpc>
                <a:spcPts val="3852"/>
              </a:lnSpc>
              <a:buFont typeface="Arial"/>
              <a:buChar char="⚬"/>
            </a:pPr>
            <a:r>
              <a:rPr lang="en-US" sz="3000" spc="27">
                <a:solidFill>
                  <a:srgbClr val="B62A2E"/>
                </a:solidFill>
                <a:latin typeface="TT Rounds Condensed Bold"/>
                <a:ea typeface="TT Rounds Condensed Bold"/>
                <a:cs typeface="TT Rounds Condensed Bold"/>
                <a:sym typeface="TT Rounds Condensed Bold"/>
              </a:rPr>
              <a:t>Young people</a:t>
            </a:r>
            <a:r>
              <a:rPr lang="en-US" sz="3000" spc="27">
                <a:solidFill>
                  <a:srgbClr val="000000"/>
                </a:solidFill>
                <a:latin typeface="TT Rounds Condensed"/>
                <a:ea typeface="TT Rounds Condensed"/>
                <a:cs typeface="TT Rounds Condensed"/>
                <a:sym typeface="TT Rounds Condensed"/>
              </a:rPr>
              <a:t> show great potential for continuity despite a </a:t>
            </a:r>
            <a:r>
              <a:rPr lang="en-US" sz="3000" spc="27">
                <a:solidFill>
                  <a:srgbClr val="B62A2E"/>
                </a:solidFill>
                <a:latin typeface="TT Rounds Condensed Bold"/>
                <a:ea typeface="TT Rounds Condensed Bold"/>
                <a:cs typeface="TT Rounds Condensed Bold"/>
                <a:sym typeface="TT Rounds Condensed Bold"/>
              </a:rPr>
              <a:t>30% attrition </a:t>
            </a:r>
            <a:r>
              <a:rPr lang="en-US" sz="3000" spc="27">
                <a:solidFill>
                  <a:srgbClr val="000000"/>
                </a:solidFill>
                <a:latin typeface="TT Rounds Condensed"/>
                <a:ea typeface="TT Rounds Condensed"/>
                <a:cs typeface="TT Rounds Condensed"/>
                <a:sym typeface="TT Rounds Condensed"/>
              </a:rPr>
              <a:t>rate due to life changes.</a:t>
            </a:r>
          </a:p>
          <a:p>
            <a:pPr marL="633413" lvl="2" indent="-211138" algn="l">
              <a:lnSpc>
                <a:spcPts val="3852"/>
              </a:lnSpc>
            </a:pPr>
            <a:endParaRPr lang="en-US" sz="3000" spc="27">
              <a:solidFill>
                <a:srgbClr val="000000"/>
              </a:solidFill>
              <a:latin typeface="TT Rounds Condensed"/>
              <a:ea typeface="TT Rounds Condensed"/>
              <a:cs typeface="TT Rounds Condensed"/>
              <a:sym typeface="TT Rounds Condensed"/>
            </a:endParaRPr>
          </a:p>
          <a:p>
            <a:pPr marL="633413" lvl="2" indent="-211138" algn="l">
              <a:lnSpc>
                <a:spcPts val="3240"/>
              </a:lnSpc>
            </a:pPr>
            <a:endParaRPr lang="en-US" sz="3000" spc="27">
              <a:solidFill>
                <a:srgbClr val="000000"/>
              </a:solidFill>
              <a:latin typeface="TT Rounds Condensed"/>
              <a:ea typeface="TT Rounds Condensed"/>
              <a:cs typeface="TT Rounds Condensed"/>
              <a:sym typeface="TT Rounds Condense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1961" y="759653"/>
            <a:ext cx="2404865" cy="2371798"/>
            <a:chOff x="0" y="0"/>
            <a:chExt cx="3206487" cy="3162397"/>
          </a:xfrm>
        </p:grpSpPr>
        <p:sp>
          <p:nvSpPr>
            <p:cNvPr id="3" name="Freeform 3"/>
            <p:cNvSpPr/>
            <p:nvPr/>
          </p:nvSpPr>
          <p:spPr>
            <a:xfrm>
              <a:off x="0" y="0"/>
              <a:ext cx="3206496" cy="3162427"/>
            </a:xfrm>
            <a:custGeom>
              <a:avLst/>
              <a:gdLst/>
              <a:ahLst/>
              <a:cxnLst/>
              <a:rect l="l" t="t" r="r" b="b"/>
              <a:pathLst>
                <a:path w="3206496" h="3162427">
                  <a:moveTo>
                    <a:pt x="0" y="0"/>
                  </a:moveTo>
                  <a:lnTo>
                    <a:pt x="3206496" y="0"/>
                  </a:lnTo>
                  <a:lnTo>
                    <a:pt x="3206496" y="3162427"/>
                  </a:lnTo>
                  <a:lnTo>
                    <a:pt x="0" y="3162427"/>
                  </a:lnTo>
                  <a:lnTo>
                    <a:pt x="0" y="0"/>
                  </a:lnTo>
                  <a:close/>
                </a:path>
              </a:pathLst>
            </a:custGeom>
            <a:blipFill>
              <a:blip r:embed="rId2"/>
              <a:stretch>
                <a:fillRect l="-1"/>
              </a:stretch>
            </a:blipFill>
          </p:spPr>
        </p:sp>
      </p:grpSp>
      <p:grpSp>
        <p:nvGrpSpPr>
          <p:cNvPr id="4" name="Group 4"/>
          <p:cNvGrpSpPr/>
          <p:nvPr/>
        </p:nvGrpSpPr>
        <p:grpSpPr>
          <a:xfrm>
            <a:off x="11403775" y="706770"/>
            <a:ext cx="6810050" cy="5294855"/>
            <a:chOff x="0" y="0"/>
            <a:chExt cx="9080067" cy="7059807"/>
          </a:xfrm>
        </p:grpSpPr>
        <p:sp>
          <p:nvSpPr>
            <p:cNvPr id="5" name="Freeform 5"/>
            <p:cNvSpPr/>
            <p:nvPr/>
          </p:nvSpPr>
          <p:spPr>
            <a:xfrm>
              <a:off x="0" y="0"/>
              <a:ext cx="9080119" cy="7059803"/>
            </a:xfrm>
            <a:custGeom>
              <a:avLst/>
              <a:gdLst/>
              <a:ahLst/>
              <a:cxnLst/>
              <a:rect l="l" t="t" r="r" b="b"/>
              <a:pathLst>
                <a:path w="9080119" h="7059803">
                  <a:moveTo>
                    <a:pt x="0" y="0"/>
                  </a:moveTo>
                  <a:lnTo>
                    <a:pt x="9080119" y="0"/>
                  </a:lnTo>
                  <a:lnTo>
                    <a:pt x="9080119" y="7059803"/>
                  </a:lnTo>
                  <a:lnTo>
                    <a:pt x="0" y="7059803"/>
                  </a:lnTo>
                  <a:lnTo>
                    <a:pt x="0" y="0"/>
                  </a:lnTo>
                  <a:close/>
                </a:path>
              </a:pathLst>
            </a:custGeom>
            <a:blipFill>
              <a:blip r:embed="rId3">
                <a:alphaModFix amt="14000"/>
              </a:blip>
              <a:stretch>
                <a:fillRect/>
              </a:stretch>
            </a:blipFill>
          </p:spPr>
        </p:sp>
      </p:grpSp>
      <p:grpSp>
        <p:nvGrpSpPr>
          <p:cNvPr id="6" name="Group 6"/>
          <p:cNvGrpSpPr/>
          <p:nvPr/>
        </p:nvGrpSpPr>
        <p:grpSpPr>
          <a:xfrm>
            <a:off x="141388" y="4765705"/>
            <a:ext cx="3309773" cy="5219187"/>
            <a:chOff x="0" y="0"/>
            <a:chExt cx="4413031" cy="6958916"/>
          </a:xfrm>
        </p:grpSpPr>
        <p:sp>
          <p:nvSpPr>
            <p:cNvPr id="7" name="Freeform 7"/>
            <p:cNvSpPr/>
            <p:nvPr/>
          </p:nvSpPr>
          <p:spPr>
            <a:xfrm>
              <a:off x="0" y="0"/>
              <a:ext cx="4412996" cy="6958965"/>
            </a:xfrm>
            <a:custGeom>
              <a:avLst/>
              <a:gdLst/>
              <a:ahLst/>
              <a:cxnLst/>
              <a:rect l="l" t="t" r="r" b="b"/>
              <a:pathLst>
                <a:path w="4412996" h="6958965">
                  <a:moveTo>
                    <a:pt x="0" y="0"/>
                  </a:moveTo>
                  <a:lnTo>
                    <a:pt x="4412996" y="0"/>
                  </a:lnTo>
                  <a:lnTo>
                    <a:pt x="4412996" y="6958965"/>
                  </a:lnTo>
                  <a:lnTo>
                    <a:pt x="0" y="6958965"/>
                  </a:lnTo>
                  <a:lnTo>
                    <a:pt x="0" y="0"/>
                  </a:lnTo>
                  <a:close/>
                </a:path>
              </a:pathLst>
            </a:custGeom>
            <a:blipFill>
              <a:blip r:embed="rId4">
                <a:alphaModFix amt="9999"/>
              </a:blip>
              <a:stretch>
                <a:fillRect l="-3108" r="-3108"/>
              </a:stretch>
            </a:blipFill>
          </p:spPr>
        </p:sp>
      </p:grpSp>
      <p:grpSp>
        <p:nvGrpSpPr>
          <p:cNvPr id="8" name="Group 8"/>
          <p:cNvGrpSpPr/>
          <p:nvPr/>
        </p:nvGrpSpPr>
        <p:grpSpPr>
          <a:xfrm>
            <a:off x="15717138" y="9132490"/>
            <a:ext cx="2313305" cy="975883"/>
            <a:chOff x="0" y="0"/>
            <a:chExt cx="3084407" cy="1301177"/>
          </a:xfrm>
        </p:grpSpPr>
        <p:sp>
          <p:nvSpPr>
            <p:cNvPr id="9" name="Freeform 9"/>
            <p:cNvSpPr/>
            <p:nvPr/>
          </p:nvSpPr>
          <p:spPr>
            <a:xfrm>
              <a:off x="0" y="0"/>
              <a:ext cx="3084449" cy="1301242"/>
            </a:xfrm>
            <a:custGeom>
              <a:avLst/>
              <a:gdLst/>
              <a:ahLst/>
              <a:cxnLst/>
              <a:rect l="l" t="t" r="r" b="b"/>
              <a:pathLst>
                <a:path w="3084449" h="1301242">
                  <a:moveTo>
                    <a:pt x="0" y="0"/>
                  </a:moveTo>
                  <a:lnTo>
                    <a:pt x="3084449" y="0"/>
                  </a:lnTo>
                  <a:lnTo>
                    <a:pt x="3084449" y="1301242"/>
                  </a:lnTo>
                  <a:lnTo>
                    <a:pt x="0" y="1301242"/>
                  </a:lnTo>
                  <a:lnTo>
                    <a:pt x="0" y="0"/>
                  </a:lnTo>
                  <a:close/>
                </a:path>
              </a:pathLst>
            </a:custGeom>
            <a:blipFill>
              <a:blip r:embed="rId5"/>
              <a:stretch>
                <a:fillRect r="1" b="4"/>
              </a:stretch>
            </a:blipFill>
          </p:spPr>
        </p:sp>
      </p:grpSp>
      <p:sp>
        <p:nvSpPr>
          <p:cNvPr id="10" name="TextBox 10"/>
          <p:cNvSpPr txBox="1"/>
          <p:nvPr/>
        </p:nvSpPr>
        <p:spPr>
          <a:xfrm>
            <a:off x="1962450" y="4095900"/>
            <a:ext cx="13533120" cy="669805"/>
          </a:xfrm>
          <a:prstGeom prst="rect">
            <a:avLst/>
          </a:prstGeom>
        </p:spPr>
        <p:txBody>
          <a:bodyPr lIns="0" tIns="0" rIns="0" bIns="0" rtlCol="0" anchor="t">
            <a:spAutoFit/>
          </a:bodyPr>
          <a:lstStyle/>
          <a:p>
            <a:pPr algn="ctr">
              <a:lnSpc>
                <a:spcPts val="5616"/>
              </a:lnSpc>
            </a:pPr>
            <a:r>
              <a:rPr lang="en-US" sz="5200" spc="-31">
                <a:solidFill>
                  <a:srgbClr val="000000"/>
                </a:solidFill>
                <a:latin typeface="TT Rounds Condensed Bold"/>
                <a:ea typeface="TT Rounds Condensed Bold"/>
                <a:cs typeface="TT Rounds Condensed Bold"/>
                <a:sym typeface="TT Rounds Condensed Bold"/>
              </a:rPr>
              <a:t>For more information:  </a:t>
            </a:r>
          </a:p>
        </p:txBody>
      </p:sp>
      <p:grpSp>
        <p:nvGrpSpPr>
          <p:cNvPr id="11" name="Group 11"/>
          <p:cNvGrpSpPr/>
          <p:nvPr/>
        </p:nvGrpSpPr>
        <p:grpSpPr>
          <a:xfrm>
            <a:off x="6096000" y="2987135"/>
            <a:ext cx="5109808" cy="5270217"/>
            <a:chOff x="0" y="0"/>
            <a:chExt cx="6813077" cy="7026956"/>
          </a:xfrm>
        </p:grpSpPr>
        <p:grpSp>
          <p:nvGrpSpPr>
            <p:cNvPr id="12" name="Group 12"/>
            <p:cNvGrpSpPr/>
            <p:nvPr/>
          </p:nvGrpSpPr>
          <p:grpSpPr>
            <a:xfrm>
              <a:off x="0" y="0"/>
              <a:ext cx="6185541" cy="7026956"/>
              <a:chOff x="0" y="0"/>
              <a:chExt cx="6185541" cy="7026956"/>
            </a:xfrm>
          </p:grpSpPr>
          <p:sp>
            <p:nvSpPr>
              <p:cNvPr id="13" name="Freeform 13"/>
              <p:cNvSpPr/>
              <p:nvPr/>
            </p:nvSpPr>
            <p:spPr>
              <a:xfrm>
                <a:off x="0" y="0"/>
                <a:ext cx="6185535" cy="7026910"/>
              </a:xfrm>
              <a:custGeom>
                <a:avLst/>
                <a:gdLst/>
                <a:ahLst/>
                <a:cxnLst/>
                <a:rect l="l" t="t" r="r" b="b"/>
                <a:pathLst>
                  <a:path w="6185535" h="7026910">
                    <a:moveTo>
                      <a:pt x="0" y="0"/>
                    </a:moveTo>
                    <a:lnTo>
                      <a:pt x="6185535" y="0"/>
                    </a:lnTo>
                    <a:lnTo>
                      <a:pt x="6185535" y="7026910"/>
                    </a:lnTo>
                    <a:lnTo>
                      <a:pt x="0" y="7026910"/>
                    </a:lnTo>
                    <a:lnTo>
                      <a:pt x="0" y="0"/>
                    </a:lnTo>
                    <a:close/>
                  </a:path>
                </a:pathLst>
              </a:custGeom>
              <a:blipFill>
                <a:blip r:embed="rId6">
                  <a:alphaModFix amt="28000"/>
                </a:blip>
                <a:stretch>
                  <a:fillRect/>
                </a:stretch>
              </a:blipFill>
            </p:spPr>
          </p:sp>
        </p:grpSp>
        <p:sp>
          <p:nvSpPr>
            <p:cNvPr id="14" name="TextBox 14"/>
            <p:cNvSpPr txBox="1"/>
            <p:nvPr/>
          </p:nvSpPr>
          <p:spPr>
            <a:xfrm>
              <a:off x="935672" y="3209946"/>
              <a:ext cx="4781607" cy="569602"/>
            </a:xfrm>
            <a:prstGeom prst="rect">
              <a:avLst/>
            </a:prstGeom>
          </p:spPr>
          <p:txBody>
            <a:bodyPr lIns="0" tIns="0" rIns="0" bIns="0" rtlCol="0" anchor="t">
              <a:spAutoFit/>
            </a:bodyPr>
            <a:lstStyle/>
            <a:p>
              <a:pPr algn="ctr">
                <a:lnSpc>
                  <a:spcPts val="3442"/>
                </a:lnSpc>
              </a:pPr>
              <a:r>
                <a:rPr lang="en-US" sz="3186" spc="-18">
                  <a:solidFill>
                    <a:srgbClr val="B62A2E"/>
                  </a:solidFill>
                  <a:latin typeface="TT Rounds Condensed Bold"/>
                  <a:ea typeface="TT Rounds Condensed Bold"/>
                  <a:cs typeface="TT Rounds Condensed Bold"/>
                  <a:sym typeface="TT Rounds Condensed Bold"/>
                </a:rPr>
                <a:t>www.twaweza.org </a:t>
              </a:r>
            </a:p>
          </p:txBody>
        </p:sp>
        <p:sp>
          <p:nvSpPr>
            <p:cNvPr id="15" name="Freeform 15"/>
            <p:cNvSpPr/>
            <p:nvPr/>
          </p:nvSpPr>
          <p:spPr>
            <a:xfrm>
              <a:off x="582240" y="3244453"/>
              <a:ext cx="538052" cy="538052"/>
            </a:xfrm>
            <a:custGeom>
              <a:avLst/>
              <a:gdLst/>
              <a:ahLst/>
              <a:cxnLst/>
              <a:rect l="l" t="t" r="r" b="b"/>
              <a:pathLst>
                <a:path w="538052" h="538052">
                  <a:moveTo>
                    <a:pt x="0" y="0"/>
                  </a:moveTo>
                  <a:lnTo>
                    <a:pt x="538052" y="0"/>
                  </a:lnTo>
                  <a:lnTo>
                    <a:pt x="538052" y="538052"/>
                  </a:lnTo>
                  <a:lnTo>
                    <a:pt x="0" y="53805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6" name="Freeform 16"/>
            <p:cNvSpPr/>
            <p:nvPr/>
          </p:nvSpPr>
          <p:spPr>
            <a:xfrm>
              <a:off x="645043" y="4021529"/>
              <a:ext cx="475251" cy="395645"/>
            </a:xfrm>
            <a:custGeom>
              <a:avLst/>
              <a:gdLst/>
              <a:ahLst/>
              <a:cxnLst/>
              <a:rect l="l" t="t" r="r" b="b"/>
              <a:pathLst>
                <a:path w="475251" h="395645">
                  <a:moveTo>
                    <a:pt x="0" y="0"/>
                  </a:moveTo>
                  <a:lnTo>
                    <a:pt x="475250" y="0"/>
                  </a:lnTo>
                  <a:lnTo>
                    <a:pt x="475250" y="395646"/>
                  </a:lnTo>
                  <a:lnTo>
                    <a:pt x="0" y="395646"/>
                  </a:lnTo>
                  <a:lnTo>
                    <a:pt x="0" y="0"/>
                  </a:lnTo>
                  <a:close/>
                </a:path>
              </a:pathLst>
            </a:custGeom>
            <a:blipFill>
              <a:blip r:embed="rId9">
                <a:extLst>
                  <a:ext uri="{96DAC541-7B7A-43D3-8B79-37D633B846F1}">
                    <asvg:svgBlip xmlns:asvg="http://schemas.microsoft.com/office/drawing/2016/SVG/main" xmlns="" r:embed="rId10"/>
                  </a:ext>
                </a:extLst>
              </a:blip>
              <a:stretch>
                <a:fillRect t="-577" b="-577"/>
              </a:stretch>
            </a:blipFill>
          </p:spPr>
        </p:sp>
        <p:sp>
          <p:nvSpPr>
            <p:cNvPr id="17" name="Freeform 17"/>
            <p:cNvSpPr/>
            <p:nvPr/>
          </p:nvSpPr>
          <p:spPr>
            <a:xfrm>
              <a:off x="497833" y="4589493"/>
              <a:ext cx="706865" cy="706865"/>
            </a:xfrm>
            <a:custGeom>
              <a:avLst/>
              <a:gdLst/>
              <a:ahLst/>
              <a:cxnLst/>
              <a:rect l="l" t="t" r="r" b="b"/>
              <a:pathLst>
                <a:path w="706865" h="706865">
                  <a:moveTo>
                    <a:pt x="0" y="0"/>
                  </a:moveTo>
                  <a:lnTo>
                    <a:pt x="706866" y="0"/>
                  </a:lnTo>
                  <a:lnTo>
                    <a:pt x="706866" y="706866"/>
                  </a:lnTo>
                  <a:lnTo>
                    <a:pt x="0" y="70686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8" name="TextBox 18"/>
            <p:cNvSpPr txBox="1"/>
            <p:nvPr/>
          </p:nvSpPr>
          <p:spPr>
            <a:xfrm>
              <a:off x="1204699" y="3845275"/>
              <a:ext cx="4512580" cy="607678"/>
            </a:xfrm>
            <a:prstGeom prst="rect">
              <a:avLst/>
            </a:prstGeom>
          </p:spPr>
          <p:txBody>
            <a:bodyPr lIns="0" tIns="0" rIns="0" bIns="0" rtlCol="0" anchor="t">
              <a:spAutoFit/>
            </a:bodyPr>
            <a:lstStyle/>
            <a:p>
              <a:pPr algn="ctr">
                <a:lnSpc>
                  <a:spcPts val="3442"/>
                </a:lnSpc>
              </a:pPr>
              <a:r>
                <a:rPr lang="en-US" sz="3186" spc="-18">
                  <a:solidFill>
                    <a:srgbClr val="B62A2E"/>
                  </a:solidFill>
                  <a:latin typeface="TT Rounds Condensed Bold"/>
                  <a:ea typeface="TT Rounds Condensed Bold"/>
                  <a:cs typeface="TT Rounds Condensed Bold"/>
                  <a:sym typeface="TT Rounds Condensed Bold"/>
                </a:rPr>
                <a:t>@twaweza_uganda</a:t>
              </a:r>
            </a:p>
          </p:txBody>
        </p:sp>
        <p:sp>
          <p:nvSpPr>
            <p:cNvPr id="19" name="TextBox 19"/>
            <p:cNvSpPr txBox="1"/>
            <p:nvPr/>
          </p:nvSpPr>
          <p:spPr>
            <a:xfrm>
              <a:off x="775879" y="4679666"/>
              <a:ext cx="6037199" cy="542458"/>
            </a:xfrm>
            <a:prstGeom prst="rect">
              <a:avLst/>
            </a:prstGeom>
          </p:spPr>
          <p:txBody>
            <a:bodyPr lIns="0" tIns="0" rIns="0" bIns="0" rtlCol="0" anchor="t">
              <a:spAutoFit/>
            </a:bodyPr>
            <a:lstStyle/>
            <a:p>
              <a:pPr algn="ctr">
                <a:lnSpc>
                  <a:spcPts val="3294"/>
                </a:lnSpc>
              </a:pPr>
              <a:r>
                <a:rPr lang="en-US" sz="3051" spc="-18">
                  <a:solidFill>
                    <a:srgbClr val="B62A2E"/>
                  </a:solidFill>
                  <a:latin typeface="TT Rounds Condensed Bold"/>
                  <a:ea typeface="TT Rounds Condensed Bold"/>
                  <a:cs typeface="TT Rounds Condensed Bold"/>
                  <a:sym typeface="TT Rounds Condensed Bold"/>
                </a:rPr>
                <a:t>@Twaweza East Africa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l="-16669" r="-16669"/>
              </a:stretch>
            </a:blipFill>
          </p:spPr>
        </p:sp>
      </p:grpSp>
      <p:sp>
        <p:nvSpPr>
          <p:cNvPr id="4" name="TextBox 4"/>
          <p:cNvSpPr txBox="1"/>
          <p:nvPr/>
        </p:nvSpPr>
        <p:spPr>
          <a:xfrm>
            <a:off x="1348740" y="2707958"/>
            <a:ext cx="15590520" cy="4140708"/>
          </a:xfrm>
          <a:prstGeom prst="rect">
            <a:avLst/>
          </a:prstGeom>
        </p:spPr>
        <p:txBody>
          <a:bodyPr lIns="0" tIns="0" rIns="0" bIns="0" rtlCol="0" anchor="t">
            <a:spAutoFit/>
          </a:bodyPr>
          <a:lstStyle/>
          <a:p>
            <a:pPr marL="960120" lvl="2" indent="-320040" algn="l">
              <a:lnSpc>
                <a:spcPts val="4536"/>
              </a:lnSpc>
              <a:buFont typeface="Arial"/>
              <a:buChar char="⚬"/>
            </a:pPr>
            <a:r>
              <a:rPr lang="en-US" sz="4200" spc="37">
                <a:solidFill>
                  <a:srgbClr val="000000"/>
                </a:solidFill>
                <a:latin typeface="Avenir"/>
                <a:ea typeface="Avenir"/>
                <a:cs typeface="Avenir"/>
                <a:sym typeface="Avenir"/>
              </a:rPr>
              <a:t>We are a regional civil society organization with programmes in </a:t>
            </a:r>
            <a:r>
              <a:rPr lang="en-US" sz="4200" spc="37">
                <a:solidFill>
                  <a:srgbClr val="B62A2E"/>
                </a:solidFill>
                <a:latin typeface="Avenir Bold"/>
                <a:ea typeface="Avenir Bold"/>
                <a:cs typeface="Avenir Bold"/>
                <a:sym typeface="Avenir Bold"/>
              </a:rPr>
              <a:t>Kenya</a:t>
            </a:r>
            <a:r>
              <a:rPr lang="en-US" sz="4200" spc="37">
                <a:solidFill>
                  <a:srgbClr val="000000"/>
                </a:solidFill>
                <a:latin typeface="Avenir"/>
                <a:ea typeface="Avenir"/>
                <a:cs typeface="Avenir"/>
                <a:sym typeface="Avenir"/>
              </a:rPr>
              <a:t>, </a:t>
            </a:r>
            <a:r>
              <a:rPr lang="en-US" sz="4200" spc="37">
                <a:solidFill>
                  <a:srgbClr val="B62A2E"/>
                </a:solidFill>
                <a:latin typeface="Avenir Bold"/>
                <a:ea typeface="Avenir Bold"/>
                <a:cs typeface="Avenir Bold"/>
                <a:sym typeface="Avenir Bold"/>
              </a:rPr>
              <a:t>Tanzania</a:t>
            </a:r>
            <a:r>
              <a:rPr lang="en-US" sz="4200" spc="37">
                <a:solidFill>
                  <a:srgbClr val="000000"/>
                </a:solidFill>
                <a:latin typeface="Avenir"/>
                <a:ea typeface="Avenir"/>
                <a:cs typeface="Avenir"/>
                <a:sym typeface="Avenir"/>
              </a:rPr>
              <a:t> and </a:t>
            </a:r>
            <a:r>
              <a:rPr lang="en-US" sz="4200" spc="37">
                <a:solidFill>
                  <a:srgbClr val="B62A2E"/>
                </a:solidFill>
                <a:latin typeface="Avenir Bold"/>
                <a:ea typeface="Avenir Bold"/>
                <a:cs typeface="Avenir Bold"/>
                <a:sym typeface="Avenir Bold"/>
              </a:rPr>
              <a:t>Uganda</a:t>
            </a:r>
            <a:r>
              <a:rPr lang="en-US" sz="4200" spc="37">
                <a:solidFill>
                  <a:srgbClr val="000000"/>
                </a:solidFill>
                <a:latin typeface="Avenir"/>
                <a:ea typeface="Avenir"/>
                <a:cs typeface="Avenir"/>
                <a:sym typeface="Avenir"/>
              </a:rPr>
              <a:t> since 2010. </a:t>
            </a:r>
          </a:p>
          <a:p>
            <a:pPr marL="960120" lvl="2" indent="-320040" algn="l">
              <a:lnSpc>
                <a:spcPts val="4536"/>
              </a:lnSpc>
            </a:pPr>
            <a:endParaRPr lang="en-US" sz="4200" spc="37">
              <a:solidFill>
                <a:srgbClr val="000000"/>
              </a:solidFill>
              <a:latin typeface="Avenir"/>
              <a:ea typeface="Avenir"/>
              <a:cs typeface="Avenir"/>
              <a:sym typeface="Avenir"/>
            </a:endParaRPr>
          </a:p>
          <a:p>
            <a:pPr marL="960120" lvl="2" indent="-320040" algn="l">
              <a:lnSpc>
                <a:spcPts val="4536"/>
              </a:lnSpc>
              <a:buFont typeface="Arial"/>
              <a:buChar char="⚬"/>
            </a:pPr>
            <a:r>
              <a:rPr lang="en-US" sz="4200" spc="37">
                <a:solidFill>
                  <a:srgbClr val="000000"/>
                </a:solidFill>
                <a:latin typeface="Avenir"/>
                <a:ea typeface="Avenir"/>
                <a:cs typeface="Avenir"/>
                <a:sym typeface="Avenir"/>
              </a:rPr>
              <a:t>Twaweza works through Research, evidence and action to enable </a:t>
            </a:r>
            <a:r>
              <a:rPr lang="en-US" sz="4200" spc="37">
                <a:solidFill>
                  <a:srgbClr val="B62A2E"/>
                </a:solidFill>
                <a:latin typeface="Avenir Bold"/>
                <a:ea typeface="Avenir Bold"/>
                <a:cs typeface="Avenir Bold"/>
                <a:sym typeface="Avenir Bold"/>
              </a:rPr>
              <a:t>citizens’ voices</a:t>
            </a:r>
            <a:r>
              <a:rPr lang="en-US" sz="4200" spc="37">
                <a:solidFill>
                  <a:srgbClr val="000000"/>
                </a:solidFill>
                <a:latin typeface="Avenir"/>
                <a:ea typeface="Avenir"/>
                <a:cs typeface="Avenir"/>
                <a:sym typeface="Avenir"/>
              </a:rPr>
              <a:t>, interests and experiences to be heard and governments to be responsive. </a:t>
            </a:r>
          </a:p>
          <a:p>
            <a:pPr marL="960120" lvl="2" indent="-320040" algn="l">
              <a:lnSpc>
                <a:spcPts val="4536"/>
              </a:lnSpc>
            </a:pPr>
            <a:endParaRPr lang="en-US" sz="4200" spc="37">
              <a:solidFill>
                <a:srgbClr val="000000"/>
              </a:solidFill>
              <a:latin typeface="Avenir"/>
              <a:ea typeface="Avenir"/>
              <a:cs typeface="Avenir"/>
              <a:sym typeface="Avenir"/>
            </a:endParaRPr>
          </a:p>
        </p:txBody>
      </p:sp>
      <p:sp>
        <p:nvSpPr>
          <p:cNvPr id="5" name="TextBox 5"/>
          <p:cNvSpPr txBox="1"/>
          <p:nvPr/>
        </p:nvSpPr>
        <p:spPr>
          <a:xfrm>
            <a:off x="1348740" y="1172480"/>
            <a:ext cx="15590520" cy="872109"/>
          </a:xfrm>
          <a:prstGeom prst="rect">
            <a:avLst/>
          </a:prstGeom>
        </p:spPr>
        <p:txBody>
          <a:bodyPr lIns="0" tIns="0" rIns="0" bIns="0" rtlCol="0" anchor="t">
            <a:spAutoFit/>
          </a:bodyPr>
          <a:lstStyle/>
          <a:p>
            <a:pPr algn="l">
              <a:lnSpc>
                <a:spcPts val="7128"/>
              </a:lnSpc>
            </a:pPr>
            <a:r>
              <a:rPr lang="en-US" sz="6600" spc="-40">
                <a:solidFill>
                  <a:srgbClr val="B62A2E"/>
                </a:solidFill>
                <a:latin typeface="TT Rounds Condensed Bold"/>
                <a:ea typeface="TT Rounds Condensed Bold"/>
                <a:cs typeface="TT Rounds Condensed Bold"/>
                <a:sym typeface="TT Rounds Condensed Bold"/>
              </a:rPr>
              <a:t>About Twaweza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a:off x="14439252" y="1156800"/>
            <a:ext cx="2019565" cy="3387112"/>
          </a:xfrm>
          <a:custGeom>
            <a:avLst/>
            <a:gdLst/>
            <a:ahLst/>
            <a:cxnLst/>
            <a:rect l="l" t="t" r="r" b="b"/>
            <a:pathLst>
              <a:path w="2019565" h="3387112">
                <a:moveTo>
                  <a:pt x="0" y="0"/>
                </a:moveTo>
                <a:lnTo>
                  <a:pt x="2019565" y="0"/>
                </a:lnTo>
                <a:lnTo>
                  <a:pt x="2019565" y="3387112"/>
                </a:lnTo>
                <a:lnTo>
                  <a:pt x="0" y="33871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2514600" y="2019300"/>
            <a:ext cx="8062567" cy="7126615"/>
            <a:chOff x="0" y="0"/>
            <a:chExt cx="10750089" cy="9502154"/>
          </a:xfrm>
        </p:grpSpPr>
        <p:sp>
          <p:nvSpPr>
            <p:cNvPr id="5" name="Freeform 5"/>
            <p:cNvSpPr/>
            <p:nvPr/>
          </p:nvSpPr>
          <p:spPr>
            <a:xfrm rot="-3323968">
              <a:off x="7544908" y="3100127"/>
              <a:ext cx="2554716" cy="2850089"/>
            </a:xfrm>
            <a:custGeom>
              <a:avLst/>
              <a:gdLst/>
              <a:ahLst/>
              <a:cxnLst/>
              <a:rect l="l" t="t" r="r" b="b"/>
              <a:pathLst>
                <a:path w="2554716" h="2850089">
                  <a:moveTo>
                    <a:pt x="0" y="0"/>
                  </a:moveTo>
                  <a:lnTo>
                    <a:pt x="2554716" y="0"/>
                  </a:lnTo>
                  <a:lnTo>
                    <a:pt x="2554716" y="2850089"/>
                  </a:lnTo>
                  <a:lnTo>
                    <a:pt x="0" y="28500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TextBox 6"/>
            <p:cNvSpPr txBox="1"/>
            <p:nvPr/>
          </p:nvSpPr>
          <p:spPr>
            <a:xfrm>
              <a:off x="7464189" y="1100926"/>
              <a:ext cx="3256425" cy="1124585"/>
            </a:xfrm>
            <a:prstGeom prst="rect">
              <a:avLst/>
            </a:prstGeom>
          </p:spPr>
          <p:txBody>
            <a:bodyPr lIns="0" tIns="0" rIns="0" bIns="0" rtlCol="0" anchor="t">
              <a:spAutoFit/>
            </a:bodyPr>
            <a:lstStyle/>
            <a:p>
              <a:pPr algn="ctr">
                <a:lnSpc>
                  <a:spcPts val="3240"/>
                </a:lnSpc>
              </a:pPr>
              <a:r>
                <a:rPr lang="en-US" sz="3000" spc="28">
                  <a:solidFill>
                    <a:srgbClr val="000000"/>
                  </a:solidFill>
                  <a:latin typeface="TT Rounds Condensed Bold"/>
                  <a:ea typeface="TT Rounds Condensed Bold"/>
                  <a:cs typeface="TT Rounds Condensed Bold"/>
                  <a:sym typeface="TT Rounds Condensed Bold"/>
                </a:rPr>
                <a:t>low citizen agency</a:t>
              </a:r>
            </a:p>
          </p:txBody>
        </p:sp>
        <p:sp>
          <p:nvSpPr>
            <p:cNvPr id="7" name="TextBox 7"/>
            <p:cNvSpPr txBox="1"/>
            <p:nvPr/>
          </p:nvSpPr>
          <p:spPr>
            <a:xfrm>
              <a:off x="0" y="6775100"/>
              <a:ext cx="3256425" cy="1124585"/>
            </a:xfrm>
            <a:prstGeom prst="rect">
              <a:avLst/>
            </a:prstGeom>
          </p:spPr>
          <p:txBody>
            <a:bodyPr lIns="0" tIns="0" rIns="0" bIns="0" rtlCol="0" anchor="t">
              <a:spAutoFit/>
            </a:bodyPr>
            <a:lstStyle/>
            <a:p>
              <a:pPr algn="ctr">
                <a:lnSpc>
                  <a:spcPts val="3240"/>
                </a:lnSpc>
              </a:pPr>
              <a:r>
                <a:rPr lang="en-US" sz="3000" spc="28" dirty="0">
                  <a:solidFill>
                    <a:srgbClr val="000000"/>
                  </a:solidFill>
                  <a:latin typeface="TT Rounds Condensed Bold"/>
                  <a:ea typeface="TT Rounds Condensed Bold"/>
                  <a:cs typeface="TT Rounds Condensed Bold"/>
                  <a:sym typeface="TT Rounds Condensed Bold"/>
                </a:rPr>
                <a:t>weak civil society</a:t>
              </a:r>
            </a:p>
          </p:txBody>
        </p:sp>
        <p:sp>
          <p:nvSpPr>
            <p:cNvPr id="8" name="TextBox 8"/>
            <p:cNvSpPr txBox="1"/>
            <p:nvPr/>
          </p:nvSpPr>
          <p:spPr>
            <a:xfrm>
              <a:off x="692870" y="1075909"/>
              <a:ext cx="3256425" cy="1670685"/>
            </a:xfrm>
            <a:prstGeom prst="rect">
              <a:avLst/>
            </a:prstGeom>
          </p:spPr>
          <p:txBody>
            <a:bodyPr lIns="0" tIns="0" rIns="0" bIns="0" rtlCol="0" anchor="t">
              <a:spAutoFit/>
            </a:bodyPr>
            <a:lstStyle/>
            <a:p>
              <a:pPr algn="ctr">
                <a:lnSpc>
                  <a:spcPts val="3240"/>
                </a:lnSpc>
              </a:pPr>
              <a:r>
                <a:rPr lang="en-US" sz="3000" spc="28">
                  <a:solidFill>
                    <a:srgbClr val="000000"/>
                  </a:solidFill>
                  <a:latin typeface="TT Rounds Condensed Bold"/>
                  <a:ea typeface="TT Rounds Condensed Bold"/>
                  <a:cs typeface="TT Rounds Condensed Bold"/>
                  <a:sym typeface="TT Rounds Condensed Bold"/>
                </a:rPr>
                <a:t>broken citizen-government relations</a:t>
              </a:r>
            </a:p>
          </p:txBody>
        </p:sp>
        <p:sp>
          <p:nvSpPr>
            <p:cNvPr id="9" name="Freeform 9"/>
            <p:cNvSpPr/>
            <p:nvPr/>
          </p:nvSpPr>
          <p:spPr>
            <a:xfrm rot="-3323968">
              <a:off x="952006" y="3284723"/>
              <a:ext cx="2411187" cy="2689966"/>
            </a:xfrm>
            <a:custGeom>
              <a:avLst/>
              <a:gdLst/>
              <a:ahLst/>
              <a:cxnLst/>
              <a:rect l="l" t="t" r="r" b="b"/>
              <a:pathLst>
                <a:path w="2411187" h="2689966">
                  <a:moveTo>
                    <a:pt x="0" y="0"/>
                  </a:moveTo>
                  <a:lnTo>
                    <a:pt x="2411187" y="0"/>
                  </a:lnTo>
                  <a:lnTo>
                    <a:pt x="2411187" y="2689966"/>
                  </a:lnTo>
                  <a:lnTo>
                    <a:pt x="0" y="268996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10"/>
            <p:cNvSpPr/>
            <p:nvPr/>
          </p:nvSpPr>
          <p:spPr>
            <a:xfrm rot="-7535442">
              <a:off x="3623527" y="5986066"/>
              <a:ext cx="2494531" cy="2782945"/>
            </a:xfrm>
            <a:custGeom>
              <a:avLst/>
              <a:gdLst/>
              <a:ahLst/>
              <a:cxnLst/>
              <a:rect l="l" t="t" r="r" b="b"/>
              <a:pathLst>
                <a:path w="2494531" h="2782945">
                  <a:moveTo>
                    <a:pt x="0" y="0"/>
                  </a:moveTo>
                  <a:lnTo>
                    <a:pt x="2494531" y="0"/>
                  </a:lnTo>
                  <a:lnTo>
                    <a:pt x="2494531" y="2782945"/>
                  </a:lnTo>
                  <a:lnTo>
                    <a:pt x="0" y="278294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11"/>
            <p:cNvSpPr/>
            <p:nvPr/>
          </p:nvSpPr>
          <p:spPr>
            <a:xfrm rot="-8582810">
              <a:off x="4707539" y="388981"/>
              <a:ext cx="2063204" cy="2301749"/>
            </a:xfrm>
            <a:custGeom>
              <a:avLst/>
              <a:gdLst/>
              <a:ahLst/>
              <a:cxnLst/>
              <a:rect l="l" t="t" r="r" b="b"/>
              <a:pathLst>
                <a:path w="2063204" h="2301749">
                  <a:moveTo>
                    <a:pt x="0" y="0"/>
                  </a:moveTo>
                  <a:lnTo>
                    <a:pt x="2063204" y="0"/>
                  </a:lnTo>
                  <a:lnTo>
                    <a:pt x="2063204" y="2301749"/>
                  </a:lnTo>
                  <a:lnTo>
                    <a:pt x="0" y="230174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rot="7840157">
              <a:off x="2137561" y="3194620"/>
              <a:ext cx="2554716" cy="2850089"/>
            </a:xfrm>
            <a:custGeom>
              <a:avLst/>
              <a:gdLst/>
              <a:ahLst/>
              <a:cxnLst/>
              <a:rect l="l" t="t" r="r" b="b"/>
              <a:pathLst>
                <a:path w="2554716" h="2850089">
                  <a:moveTo>
                    <a:pt x="0" y="0"/>
                  </a:moveTo>
                  <a:lnTo>
                    <a:pt x="2554716" y="0"/>
                  </a:lnTo>
                  <a:lnTo>
                    <a:pt x="2554716" y="2850089"/>
                  </a:lnTo>
                  <a:lnTo>
                    <a:pt x="0" y="28500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rot="7421905">
              <a:off x="6938407" y="3060235"/>
              <a:ext cx="2554716" cy="2850089"/>
            </a:xfrm>
            <a:custGeom>
              <a:avLst/>
              <a:gdLst/>
              <a:ahLst/>
              <a:cxnLst/>
              <a:rect l="l" t="t" r="r" b="b"/>
              <a:pathLst>
                <a:path w="2554716" h="2850089">
                  <a:moveTo>
                    <a:pt x="0" y="0"/>
                  </a:moveTo>
                  <a:lnTo>
                    <a:pt x="2554716" y="0"/>
                  </a:lnTo>
                  <a:lnTo>
                    <a:pt x="2554716" y="2850089"/>
                  </a:lnTo>
                  <a:lnTo>
                    <a:pt x="0" y="28500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rot="2902715">
              <a:off x="4893275" y="1031394"/>
              <a:ext cx="1841959" cy="2054924"/>
            </a:xfrm>
            <a:custGeom>
              <a:avLst/>
              <a:gdLst/>
              <a:ahLst/>
              <a:cxnLst/>
              <a:rect l="l" t="t" r="r" b="b"/>
              <a:pathLst>
                <a:path w="1841959" h="2054924">
                  <a:moveTo>
                    <a:pt x="0" y="0"/>
                  </a:moveTo>
                  <a:lnTo>
                    <a:pt x="1841959" y="0"/>
                  </a:lnTo>
                  <a:lnTo>
                    <a:pt x="1841959" y="2054924"/>
                  </a:lnTo>
                  <a:lnTo>
                    <a:pt x="0" y="205492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Freeform 15"/>
            <p:cNvSpPr/>
            <p:nvPr/>
          </p:nvSpPr>
          <p:spPr>
            <a:xfrm rot="3442895">
              <a:off x="3661184" y="6661330"/>
              <a:ext cx="2220033" cy="2476710"/>
            </a:xfrm>
            <a:custGeom>
              <a:avLst/>
              <a:gdLst/>
              <a:ahLst/>
              <a:cxnLst/>
              <a:rect l="l" t="t" r="r" b="b"/>
              <a:pathLst>
                <a:path w="2220033" h="2476710">
                  <a:moveTo>
                    <a:pt x="0" y="0"/>
                  </a:moveTo>
                  <a:lnTo>
                    <a:pt x="2220033" y="0"/>
                  </a:lnTo>
                  <a:lnTo>
                    <a:pt x="2220033" y="2476710"/>
                  </a:lnTo>
                  <a:lnTo>
                    <a:pt x="0" y="24767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6" name="TextBox 16"/>
            <p:cNvSpPr txBox="1"/>
            <p:nvPr/>
          </p:nvSpPr>
          <p:spPr>
            <a:xfrm>
              <a:off x="6923918" y="6775100"/>
              <a:ext cx="3826170" cy="1124585"/>
            </a:xfrm>
            <a:prstGeom prst="rect">
              <a:avLst/>
            </a:prstGeom>
          </p:spPr>
          <p:txBody>
            <a:bodyPr lIns="0" tIns="0" rIns="0" bIns="0" rtlCol="0" anchor="t">
              <a:spAutoFit/>
            </a:bodyPr>
            <a:lstStyle/>
            <a:p>
              <a:pPr algn="ctr">
                <a:lnSpc>
                  <a:spcPts val="3240"/>
                </a:lnSpc>
              </a:pPr>
              <a:r>
                <a:rPr lang="en-US" sz="3000" spc="28">
                  <a:solidFill>
                    <a:srgbClr val="000000"/>
                  </a:solidFill>
                  <a:latin typeface="TT Rounds Condensed Bold"/>
                  <a:ea typeface="TT Rounds Condensed Bold"/>
                  <a:cs typeface="TT Rounds Condensed Bold"/>
                  <a:sym typeface="TT Rounds Condensed Bold"/>
                </a:rPr>
                <a:t>poor government responsiveness</a:t>
              </a:r>
            </a:p>
          </p:txBody>
        </p:sp>
      </p:grpSp>
      <p:sp>
        <p:nvSpPr>
          <p:cNvPr id="17" name="TextBox 17"/>
          <p:cNvSpPr txBox="1"/>
          <p:nvPr/>
        </p:nvSpPr>
        <p:spPr>
          <a:xfrm>
            <a:off x="11275623" y="148603"/>
            <a:ext cx="6886259" cy="880097"/>
          </a:xfrm>
          <a:prstGeom prst="rect">
            <a:avLst/>
          </a:prstGeom>
        </p:spPr>
        <p:txBody>
          <a:bodyPr lIns="0" tIns="0" rIns="0" bIns="0" rtlCol="0" anchor="t">
            <a:spAutoFit/>
          </a:bodyPr>
          <a:lstStyle/>
          <a:p>
            <a:pPr algn="ctr">
              <a:lnSpc>
                <a:spcPts val="7140"/>
              </a:lnSpc>
            </a:pPr>
            <a:r>
              <a:rPr lang="en-US" sz="5100">
                <a:solidFill>
                  <a:srgbClr val="B62A2E"/>
                </a:solidFill>
                <a:latin typeface="TT Rounds Condensed Bold"/>
                <a:ea typeface="TT Rounds Condensed Bold"/>
                <a:cs typeface="TT Rounds Condensed Bold"/>
                <a:sym typeface="TT Rounds Condensed Bold"/>
              </a:rPr>
              <a:t>What is the problem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19908" y="4725019"/>
            <a:ext cx="6810050" cy="5294855"/>
            <a:chOff x="0" y="0"/>
            <a:chExt cx="9080067" cy="7059807"/>
          </a:xfrm>
        </p:grpSpPr>
        <p:sp>
          <p:nvSpPr>
            <p:cNvPr id="3" name="Freeform 3"/>
            <p:cNvSpPr/>
            <p:nvPr/>
          </p:nvSpPr>
          <p:spPr>
            <a:xfrm>
              <a:off x="0" y="0"/>
              <a:ext cx="9080119" cy="7059803"/>
            </a:xfrm>
            <a:custGeom>
              <a:avLst/>
              <a:gdLst/>
              <a:ahLst/>
              <a:cxnLst/>
              <a:rect l="l" t="t" r="r" b="b"/>
              <a:pathLst>
                <a:path w="9080119" h="7059803">
                  <a:moveTo>
                    <a:pt x="0" y="0"/>
                  </a:moveTo>
                  <a:lnTo>
                    <a:pt x="9080119" y="0"/>
                  </a:lnTo>
                  <a:lnTo>
                    <a:pt x="9080119" y="7059803"/>
                  </a:lnTo>
                  <a:lnTo>
                    <a:pt x="0" y="7059803"/>
                  </a:lnTo>
                  <a:lnTo>
                    <a:pt x="0" y="0"/>
                  </a:lnTo>
                  <a:close/>
                </a:path>
              </a:pathLst>
            </a:custGeom>
            <a:blipFill>
              <a:blip r:embed="rId2">
                <a:alphaModFix amt="23000"/>
              </a:blip>
              <a:stretch>
                <a:fillRect/>
              </a:stretch>
            </a:blipFill>
          </p:spPr>
        </p:sp>
      </p:grpSp>
      <p:grpSp>
        <p:nvGrpSpPr>
          <p:cNvPr id="4" name="Group 4"/>
          <p:cNvGrpSpPr/>
          <p:nvPr/>
        </p:nvGrpSpPr>
        <p:grpSpPr>
          <a:xfrm>
            <a:off x="303998" y="166103"/>
            <a:ext cx="4639156" cy="5270217"/>
            <a:chOff x="0" y="0"/>
            <a:chExt cx="6185541" cy="7026956"/>
          </a:xfrm>
        </p:grpSpPr>
        <p:sp>
          <p:nvSpPr>
            <p:cNvPr id="5" name="Freeform 5"/>
            <p:cNvSpPr/>
            <p:nvPr/>
          </p:nvSpPr>
          <p:spPr>
            <a:xfrm>
              <a:off x="0" y="0"/>
              <a:ext cx="6185535" cy="7026910"/>
            </a:xfrm>
            <a:custGeom>
              <a:avLst/>
              <a:gdLst/>
              <a:ahLst/>
              <a:cxnLst/>
              <a:rect l="l" t="t" r="r" b="b"/>
              <a:pathLst>
                <a:path w="6185535" h="7026910">
                  <a:moveTo>
                    <a:pt x="0" y="0"/>
                  </a:moveTo>
                  <a:lnTo>
                    <a:pt x="6185535" y="0"/>
                  </a:lnTo>
                  <a:lnTo>
                    <a:pt x="6185535" y="7026910"/>
                  </a:lnTo>
                  <a:lnTo>
                    <a:pt x="0" y="7026910"/>
                  </a:lnTo>
                  <a:lnTo>
                    <a:pt x="0" y="0"/>
                  </a:lnTo>
                  <a:close/>
                </a:path>
              </a:pathLst>
            </a:custGeom>
            <a:blipFill>
              <a:blip r:embed="rId3">
                <a:alphaModFix amt="31999"/>
              </a:blip>
              <a:stretch>
                <a:fillRect/>
              </a:stretch>
            </a:blipFill>
          </p:spPr>
        </p:sp>
      </p:grpSp>
      <p:sp>
        <p:nvSpPr>
          <p:cNvPr id="6" name="TextBox 6"/>
          <p:cNvSpPr txBox="1"/>
          <p:nvPr/>
        </p:nvSpPr>
        <p:spPr>
          <a:xfrm>
            <a:off x="428106" y="3189706"/>
            <a:ext cx="16770926" cy="6010275"/>
          </a:xfrm>
          <a:prstGeom prst="rect">
            <a:avLst/>
          </a:prstGeom>
        </p:spPr>
        <p:txBody>
          <a:bodyPr lIns="0" tIns="0" rIns="0" bIns="0" rtlCol="0" anchor="t">
            <a:spAutoFit/>
          </a:bodyPr>
          <a:lstStyle/>
          <a:p>
            <a:pPr algn="l">
              <a:lnSpc>
                <a:spcPts val="3600"/>
              </a:lnSpc>
            </a:pPr>
            <a:r>
              <a:rPr lang="en-US" sz="3000" spc="28">
                <a:solidFill>
                  <a:srgbClr val="B62A2E"/>
                </a:solidFill>
                <a:latin typeface="Avenir Bold"/>
                <a:ea typeface="Avenir Bold"/>
                <a:cs typeface="Avenir Bold"/>
                <a:sym typeface="Avenir Bold"/>
              </a:rPr>
              <a:t>Mission 1:</a:t>
            </a:r>
            <a:r>
              <a:rPr lang="en-US" sz="3000" spc="28">
                <a:solidFill>
                  <a:srgbClr val="000000"/>
                </a:solidFill>
                <a:latin typeface="Avenir"/>
                <a:ea typeface="Avenir"/>
                <a:cs typeface="Avenir"/>
                <a:sym typeface="Avenir"/>
              </a:rPr>
              <a:t> Demonstrating agency and responsiveness in action to foster collaboration and trust between citizens and their governments</a:t>
            </a:r>
          </a:p>
          <a:p>
            <a:pPr algn="l">
              <a:lnSpc>
                <a:spcPts val="3600"/>
              </a:lnSpc>
            </a:pPr>
            <a:endParaRPr lang="en-US" sz="3000" spc="28">
              <a:solidFill>
                <a:srgbClr val="000000"/>
              </a:solidFill>
              <a:latin typeface="Avenir"/>
              <a:ea typeface="Avenir"/>
              <a:cs typeface="Avenir"/>
              <a:sym typeface="Avenir"/>
            </a:endParaRPr>
          </a:p>
          <a:p>
            <a:pPr algn="l">
              <a:lnSpc>
                <a:spcPts val="3600"/>
              </a:lnSpc>
            </a:pPr>
            <a:r>
              <a:rPr lang="en-US" sz="3000" spc="28">
                <a:solidFill>
                  <a:srgbClr val="B62A2E"/>
                </a:solidFill>
                <a:latin typeface="Avenir Bold"/>
                <a:ea typeface="Avenir Bold"/>
                <a:cs typeface="Avenir Bold"/>
                <a:sym typeface="Avenir Bold"/>
              </a:rPr>
              <a:t>Mission 2:</a:t>
            </a:r>
            <a:r>
              <a:rPr lang="en-US" sz="3000" spc="28">
                <a:solidFill>
                  <a:srgbClr val="000000"/>
                </a:solidFill>
                <a:latin typeface="Avenir"/>
                <a:ea typeface="Avenir"/>
                <a:cs typeface="Avenir"/>
                <a:sym typeface="Avenir"/>
              </a:rPr>
              <a:t> Generating evidence to enhance insight, prompt debate, and amplify voices for better decisions and actions</a:t>
            </a:r>
          </a:p>
          <a:p>
            <a:pPr algn="l">
              <a:lnSpc>
                <a:spcPts val="3600"/>
              </a:lnSpc>
            </a:pPr>
            <a:endParaRPr lang="en-US" sz="3000" spc="28">
              <a:solidFill>
                <a:srgbClr val="000000"/>
              </a:solidFill>
              <a:latin typeface="Avenir"/>
              <a:ea typeface="Avenir"/>
              <a:cs typeface="Avenir"/>
              <a:sym typeface="Avenir"/>
            </a:endParaRPr>
          </a:p>
          <a:p>
            <a:pPr algn="l">
              <a:lnSpc>
                <a:spcPts val="3600"/>
              </a:lnSpc>
            </a:pPr>
            <a:r>
              <a:rPr lang="en-US" sz="3000" spc="27">
                <a:solidFill>
                  <a:srgbClr val="B62A2E"/>
                </a:solidFill>
                <a:latin typeface="Avenir Bold"/>
                <a:ea typeface="Avenir Bold"/>
                <a:cs typeface="Avenir Bold"/>
                <a:sym typeface="Avenir Bold"/>
              </a:rPr>
              <a:t>Mission 3:</a:t>
            </a:r>
            <a:r>
              <a:rPr lang="en-US" sz="3000" spc="27">
                <a:solidFill>
                  <a:srgbClr val="ED7D31"/>
                </a:solidFill>
                <a:latin typeface="Avenir"/>
                <a:ea typeface="Avenir"/>
                <a:cs typeface="Avenir"/>
                <a:sym typeface="Avenir"/>
              </a:rPr>
              <a:t> </a:t>
            </a:r>
            <a:r>
              <a:rPr lang="en-US" sz="3000" spc="27">
                <a:solidFill>
                  <a:srgbClr val="000000"/>
                </a:solidFill>
                <a:latin typeface="Avenir"/>
                <a:ea typeface="Avenir"/>
                <a:cs typeface="Avenir"/>
                <a:sym typeface="Avenir"/>
              </a:rPr>
              <a:t>Strengthening civil society sector to enhance its legitimacy and impact</a:t>
            </a:r>
          </a:p>
          <a:p>
            <a:pPr algn="l">
              <a:lnSpc>
                <a:spcPts val="3600"/>
              </a:lnSpc>
            </a:pPr>
            <a:endParaRPr lang="en-US" sz="3000" spc="27">
              <a:solidFill>
                <a:srgbClr val="000000"/>
              </a:solidFill>
              <a:latin typeface="Avenir"/>
              <a:ea typeface="Avenir"/>
              <a:cs typeface="Avenir"/>
              <a:sym typeface="Avenir"/>
            </a:endParaRPr>
          </a:p>
          <a:p>
            <a:pPr algn="l">
              <a:lnSpc>
                <a:spcPts val="3600"/>
              </a:lnSpc>
            </a:pPr>
            <a:endParaRPr lang="en-US" sz="3000" spc="27">
              <a:solidFill>
                <a:srgbClr val="000000"/>
              </a:solidFill>
              <a:latin typeface="Avenir"/>
              <a:ea typeface="Avenir"/>
              <a:cs typeface="Avenir"/>
              <a:sym typeface="Avenir"/>
            </a:endParaRPr>
          </a:p>
          <a:p>
            <a:pPr algn="ctr">
              <a:lnSpc>
                <a:spcPts val="3600"/>
              </a:lnSpc>
            </a:pPr>
            <a:r>
              <a:rPr lang="en-US" sz="3000" spc="27">
                <a:solidFill>
                  <a:srgbClr val="B62A2E"/>
                </a:solidFill>
                <a:latin typeface="Avenir Italics"/>
                <a:ea typeface="Avenir Italics"/>
                <a:cs typeface="Avenir Italics"/>
                <a:sym typeface="Avenir Italics"/>
              </a:rPr>
              <a:t>Ultimately, we aim to contribute to realizing better lives for all citizens by influencing </a:t>
            </a:r>
          </a:p>
          <a:p>
            <a:pPr algn="ctr">
              <a:lnSpc>
                <a:spcPts val="3600"/>
              </a:lnSpc>
            </a:pPr>
            <a:r>
              <a:rPr lang="en-US" sz="3000" spc="27">
                <a:solidFill>
                  <a:srgbClr val="B62A2E"/>
                </a:solidFill>
                <a:latin typeface="Avenir Italics"/>
                <a:ea typeface="Avenir Italics"/>
                <a:cs typeface="Avenir Italics"/>
                <a:sym typeface="Avenir Italics"/>
              </a:rPr>
              <a:t>institutions of local government to embrace accountability and inclusion </a:t>
            </a:r>
          </a:p>
          <a:p>
            <a:pPr algn="l">
              <a:lnSpc>
                <a:spcPts val="3600"/>
              </a:lnSpc>
            </a:pPr>
            <a:endParaRPr lang="en-US" sz="3000" spc="27">
              <a:solidFill>
                <a:srgbClr val="B62A2E"/>
              </a:solidFill>
              <a:latin typeface="Avenir Italics"/>
              <a:ea typeface="Avenir Italics"/>
              <a:cs typeface="Avenir Italics"/>
              <a:sym typeface="Avenir Italics"/>
            </a:endParaRPr>
          </a:p>
          <a:p>
            <a:pPr algn="l">
              <a:lnSpc>
                <a:spcPts val="3600"/>
              </a:lnSpc>
            </a:pPr>
            <a:endParaRPr lang="en-US" sz="3000" spc="27">
              <a:solidFill>
                <a:srgbClr val="B62A2E"/>
              </a:solidFill>
              <a:latin typeface="Avenir Italics"/>
              <a:ea typeface="Avenir Italics"/>
              <a:cs typeface="Avenir Italics"/>
              <a:sym typeface="Avenir Italics"/>
            </a:endParaRPr>
          </a:p>
        </p:txBody>
      </p:sp>
      <p:sp>
        <p:nvSpPr>
          <p:cNvPr id="7" name="TextBox 7"/>
          <p:cNvSpPr txBox="1"/>
          <p:nvPr/>
        </p:nvSpPr>
        <p:spPr>
          <a:xfrm>
            <a:off x="3751623" y="1028700"/>
            <a:ext cx="9193040" cy="819150"/>
          </a:xfrm>
          <a:prstGeom prst="rect">
            <a:avLst/>
          </a:prstGeom>
        </p:spPr>
        <p:txBody>
          <a:bodyPr lIns="0" tIns="0" rIns="0" bIns="0" rtlCol="0" anchor="t">
            <a:spAutoFit/>
          </a:bodyPr>
          <a:lstStyle/>
          <a:p>
            <a:pPr algn="ctr">
              <a:lnSpc>
                <a:spcPts val="6480"/>
              </a:lnSpc>
            </a:pPr>
            <a:r>
              <a:rPr lang="en-US" sz="5400" spc="-31">
                <a:solidFill>
                  <a:srgbClr val="B62A2E"/>
                </a:solidFill>
                <a:latin typeface="TT Rounds Condensed Bold"/>
                <a:ea typeface="TT Rounds Condensed Bold"/>
                <a:cs typeface="TT Rounds Condensed Bold"/>
                <a:sym typeface="TT Rounds Condensed Bold"/>
              </a:rPr>
              <a:t>Twaweza Mission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59" b="-9259"/>
              </a:stretch>
            </a:blipFill>
          </p:spPr>
        </p:sp>
      </p:grpSp>
      <p:sp>
        <p:nvSpPr>
          <p:cNvPr id="4" name="TextBox 4"/>
          <p:cNvSpPr txBox="1"/>
          <p:nvPr/>
        </p:nvSpPr>
        <p:spPr>
          <a:xfrm>
            <a:off x="1443698" y="3276600"/>
            <a:ext cx="14482681" cy="4770165"/>
          </a:xfrm>
          <a:prstGeom prst="rect">
            <a:avLst/>
          </a:prstGeom>
        </p:spPr>
        <p:txBody>
          <a:bodyPr lIns="0" tIns="0" rIns="0" bIns="0" rtlCol="0" anchor="t">
            <a:spAutoFit/>
          </a:bodyPr>
          <a:lstStyle/>
          <a:p>
            <a:pPr algn="l">
              <a:lnSpc>
                <a:spcPts val="4536"/>
              </a:lnSpc>
            </a:pPr>
            <a:r>
              <a:rPr lang="en-US" sz="4200" spc="39">
                <a:solidFill>
                  <a:srgbClr val="000000"/>
                </a:solidFill>
                <a:latin typeface="Avenir"/>
                <a:ea typeface="Avenir"/>
                <a:cs typeface="Avenir"/>
                <a:sym typeface="Avenir"/>
              </a:rPr>
              <a:t>   Uraghbishi Initiative</a:t>
            </a:r>
          </a:p>
          <a:p>
            <a:pPr marL="886777" lvl="2" indent="-295592" algn="l">
              <a:lnSpc>
                <a:spcPts val="4536"/>
              </a:lnSpc>
              <a:buFont typeface="Arial"/>
              <a:buChar char="⚬"/>
            </a:pPr>
            <a:r>
              <a:rPr lang="en-US" sz="4200" spc="39">
                <a:solidFill>
                  <a:srgbClr val="000000"/>
                </a:solidFill>
                <a:latin typeface="Avenir"/>
                <a:ea typeface="Avenir"/>
                <a:cs typeface="Avenir"/>
                <a:sym typeface="Avenir"/>
              </a:rPr>
              <a:t>An initiative to activate citizen agency in East Africa </a:t>
            </a:r>
          </a:p>
          <a:p>
            <a:pPr marL="886777" lvl="2" indent="-295592" algn="l">
              <a:lnSpc>
                <a:spcPts val="4536"/>
              </a:lnSpc>
              <a:buFont typeface="Arial"/>
              <a:buChar char="⚬"/>
            </a:pPr>
            <a:r>
              <a:rPr lang="en-US" sz="4200" spc="39">
                <a:solidFill>
                  <a:srgbClr val="000000"/>
                </a:solidFill>
                <a:latin typeface="Avenir"/>
                <a:ea typeface="Avenir"/>
                <a:cs typeface="Avenir"/>
                <a:sym typeface="Avenir"/>
              </a:rPr>
              <a:t>Focus</a:t>
            </a:r>
          </a:p>
          <a:p>
            <a:pPr marL="1325880" lvl="3" indent="-331470" algn="l">
              <a:lnSpc>
                <a:spcPts val="3888"/>
              </a:lnSpc>
              <a:buFont typeface="Arial"/>
              <a:buChar char="￭"/>
            </a:pPr>
            <a:r>
              <a:rPr lang="en-US" sz="3600" spc="32">
                <a:solidFill>
                  <a:srgbClr val="000000"/>
                </a:solidFill>
                <a:latin typeface="Avenir"/>
                <a:ea typeface="Avenir"/>
                <a:cs typeface="Avenir"/>
                <a:sym typeface="Avenir"/>
              </a:rPr>
              <a:t>Demonstrating how </a:t>
            </a:r>
            <a:r>
              <a:rPr lang="en-US" sz="3600" spc="32">
                <a:solidFill>
                  <a:srgbClr val="B62A2E"/>
                </a:solidFill>
                <a:latin typeface="Avenir Bold"/>
                <a:ea typeface="Avenir Bold"/>
                <a:cs typeface="Avenir Bold"/>
                <a:sym typeface="Avenir Bold"/>
              </a:rPr>
              <a:t>citizens can systematically</a:t>
            </a:r>
            <a:r>
              <a:rPr lang="en-US" sz="3600" spc="32">
                <a:solidFill>
                  <a:srgbClr val="000000"/>
                </a:solidFill>
                <a:latin typeface="Avenir"/>
                <a:ea typeface="Avenir"/>
                <a:cs typeface="Avenir"/>
                <a:sym typeface="Avenir"/>
              </a:rPr>
              <a:t> come together </a:t>
            </a:r>
            <a:r>
              <a:rPr lang="en-US" sz="3600" spc="32">
                <a:solidFill>
                  <a:srgbClr val="B62A2E"/>
                </a:solidFill>
                <a:latin typeface="Avenir Bold"/>
                <a:ea typeface="Avenir Bold"/>
                <a:cs typeface="Avenir Bold"/>
                <a:sym typeface="Avenir Bold"/>
              </a:rPr>
              <a:t>to solve their problems</a:t>
            </a:r>
          </a:p>
          <a:p>
            <a:pPr marL="1325880" lvl="3" indent="-331470" algn="l">
              <a:lnSpc>
                <a:spcPts val="3888"/>
              </a:lnSpc>
              <a:buFont typeface="Arial"/>
              <a:buChar char="￭"/>
            </a:pPr>
            <a:r>
              <a:rPr lang="en-US" sz="3600" spc="32">
                <a:solidFill>
                  <a:srgbClr val="000000"/>
                </a:solidFill>
                <a:latin typeface="Avenir"/>
                <a:ea typeface="Avenir"/>
                <a:cs typeface="Avenir"/>
                <a:sym typeface="Avenir"/>
              </a:rPr>
              <a:t>Increasing </a:t>
            </a:r>
            <a:r>
              <a:rPr lang="en-US" sz="3600" spc="32">
                <a:solidFill>
                  <a:srgbClr val="B62A2E"/>
                </a:solidFill>
                <a:latin typeface="Avenir Bold"/>
                <a:ea typeface="Avenir Bold"/>
                <a:cs typeface="Avenir Bold"/>
                <a:sym typeface="Avenir Bold"/>
              </a:rPr>
              <a:t>citizen participation in decision-making</a:t>
            </a:r>
            <a:r>
              <a:rPr lang="en-US" sz="3600" spc="32">
                <a:solidFill>
                  <a:srgbClr val="ED7D31"/>
                </a:solidFill>
                <a:latin typeface="Avenir Bold"/>
                <a:ea typeface="Avenir Bold"/>
                <a:cs typeface="Avenir Bold"/>
                <a:sym typeface="Avenir Bold"/>
              </a:rPr>
              <a:t> </a:t>
            </a:r>
          </a:p>
          <a:p>
            <a:pPr marL="1325880" lvl="3" indent="-331470" algn="l">
              <a:lnSpc>
                <a:spcPts val="3888"/>
              </a:lnSpc>
              <a:buFont typeface="Arial"/>
              <a:buChar char="￭"/>
            </a:pPr>
            <a:r>
              <a:rPr lang="en-US" sz="3600" spc="32">
                <a:solidFill>
                  <a:srgbClr val="000000"/>
                </a:solidFill>
                <a:latin typeface="Avenir"/>
                <a:ea typeface="Avenir"/>
                <a:cs typeface="Avenir"/>
                <a:sym typeface="Avenir"/>
              </a:rPr>
              <a:t>Improving</a:t>
            </a:r>
            <a:r>
              <a:rPr lang="en-US" sz="3600" spc="32">
                <a:solidFill>
                  <a:srgbClr val="B62A2E"/>
                </a:solidFill>
                <a:latin typeface="Avenir"/>
                <a:ea typeface="Avenir"/>
                <a:cs typeface="Avenir"/>
                <a:sym typeface="Avenir"/>
              </a:rPr>
              <a:t> </a:t>
            </a:r>
            <a:r>
              <a:rPr lang="en-US" sz="3600" spc="32">
                <a:solidFill>
                  <a:srgbClr val="B62A2E"/>
                </a:solidFill>
                <a:latin typeface="Avenir Bold"/>
                <a:ea typeface="Avenir Bold"/>
                <a:cs typeface="Avenir Bold"/>
                <a:sym typeface="Avenir Bold"/>
              </a:rPr>
              <a:t>local governance and public services </a:t>
            </a:r>
          </a:p>
          <a:p>
            <a:pPr marL="1325880" lvl="3" indent="-331470" algn="l">
              <a:lnSpc>
                <a:spcPts val="3888"/>
              </a:lnSpc>
            </a:pPr>
            <a:endParaRPr lang="en-US" sz="3600" spc="32">
              <a:solidFill>
                <a:srgbClr val="B62A2E"/>
              </a:solidFill>
              <a:latin typeface="Avenir Bold"/>
              <a:ea typeface="Avenir Bold"/>
              <a:cs typeface="Avenir Bold"/>
              <a:sym typeface="Avenir Bold"/>
            </a:endParaRPr>
          </a:p>
          <a:p>
            <a:pPr marL="1325880" lvl="3" indent="-331470" algn="l">
              <a:lnSpc>
                <a:spcPts val="3888"/>
              </a:lnSpc>
            </a:pPr>
            <a:endParaRPr lang="en-US" sz="3600" spc="32">
              <a:solidFill>
                <a:srgbClr val="B62A2E"/>
              </a:solidFill>
              <a:latin typeface="Avenir Bold"/>
              <a:ea typeface="Avenir Bold"/>
              <a:cs typeface="Avenir Bold"/>
              <a:sym typeface="Avenir Bold"/>
            </a:endParaRPr>
          </a:p>
        </p:txBody>
      </p:sp>
      <p:sp>
        <p:nvSpPr>
          <p:cNvPr id="5" name="TextBox 5"/>
          <p:cNvSpPr txBox="1"/>
          <p:nvPr/>
        </p:nvSpPr>
        <p:spPr>
          <a:xfrm>
            <a:off x="1443698" y="950911"/>
            <a:ext cx="11129302" cy="843831"/>
          </a:xfrm>
          <a:prstGeom prst="rect">
            <a:avLst/>
          </a:prstGeom>
        </p:spPr>
        <p:txBody>
          <a:bodyPr lIns="0" tIns="0" rIns="0" bIns="0" rtlCol="0" anchor="t">
            <a:spAutoFit/>
          </a:bodyPr>
          <a:lstStyle/>
          <a:p>
            <a:pPr algn="l">
              <a:lnSpc>
                <a:spcPts val="7128"/>
              </a:lnSpc>
            </a:pPr>
            <a:r>
              <a:rPr lang="en-US" sz="6600" spc="-40">
                <a:solidFill>
                  <a:srgbClr val="B62A2E"/>
                </a:solidFill>
                <a:latin typeface="TT Rounds Condensed Bold"/>
                <a:ea typeface="TT Rounds Condensed Bold"/>
                <a:cs typeface="TT Rounds Condensed Bold"/>
                <a:sym typeface="TT Rounds Condensed Bold"/>
              </a:rPr>
              <a:t>Demonstrating citizen agency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59" b="-9259"/>
              </a:stretch>
            </a:blipFill>
          </p:spPr>
        </p:sp>
      </p:grpSp>
      <p:grpSp>
        <p:nvGrpSpPr>
          <p:cNvPr id="4" name="Group 4"/>
          <p:cNvGrpSpPr/>
          <p:nvPr/>
        </p:nvGrpSpPr>
        <p:grpSpPr>
          <a:xfrm rot="2345221">
            <a:off x="2832910" y="3127542"/>
            <a:ext cx="96485" cy="9525"/>
            <a:chOff x="0" y="0"/>
            <a:chExt cx="128647" cy="12700"/>
          </a:xfrm>
        </p:grpSpPr>
        <p:sp>
          <p:nvSpPr>
            <p:cNvPr id="5" name="Freeform 5"/>
            <p:cNvSpPr/>
            <p:nvPr/>
          </p:nvSpPr>
          <p:spPr>
            <a:xfrm>
              <a:off x="0" y="0"/>
              <a:ext cx="128651" cy="12700"/>
            </a:xfrm>
            <a:custGeom>
              <a:avLst/>
              <a:gdLst/>
              <a:ahLst/>
              <a:cxnLst/>
              <a:rect l="l" t="t" r="r" b="b"/>
              <a:pathLst>
                <a:path w="128651" h="12700">
                  <a:moveTo>
                    <a:pt x="6350" y="0"/>
                  </a:moveTo>
                  <a:lnTo>
                    <a:pt x="122301" y="0"/>
                  </a:lnTo>
                  <a:cubicBezTo>
                    <a:pt x="125857" y="0"/>
                    <a:pt x="128651" y="2794"/>
                    <a:pt x="128651" y="6350"/>
                  </a:cubicBezTo>
                  <a:cubicBezTo>
                    <a:pt x="128651" y="9906"/>
                    <a:pt x="125857" y="12700"/>
                    <a:pt x="122301" y="12700"/>
                  </a:cubicBezTo>
                  <a:lnTo>
                    <a:pt x="6350" y="12700"/>
                  </a:lnTo>
                  <a:cubicBezTo>
                    <a:pt x="2794" y="12700"/>
                    <a:pt x="0" y="9906"/>
                    <a:pt x="0" y="6350"/>
                  </a:cubicBezTo>
                  <a:cubicBezTo>
                    <a:pt x="0" y="2794"/>
                    <a:pt x="2794" y="0"/>
                    <a:pt x="6350" y="0"/>
                  </a:cubicBezTo>
                  <a:close/>
                </a:path>
              </a:pathLst>
            </a:custGeom>
            <a:solidFill>
              <a:srgbClr val="000000"/>
            </a:solidFill>
          </p:spPr>
        </p:sp>
      </p:grpSp>
      <p:grpSp>
        <p:nvGrpSpPr>
          <p:cNvPr id="6" name="Group 6"/>
          <p:cNvGrpSpPr/>
          <p:nvPr/>
        </p:nvGrpSpPr>
        <p:grpSpPr>
          <a:xfrm>
            <a:off x="1691897" y="5055675"/>
            <a:ext cx="4043243" cy="1629632"/>
            <a:chOff x="0" y="0"/>
            <a:chExt cx="5390991" cy="2172843"/>
          </a:xfrm>
        </p:grpSpPr>
        <p:sp>
          <p:nvSpPr>
            <p:cNvPr id="7" name="Freeform 7"/>
            <p:cNvSpPr/>
            <p:nvPr/>
          </p:nvSpPr>
          <p:spPr>
            <a:xfrm>
              <a:off x="0" y="0"/>
              <a:ext cx="5391023" cy="2172843"/>
            </a:xfrm>
            <a:custGeom>
              <a:avLst/>
              <a:gdLst/>
              <a:ahLst/>
              <a:cxnLst/>
              <a:rect l="l" t="t" r="r" b="b"/>
              <a:pathLst>
                <a:path w="5391023" h="2172843">
                  <a:moveTo>
                    <a:pt x="0" y="0"/>
                  </a:moveTo>
                  <a:lnTo>
                    <a:pt x="5391023" y="0"/>
                  </a:lnTo>
                  <a:lnTo>
                    <a:pt x="5391023" y="2172843"/>
                  </a:lnTo>
                  <a:lnTo>
                    <a:pt x="0" y="2172843"/>
                  </a:lnTo>
                  <a:close/>
                </a:path>
              </a:pathLst>
            </a:custGeom>
            <a:solidFill>
              <a:srgbClr val="4472C4"/>
            </a:solidFill>
          </p:spPr>
        </p:sp>
      </p:grpSp>
      <p:grpSp>
        <p:nvGrpSpPr>
          <p:cNvPr id="8" name="Group 8"/>
          <p:cNvGrpSpPr/>
          <p:nvPr/>
        </p:nvGrpSpPr>
        <p:grpSpPr>
          <a:xfrm>
            <a:off x="1684523" y="5048531"/>
            <a:ext cx="4057991" cy="1643920"/>
            <a:chOff x="0" y="0"/>
            <a:chExt cx="5410655" cy="2191893"/>
          </a:xfrm>
        </p:grpSpPr>
        <p:sp>
          <p:nvSpPr>
            <p:cNvPr id="9" name="Freeform 9"/>
            <p:cNvSpPr/>
            <p:nvPr/>
          </p:nvSpPr>
          <p:spPr>
            <a:xfrm>
              <a:off x="0" y="0"/>
              <a:ext cx="5410581" cy="2191893"/>
            </a:xfrm>
            <a:custGeom>
              <a:avLst/>
              <a:gdLst/>
              <a:ahLst/>
              <a:cxnLst/>
              <a:rect l="l" t="t" r="r" b="b"/>
              <a:pathLst>
                <a:path w="5410581" h="2191893">
                  <a:moveTo>
                    <a:pt x="9779" y="0"/>
                  </a:moveTo>
                  <a:lnTo>
                    <a:pt x="5400802" y="0"/>
                  </a:lnTo>
                  <a:cubicBezTo>
                    <a:pt x="5406136" y="0"/>
                    <a:pt x="5410581" y="4318"/>
                    <a:pt x="5410581" y="9525"/>
                  </a:cubicBezTo>
                  <a:lnTo>
                    <a:pt x="5410581" y="2182368"/>
                  </a:lnTo>
                  <a:cubicBezTo>
                    <a:pt x="5410581" y="2187575"/>
                    <a:pt x="5406136" y="2191893"/>
                    <a:pt x="5400802" y="2191893"/>
                  </a:cubicBezTo>
                  <a:lnTo>
                    <a:pt x="9779" y="2191893"/>
                  </a:lnTo>
                  <a:cubicBezTo>
                    <a:pt x="4445" y="2191893"/>
                    <a:pt x="0" y="2187575"/>
                    <a:pt x="0" y="2182368"/>
                  </a:cubicBezTo>
                  <a:lnTo>
                    <a:pt x="0" y="9525"/>
                  </a:lnTo>
                  <a:cubicBezTo>
                    <a:pt x="0" y="4318"/>
                    <a:pt x="4445" y="0"/>
                    <a:pt x="9779" y="0"/>
                  </a:cubicBezTo>
                  <a:moveTo>
                    <a:pt x="9779" y="19050"/>
                  </a:moveTo>
                  <a:lnTo>
                    <a:pt x="9779" y="9525"/>
                  </a:lnTo>
                  <a:lnTo>
                    <a:pt x="19558" y="9525"/>
                  </a:lnTo>
                  <a:lnTo>
                    <a:pt x="19558" y="2182368"/>
                  </a:lnTo>
                  <a:lnTo>
                    <a:pt x="9779" y="2182368"/>
                  </a:lnTo>
                  <a:lnTo>
                    <a:pt x="9779" y="2172843"/>
                  </a:lnTo>
                  <a:lnTo>
                    <a:pt x="5400802" y="2172843"/>
                  </a:lnTo>
                  <a:lnTo>
                    <a:pt x="5400802" y="2182368"/>
                  </a:lnTo>
                  <a:lnTo>
                    <a:pt x="5391023" y="2182368"/>
                  </a:lnTo>
                  <a:lnTo>
                    <a:pt x="5391023" y="9525"/>
                  </a:lnTo>
                  <a:lnTo>
                    <a:pt x="5400802" y="9525"/>
                  </a:lnTo>
                  <a:lnTo>
                    <a:pt x="5400802" y="19050"/>
                  </a:lnTo>
                  <a:lnTo>
                    <a:pt x="9779" y="19050"/>
                  </a:lnTo>
                  <a:close/>
                </a:path>
              </a:pathLst>
            </a:custGeom>
            <a:solidFill>
              <a:srgbClr val="0000FF"/>
            </a:solidFill>
          </p:spPr>
        </p:sp>
      </p:grpSp>
      <p:sp>
        <p:nvSpPr>
          <p:cNvPr id="10" name="TextBox 10"/>
          <p:cNvSpPr txBox="1"/>
          <p:nvPr/>
        </p:nvSpPr>
        <p:spPr>
          <a:xfrm>
            <a:off x="1589581" y="5564612"/>
            <a:ext cx="3958408" cy="1679379"/>
          </a:xfrm>
          <a:prstGeom prst="rect">
            <a:avLst/>
          </a:prstGeom>
        </p:spPr>
        <p:txBody>
          <a:bodyPr lIns="0" tIns="0" rIns="0" bIns="0" rtlCol="0" anchor="t">
            <a:spAutoFit/>
          </a:bodyPr>
          <a:lstStyle/>
          <a:p>
            <a:pPr algn="ctr">
              <a:lnSpc>
                <a:spcPts val="3241"/>
              </a:lnSpc>
            </a:pPr>
            <a:r>
              <a:rPr lang="en-US" sz="2600">
                <a:solidFill>
                  <a:srgbClr val="FFFFFF"/>
                </a:solidFill>
                <a:latin typeface="Times New Roman"/>
                <a:ea typeface="Times New Roman"/>
                <a:cs typeface="Times New Roman"/>
                <a:sym typeface="Times New Roman"/>
              </a:rPr>
              <a:t>  </a:t>
            </a:r>
            <a:r>
              <a:rPr lang="en-US" sz="2600">
                <a:solidFill>
                  <a:srgbClr val="FFFFFF"/>
                </a:solidFill>
                <a:latin typeface="Times New Roman Bold"/>
                <a:ea typeface="Times New Roman Bold"/>
                <a:cs typeface="Times New Roman Bold"/>
                <a:sym typeface="Times New Roman Bold"/>
              </a:rPr>
              <a:t> Conscientization </a:t>
            </a:r>
          </a:p>
        </p:txBody>
      </p:sp>
      <p:sp>
        <p:nvSpPr>
          <p:cNvPr id="11" name="TextBox 11"/>
          <p:cNvSpPr txBox="1"/>
          <p:nvPr/>
        </p:nvSpPr>
        <p:spPr>
          <a:xfrm>
            <a:off x="8091135" y="2679398"/>
            <a:ext cx="2629034" cy="677446"/>
          </a:xfrm>
          <a:prstGeom prst="rect">
            <a:avLst/>
          </a:prstGeom>
        </p:spPr>
        <p:txBody>
          <a:bodyPr lIns="0" tIns="0" rIns="0" bIns="0" rtlCol="0" anchor="t">
            <a:spAutoFit/>
          </a:bodyPr>
          <a:lstStyle/>
          <a:p>
            <a:pPr algn="l">
              <a:lnSpc>
                <a:spcPts val="2277"/>
              </a:lnSpc>
            </a:pPr>
            <a:r>
              <a:rPr lang="en-US" sz="1650">
                <a:solidFill>
                  <a:srgbClr val="000000"/>
                </a:solidFill>
                <a:latin typeface="Arial"/>
                <a:ea typeface="Arial"/>
                <a:cs typeface="Arial"/>
                <a:sym typeface="Arial"/>
              </a:rPr>
              <a:t> </a:t>
            </a:r>
          </a:p>
        </p:txBody>
      </p:sp>
      <p:grpSp>
        <p:nvGrpSpPr>
          <p:cNvPr id="12" name="Group 12"/>
          <p:cNvGrpSpPr/>
          <p:nvPr/>
        </p:nvGrpSpPr>
        <p:grpSpPr>
          <a:xfrm>
            <a:off x="6529857" y="2618235"/>
            <a:ext cx="4252722" cy="1504378"/>
            <a:chOff x="0" y="0"/>
            <a:chExt cx="5670296" cy="2005838"/>
          </a:xfrm>
        </p:grpSpPr>
        <p:sp>
          <p:nvSpPr>
            <p:cNvPr id="13" name="Freeform 13"/>
            <p:cNvSpPr/>
            <p:nvPr/>
          </p:nvSpPr>
          <p:spPr>
            <a:xfrm>
              <a:off x="0" y="0"/>
              <a:ext cx="5670296" cy="2005838"/>
            </a:xfrm>
            <a:custGeom>
              <a:avLst/>
              <a:gdLst/>
              <a:ahLst/>
              <a:cxnLst/>
              <a:rect l="l" t="t" r="r" b="b"/>
              <a:pathLst>
                <a:path w="5670296" h="2005838">
                  <a:moveTo>
                    <a:pt x="0" y="0"/>
                  </a:moveTo>
                  <a:lnTo>
                    <a:pt x="5670296" y="0"/>
                  </a:lnTo>
                  <a:lnTo>
                    <a:pt x="5670296" y="2005838"/>
                  </a:lnTo>
                  <a:lnTo>
                    <a:pt x="0" y="2005838"/>
                  </a:lnTo>
                  <a:close/>
                </a:path>
              </a:pathLst>
            </a:custGeom>
            <a:solidFill>
              <a:srgbClr val="4472C4"/>
            </a:solidFill>
          </p:spPr>
        </p:sp>
      </p:grpSp>
      <p:grpSp>
        <p:nvGrpSpPr>
          <p:cNvPr id="14" name="Group 14"/>
          <p:cNvGrpSpPr/>
          <p:nvPr/>
        </p:nvGrpSpPr>
        <p:grpSpPr>
          <a:xfrm>
            <a:off x="6522713" y="2611091"/>
            <a:ext cx="4267009" cy="1518666"/>
            <a:chOff x="0" y="0"/>
            <a:chExt cx="5689346" cy="2024888"/>
          </a:xfrm>
        </p:grpSpPr>
        <p:sp>
          <p:nvSpPr>
            <p:cNvPr id="15" name="Freeform 15"/>
            <p:cNvSpPr/>
            <p:nvPr/>
          </p:nvSpPr>
          <p:spPr>
            <a:xfrm>
              <a:off x="0" y="0"/>
              <a:ext cx="5689346" cy="2024888"/>
            </a:xfrm>
            <a:custGeom>
              <a:avLst/>
              <a:gdLst/>
              <a:ahLst/>
              <a:cxnLst/>
              <a:rect l="l" t="t" r="r" b="b"/>
              <a:pathLst>
                <a:path w="5689346" h="2024888">
                  <a:moveTo>
                    <a:pt x="9525" y="0"/>
                  </a:moveTo>
                  <a:lnTo>
                    <a:pt x="5679821" y="0"/>
                  </a:lnTo>
                  <a:cubicBezTo>
                    <a:pt x="5685028" y="0"/>
                    <a:pt x="5689346" y="4318"/>
                    <a:pt x="5689346" y="9525"/>
                  </a:cubicBezTo>
                  <a:lnTo>
                    <a:pt x="5689346" y="2015363"/>
                  </a:lnTo>
                  <a:cubicBezTo>
                    <a:pt x="5689346" y="2020570"/>
                    <a:pt x="5685028" y="2024888"/>
                    <a:pt x="5679821" y="2024888"/>
                  </a:cubicBezTo>
                  <a:lnTo>
                    <a:pt x="9525" y="2024888"/>
                  </a:lnTo>
                  <a:cubicBezTo>
                    <a:pt x="4318" y="2024888"/>
                    <a:pt x="0" y="2020570"/>
                    <a:pt x="0" y="2015363"/>
                  </a:cubicBezTo>
                  <a:lnTo>
                    <a:pt x="0" y="9525"/>
                  </a:lnTo>
                  <a:cubicBezTo>
                    <a:pt x="0" y="4318"/>
                    <a:pt x="4318" y="0"/>
                    <a:pt x="9525" y="0"/>
                  </a:cubicBezTo>
                  <a:moveTo>
                    <a:pt x="9525" y="19050"/>
                  </a:moveTo>
                  <a:lnTo>
                    <a:pt x="9525" y="9525"/>
                  </a:lnTo>
                  <a:lnTo>
                    <a:pt x="19050" y="9525"/>
                  </a:lnTo>
                  <a:lnTo>
                    <a:pt x="19050" y="2015363"/>
                  </a:lnTo>
                  <a:lnTo>
                    <a:pt x="9525" y="2015363"/>
                  </a:lnTo>
                  <a:lnTo>
                    <a:pt x="9525" y="2005838"/>
                  </a:lnTo>
                  <a:lnTo>
                    <a:pt x="5679821" y="2005838"/>
                  </a:lnTo>
                  <a:lnTo>
                    <a:pt x="5679821" y="2015363"/>
                  </a:lnTo>
                  <a:lnTo>
                    <a:pt x="5670296" y="2015363"/>
                  </a:lnTo>
                  <a:lnTo>
                    <a:pt x="5670296" y="9525"/>
                  </a:lnTo>
                  <a:lnTo>
                    <a:pt x="5679821" y="9525"/>
                  </a:lnTo>
                  <a:lnTo>
                    <a:pt x="5679821" y="19050"/>
                  </a:lnTo>
                  <a:lnTo>
                    <a:pt x="9525" y="19050"/>
                  </a:lnTo>
                  <a:close/>
                </a:path>
              </a:pathLst>
            </a:custGeom>
            <a:solidFill>
              <a:srgbClr val="0000FF"/>
            </a:solidFill>
          </p:spPr>
        </p:sp>
      </p:grpSp>
      <p:sp>
        <p:nvSpPr>
          <p:cNvPr id="16" name="TextBox 16"/>
          <p:cNvSpPr txBox="1"/>
          <p:nvPr/>
        </p:nvSpPr>
        <p:spPr>
          <a:xfrm>
            <a:off x="6572531" y="2828097"/>
            <a:ext cx="4167373" cy="1554117"/>
          </a:xfrm>
          <a:prstGeom prst="rect">
            <a:avLst/>
          </a:prstGeom>
        </p:spPr>
        <p:txBody>
          <a:bodyPr lIns="0" tIns="0" rIns="0" bIns="0" rtlCol="0" anchor="t">
            <a:spAutoFit/>
          </a:bodyPr>
          <a:lstStyle/>
          <a:p>
            <a:pPr algn="ctr">
              <a:lnSpc>
                <a:spcPts val="3241"/>
              </a:lnSpc>
            </a:pPr>
            <a:r>
              <a:rPr lang="en-US" sz="2600">
                <a:solidFill>
                  <a:srgbClr val="FFFFFF"/>
                </a:solidFill>
                <a:latin typeface="Times New Roman Bold"/>
                <a:ea typeface="Times New Roman Bold"/>
                <a:cs typeface="Times New Roman Bold"/>
                <a:sym typeface="Times New Roman Bold"/>
              </a:rPr>
              <a:t>Problematisation at the community level </a:t>
            </a:r>
          </a:p>
        </p:txBody>
      </p:sp>
      <p:grpSp>
        <p:nvGrpSpPr>
          <p:cNvPr id="17" name="Group 17"/>
          <p:cNvGrpSpPr/>
          <p:nvPr/>
        </p:nvGrpSpPr>
        <p:grpSpPr>
          <a:xfrm>
            <a:off x="6675567" y="7462562"/>
            <a:ext cx="3326416" cy="1629632"/>
            <a:chOff x="0" y="0"/>
            <a:chExt cx="4435221" cy="2172843"/>
          </a:xfrm>
        </p:grpSpPr>
        <p:sp>
          <p:nvSpPr>
            <p:cNvPr id="18" name="Freeform 18"/>
            <p:cNvSpPr/>
            <p:nvPr/>
          </p:nvSpPr>
          <p:spPr>
            <a:xfrm>
              <a:off x="0" y="0"/>
              <a:ext cx="4435221" cy="2172843"/>
            </a:xfrm>
            <a:custGeom>
              <a:avLst/>
              <a:gdLst/>
              <a:ahLst/>
              <a:cxnLst/>
              <a:rect l="l" t="t" r="r" b="b"/>
              <a:pathLst>
                <a:path w="4435221" h="2172843">
                  <a:moveTo>
                    <a:pt x="0" y="0"/>
                  </a:moveTo>
                  <a:lnTo>
                    <a:pt x="4435221" y="0"/>
                  </a:lnTo>
                  <a:lnTo>
                    <a:pt x="4435221" y="2172843"/>
                  </a:lnTo>
                  <a:lnTo>
                    <a:pt x="0" y="2172843"/>
                  </a:lnTo>
                  <a:close/>
                </a:path>
              </a:pathLst>
            </a:custGeom>
            <a:solidFill>
              <a:srgbClr val="4472C4"/>
            </a:solidFill>
          </p:spPr>
        </p:sp>
      </p:grpSp>
      <p:grpSp>
        <p:nvGrpSpPr>
          <p:cNvPr id="19" name="Group 19"/>
          <p:cNvGrpSpPr/>
          <p:nvPr/>
        </p:nvGrpSpPr>
        <p:grpSpPr>
          <a:xfrm>
            <a:off x="6668423" y="7455418"/>
            <a:ext cx="3340703" cy="1643920"/>
            <a:chOff x="0" y="0"/>
            <a:chExt cx="4454271" cy="2191893"/>
          </a:xfrm>
        </p:grpSpPr>
        <p:sp>
          <p:nvSpPr>
            <p:cNvPr id="20" name="Freeform 20"/>
            <p:cNvSpPr/>
            <p:nvPr/>
          </p:nvSpPr>
          <p:spPr>
            <a:xfrm>
              <a:off x="0" y="0"/>
              <a:ext cx="4454271" cy="2191893"/>
            </a:xfrm>
            <a:custGeom>
              <a:avLst/>
              <a:gdLst/>
              <a:ahLst/>
              <a:cxnLst/>
              <a:rect l="l" t="t" r="r" b="b"/>
              <a:pathLst>
                <a:path w="4454271" h="2191893">
                  <a:moveTo>
                    <a:pt x="9525" y="0"/>
                  </a:moveTo>
                  <a:lnTo>
                    <a:pt x="4444746" y="0"/>
                  </a:lnTo>
                  <a:cubicBezTo>
                    <a:pt x="4449953" y="0"/>
                    <a:pt x="4454271" y="4318"/>
                    <a:pt x="4454271" y="9525"/>
                  </a:cubicBezTo>
                  <a:lnTo>
                    <a:pt x="4454271" y="2182368"/>
                  </a:lnTo>
                  <a:cubicBezTo>
                    <a:pt x="4454271" y="2187575"/>
                    <a:pt x="4449953" y="2191893"/>
                    <a:pt x="4444746" y="2191893"/>
                  </a:cubicBezTo>
                  <a:lnTo>
                    <a:pt x="9525" y="2191893"/>
                  </a:lnTo>
                  <a:cubicBezTo>
                    <a:pt x="4318" y="2191893"/>
                    <a:pt x="0" y="2187575"/>
                    <a:pt x="0" y="2182368"/>
                  </a:cubicBezTo>
                  <a:lnTo>
                    <a:pt x="0" y="9525"/>
                  </a:lnTo>
                  <a:cubicBezTo>
                    <a:pt x="0" y="4318"/>
                    <a:pt x="4318" y="0"/>
                    <a:pt x="9525" y="0"/>
                  </a:cubicBezTo>
                  <a:moveTo>
                    <a:pt x="9525" y="19050"/>
                  </a:moveTo>
                  <a:lnTo>
                    <a:pt x="9525" y="9525"/>
                  </a:lnTo>
                  <a:lnTo>
                    <a:pt x="19050" y="9525"/>
                  </a:lnTo>
                  <a:lnTo>
                    <a:pt x="19050" y="2182368"/>
                  </a:lnTo>
                  <a:lnTo>
                    <a:pt x="9525" y="2182368"/>
                  </a:lnTo>
                  <a:lnTo>
                    <a:pt x="9525" y="2172843"/>
                  </a:lnTo>
                  <a:lnTo>
                    <a:pt x="4444746" y="2172843"/>
                  </a:lnTo>
                  <a:lnTo>
                    <a:pt x="4444746" y="2182368"/>
                  </a:lnTo>
                  <a:lnTo>
                    <a:pt x="4435221" y="2182368"/>
                  </a:lnTo>
                  <a:lnTo>
                    <a:pt x="4435221" y="9525"/>
                  </a:lnTo>
                  <a:lnTo>
                    <a:pt x="4444746" y="9525"/>
                  </a:lnTo>
                  <a:lnTo>
                    <a:pt x="4444746" y="19050"/>
                  </a:lnTo>
                  <a:lnTo>
                    <a:pt x="9525" y="19050"/>
                  </a:lnTo>
                  <a:close/>
                </a:path>
              </a:pathLst>
            </a:custGeom>
            <a:solidFill>
              <a:srgbClr val="0000FF"/>
            </a:solidFill>
          </p:spPr>
        </p:sp>
      </p:grpSp>
      <p:sp>
        <p:nvSpPr>
          <p:cNvPr id="21" name="TextBox 21"/>
          <p:cNvSpPr txBox="1"/>
          <p:nvPr/>
        </p:nvSpPr>
        <p:spPr>
          <a:xfrm>
            <a:off x="6718219" y="8106294"/>
            <a:ext cx="3241112" cy="1679379"/>
          </a:xfrm>
          <a:prstGeom prst="rect">
            <a:avLst/>
          </a:prstGeom>
        </p:spPr>
        <p:txBody>
          <a:bodyPr lIns="0" tIns="0" rIns="0" bIns="0" rtlCol="0" anchor="t">
            <a:spAutoFit/>
          </a:bodyPr>
          <a:lstStyle/>
          <a:p>
            <a:pPr algn="ctr">
              <a:lnSpc>
                <a:spcPts val="3241"/>
              </a:lnSpc>
            </a:pPr>
            <a:r>
              <a:rPr lang="en-US" sz="2600">
                <a:solidFill>
                  <a:srgbClr val="FFFFFF"/>
                </a:solidFill>
                <a:latin typeface="Times New Roman Bold"/>
                <a:ea typeface="Times New Roman Bold"/>
                <a:cs typeface="Times New Roman Bold"/>
                <a:sym typeface="Times New Roman Bold"/>
              </a:rPr>
              <a:t>Dialogue and Feedback </a:t>
            </a:r>
          </a:p>
        </p:txBody>
      </p:sp>
      <p:grpSp>
        <p:nvGrpSpPr>
          <p:cNvPr id="22" name="Group 22"/>
          <p:cNvGrpSpPr/>
          <p:nvPr/>
        </p:nvGrpSpPr>
        <p:grpSpPr>
          <a:xfrm>
            <a:off x="11496750" y="5493243"/>
            <a:ext cx="3971068" cy="1573911"/>
            <a:chOff x="0" y="0"/>
            <a:chExt cx="5294757" cy="2098548"/>
          </a:xfrm>
        </p:grpSpPr>
        <p:sp>
          <p:nvSpPr>
            <p:cNvPr id="23" name="Freeform 23"/>
            <p:cNvSpPr/>
            <p:nvPr/>
          </p:nvSpPr>
          <p:spPr>
            <a:xfrm>
              <a:off x="0" y="0"/>
              <a:ext cx="5294757" cy="2098548"/>
            </a:xfrm>
            <a:custGeom>
              <a:avLst/>
              <a:gdLst/>
              <a:ahLst/>
              <a:cxnLst/>
              <a:rect l="l" t="t" r="r" b="b"/>
              <a:pathLst>
                <a:path w="5294757" h="2098548">
                  <a:moveTo>
                    <a:pt x="0" y="0"/>
                  </a:moveTo>
                  <a:lnTo>
                    <a:pt x="5294757" y="0"/>
                  </a:lnTo>
                  <a:lnTo>
                    <a:pt x="5294757" y="2098548"/>
                  </a:lnTo>
                  <a:lnTo>
                    <a:pt x="0" y="2098548"/>
                  </a:lnTo>
                  <a:close/>
                </a:path>
              </a:pathLst>
            </a:custGeom>
            <a:solidFill>
              <a:srgbClr val="4472C4"/>
            </a:solidFill>
          </p:spPr>
        </p:sp>
      </p:grpSp>
      <p:grpSp>
        <p:nvGrpSpPr>
          <p:cNvPr id="24" name="Group 24"/>
          <p:cNvGrpSpPr/>
          <p:nvPr/>
        </p:nvGrpSpPr>
        <p:grpSpPr>
          <a:xfrm>
            <a:off x="11489606" y="5486099"/>
            <a:ext cx="3985355" cy="1588198"/>
            <a:chOff x="0" y="0"/>
            <a:chExt cx="5313807" cy="2117598"/>
          </a:xfrm>
        </p:grpSpPr>
        <p:sp>
          <p:nvSpPr>
            <p:cNvPr id="25" name="Freeform 25"/>
            <p:cNvSpPr/>
            <p:nvPr/>
          </p:nvSpPr>
          <p:spPr>
            <a:xfrm>
              <a:off x="0" y="0"/>
              <a:ext cx="5313807" cy="2117598"/>
            </a:xfrm>
            <a:custGeom>
              <a:avLst/>
              <a:gdLst/>
              <a:ahLst/>
              <a:cxnLst/>
              <a:rect l="l" t="t" r="r" b="b"/>
              <a:pathLst>
                <a:path w="5313807" h="2117598">
                  <a:moveTo>
                    <a:pt x="9525" y="0"/>
                  </a:moveTo>
                  <a:lnTo>
                    <a:pt x="5304282" y="0"/>
                  </a:lnTo>
                  <a:cubicBezTo>
                    <a:pt x="5309489" y="0"/>
                    <a:pt x="5313807" y="4318"/>
                    <a:pt x="5313807" y="9525"/>
                  </a:cubicBezTo>
                  <a:lnTo>
                    <a:pt x="5313807" y="2108073"/>
                  </a:lnTo>
                  <a:cubicBezTo>
                    <a:pt x="5313807" y="2113280"/>
                    <a:pt x="5309489" y="2117598"/>
                    <a:pt x="5304282" y="2117598"/>
                  </a:cubicBezTo>
                  <a:lnTo>
                    <a:pt x="9525" y="2117598"/>
                  </a:lnTo>
                  <a:cubicBezTo>
                    <a:pt x="4318" y="2117598"/>
                    <a:pt x="0" y="2113280"/>
                    <a:pt x="0" y="2108073"/>
                  </a:cubicBezTo>
                  <a:lnTo>
                    <a:pt x="0" y="9525"/>
                  </a:lnTo>
                  <a:cubicBezTo>
                    <a:pt x="0" y="4318"/>
                    <a:pt x="4318" y="0"/>
                    <a:pt x="9525" y="0"/>
                  </a:cubicBezTo>
                  <a:moveTo>
                    <a:pt x="9525" y="19050"/>
                  </a:moveTo>
                  <a:lnTo>
                    <a:pt x="9525" y="9525"/>
                  </a:lnTo>
                  <a:lnTo>
                    <a:pt x="19050" y="9525"/>
                  </a:lnTo>
                  <a:lnTo>
                    <a:pt x="19050" y="2108073"/>
                  </a:lnTo>
                  <a:lnTo>
                    <a:pt x="9525" y="2108073"/>
                  </a:lnTo>
                  <a:lnTo>
                    <a:pt x="9525" y="2098548"/>
                  </a:lnTo>
                  <a:lnTo>
                    <a:pt x="5304282" y="2098548"/>
                  </a:lnTo>
                  <a:lnTo>
                    <a:pt x="5304282" y="2108073"/>
                  </a:lnTo>
                  <a:lnTo>
                    <a:pt x="5294757" y="2108073"/>
                  </a:lnTo>
                  <a:lnTo>
                    <a:pt x="5294757" y="9525"/>
                  </a:lnTo>
                  <a:lnTo>
                    <a:pt x="5304282" y="9525"/>
                  </a:lnTo>
                  <a:lnTo>
                    <a:pt x="5304282" y="19050"/>
                  </a:lnTo>
                  <a:lnTo>
                    <a:pt x="9525" y="19050"/>
                  </a:lnTo>
                  <a:close/>
                </a:path>
              </a:pathLst>
            </a:custGeom>
            <a:solidFill>
              <a:srgbClr val="0000FF"/>
            </a:solidFill>
          </p:spPr>
        </p:sp>
      </p:grpSp>
      <p:sp>
        <p:nvSpPr>
          <p:cNvPr id="26" name="TextBox 26"/>
          <p:cNvSpPr txBox="1"/>
          <p:nvPr/>
        </p:nvSpPr>
        <p:spPr>
          <a:xfrm>
            <a:off x="11582037" y="6062533"/>
            <a:ext cx="3885780" cy="460756"/>
          </a:xfrm>
          <a:prstGeom prst="rect">
            <a:avLst/>
          </a:prstGeom>
        </p:spPr>
        <p:txBody>
          <a:bodyPr lIns="0" tIns="0" rIns="0" bIns="0" rtlCol="0" anchor="t">
            <a:spAutoFit/>
          </a:bodyPr>
          <a:lstStyle/>
          <a:p>
            <a:pPr algn="ctr">
              <a:lnSpc>
                <a:spcPts val="3241"/>
              </a:lnSpc>
            </a:pPr>
            <a:r>
              <a:rPr lang="en-US" sz="2600">
                <a:solidFill>
                  <a:srgbClr val="FFFFFF"/>
                </a:solidFill>
                <a:latin typeface="Times New Roman Bold"/>
                <a:ea typeface="Times New Roman Bold"/>
                <a:cs typeface="Times New Roman Bold"/>
                <a:sym typeface="Times New Roman Bold"/>
              </a:rPr>
              <a:t>Action and Review </a:t>
            </a:r>
          </a:p>
        </p:txBody>
      </p:sp>
      <p:grpSp>
        <p:nvGrpSpPr>
          <p:cNvPr id="27" name="Group 27"/>
          <p:cNvGrpSpPr/>
          <p:nvPr/>
        </p:nvGrpSpPr>
        <p:grpSpPr>
          <a:xfrm>
            <a:off x="3823725" y="2942556"/>
            <a:ext cx="1765935" cy="2099882"/>
            <a:chOff x="0" y="0"/>
            <a:chExt cx="2354580" cy="2799843"/>
          </a:xfrm>
        </p:grpSpPr>
        <p:sp>
          <p:nvSpPr>
            <p:cNvPr id="28" name="Freeform 28"/>
            <p:cNvSpPr/>
            <p:nvPr/>
          </p:nvSpPr>
          <p:spPr>
            <a:xfrm>
              <a:off x="0" y="0"/>
              <a:ext cx="2354580" cy="2799842"/>
            </a:xfrm>
            <a:custGeom>
              <a:avLst/>
              <a:gdLst/>
              <a:ahLst/>
              <a:cxnLst/>
              <a:rect l="l" t="t" r="r" b="b"/>
              <a:pathLst>
                <a:path w="2354580" h="2799842">
                  <a:moveTo>
                    <a:pt x="0" y="2799842"/>
                  </a:moveTo>
                  <a:lnTo>
                    <a:pt x="0" y="1328293"/>
                  </a:lnTo>
                  <a:cubicBezTo>
                    <a:pt x="0" y="757682"/>
                    <a:pt x="461264" y="295148"/>
                    <a:pt x="1030097" y="295148"/>
                  </a:cubicBezTo>
                  <a:lnTo>
                    <a:pt x="1765935" y="295148"/>
                  </a:lnTo>
                  <a:lnTo>
                    <a:pt x="1765935" y="0"/>
                  </a:lnTo>
                  <a:lnTo>
                    <a:pt x="2354580" y="590296"/>
                  </a:lnTo>
                  <a:lnTo>
                    <a:pt x="1765935" y="1180719"/>
                  </a:lnTo>
                  <a:lnTo>
                    <a:pt x="1765935" y="885571"/>
                  </a:lnTo>
                  <a:lnTo>
                    <a:pt x="1030097" y="885571"/>
                  </a:lnTo>
                  <a:cubicBezTo>
                    <a:pt x="786257" y="885571"/>
                    <a:pt x="588645" y="1083818"/>
                    <a:pt x="588645" y="1328293"/>
                  </a:cubicBezTo>
                  <a:lnTo>
                    <a:pt x="588645" y="2799842"/>
                  </a:lnTo>
                  <a:close/>
                </a:path>
              </a:pathLst>
            </a:custGeom>
            <a:solidFill>
              <a:srgbClr val="B62A2E"/>
            </a:solidFill>
          </p:spPr>
        </p:sp>
      </p:grpSp>
      <p:sp>
        <p:nvSpPr>
          <p:cNvPr id="29" name="Freeform 29"/>
          <p:cNvSpPr/>
          <p:nvPr/>
        </p:nvSpPr>
        <p:spPr>
          <a:xfrm>
            <a:off x="3816581" y="2934936"/>
            <a:ext cx="1780889" cy="2114646"/>
          </a:xfrm>
          <a:custGeom>
            <a:avLst/>
            <a:gdLst/>
            <a:ahLst/>
            <a:cxnLst/>
            <a:rect l="l" t="t" r="r" b="b"/>
            <a:pathLst>
              <a:path w="1780889" h="2114646">
                <a:moveTo>
                  <a:pt x="0" y="0"/>
                </a:moveTo>
                <a:lnTo>
                  <a:pt x="1780889" y="0"/>
                </a:lnTo>
                <a:lnTo>
                  <a:pt x="1780889" y="2114646"/>
                </a:lnTo>
                <a:lnTo>
                  <a:pt x="0" y="21146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0" name="TextBox 30"/>
          <p:cNvSpPr txBox="1"/>
          <p:nvPr/>
        </p:nvSpPr>
        <p:spPr>
          <a:xfrm>
            <a:off x="3867381" y="2869531"/>
            <a:ext cx="1680608" cy="2128200"/>
          </a:xfrm>
          <a:prstGeom prst="rect">
            <a:avLst/>
          </a:prstGeom>
        </p:spPr>
        <p:txBody>
          <a:bodyPr lIns="0" tIns="0" rIns="0" bIns="0" rtlCol="0" anchor="t">
            <a:spAutoFit/>
          </a:bodyPr>
          <a:lstStyle/>
          <a:p>
            <a:pPr algn="l">
              <a:lnSpc>
                <a:spcPts val="2277"/>
              </a:lnSpc>
            </a:pPr>
            <a:r>
              <a:rPr lang="en-US" sz="1650">
                <a:solidFill>
                  <a:srgbClr val="000000"/>
                </a:solidFill>
                <a:latin typeface="Arial"/>
                <a:ea typeface="Arial"/>
                <a:cs typeface="Arial"/>
                <a:sym typeface="Arial"/>
              </a:rPr>
              <a:t> </a:t>
            </a:r>
          </a:p>
        </p:txBody>
      </p:sp>
      <p:grpSp>
        <p:nvGrpSpPr>
          <p:cNvPr id="31" name="Group 31"/>
          <p:cNvGrpSpPr/>
          <p:nvPr/>
        </p:nvGrpSpPr>
        <p:grpSpPr>
          <a:xfrm rot="5399319">
            <a:off x="11422284" y="3254834"/>
            <a:ext cx="2099976" cy="1643062"/>
            <a:chOff x="0" y="0"/>
            <a:chExt cx="2799968" cy="2190749"/>
          </a:xfrm>
        </p:grpSpPr>
        <p:sp>
          <p:nvSpPr>
            <p:cNvPr id="32" name="Freeform 32"/>
            <p:cNvSpPr/>
            <p:nvPr/>
          </p:nvSpPr>
          <p:spPr>
            <a:xfrm>
              <a:off x="0" y="0"/>
              <a:ext cx="2799969" cy="2190750"/>
            </a:xfrm>
            <a:custGeom>
              <a:avLst/>
              <a:gdLst/>
              <a:ahLst/>
              <a:cxnLst/>
              <a:rect l="l" t="t" r="r" b="b"/>
              <a:pathLst>
                <a:path w="2799969" h="2190750">
                  <a:moveTo>
                    <a:pt x="0" y="2190750"/>
                  </a:moveTo>
                  <a:lnTo>
                    <a:pt x="0" y="1182497"/>
                  </a:lnTo>
                  <a:cubicBezTo>
                    <a:pt x="0" y="653161"/>
                    <a:pt x="430657" y="224028"/>
                    <a:pt x="961898" y="224028"/>
                  </a:cubicBezTo>
                  <a:lnTo>
                    <a:pt x="2250313" y="224028"/>
                  </a:lnTo>
                  <a:lnTo>
                    <a:pt x="2250313" y="0"/>
                  </a:lnTo>
                  <a:lnTo>
                    <a:pt x="2799969" y="497840"/>
                  </a:lnTo>
                  <a:lnTo>
                    <a:pt x="2250313" y="995680"/>
                  </a:lnTo>
                  <a:lnTo>
                    <a:pt x="2250313" y="771779"/>
                  </a:lnTo>
                  <a:lnTo>
                    <a:pt x="961898" y="771779"/>
                  </a:lnTo>
                  <a:cubicBezTo>
                    <a:pt x="734187" y="771779"/>
                    <a:pt x="549656" y="955675"/>
                    <a:pt x="549656" y="1182497"/>
                  </a:cubicBezTo>
                  <a:lnTo>
                    <a:pt x="549656" y="2190750"/>
                  </a:lnTo>
                  <a:close/>
                </a:path>
              </a:pathLst>
            </a:custGeom>
            <a:solidFill>
              <a:srgbClr val="B62A2E"/>
            </a:solidFill>
          </p:spPr>
        </p:sp>
      </p:grpSp>
      <p:sp>
        <p:nvSpPr>
          <p:cNvPr id="33" name="Freeform 33"/>
          <p:cNvSpPr/>
          <p:nvPr/>
        </p:nvSpPr>
        <p:spPr>
          <a:xfrm>
            <a:off x="11643388" y="3019069"/>
            <a:ext cx="1658340" cy="2114687"/>
          </a:xfrm>
          <a:custGeom>
            <a:avLst/>
            <a:gdLst/>
            <a:ahLst/>
            <a:cxnLst/>
            <a:rect l="l" t="t" r="r" b="b"/>
            <a:pathLst>
              <a:path w="1658340" h="2114687">
                <a:moveTo>
                  <a:pt x="0" y="0"/>
                </a:moveTo>
                <a:lnTo>
                  <a:pt x="1658340" y="0"/>
                </a:lnTo>
                <a:lnTo>
                  <a:pt x="1658340" y="2114687"/>
                </a:lnTo>
                <a:lnTo>
                  <a:pt x="0" y="211468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34" name="TextBox 34"/>
          <p:cNvSpPr txBox="1"/>
          <p:nvPr/>
        </p:nvSpPr>
        <p:spPr>
          <a:xfrm rot="5399319">
            <a:off x="11523817" y="3238022"/>
            <a:ext cx="2011580" cy="1674430"/>
          </a:xfrm>
          <a:prstGeom prst="rect">
            <a:avLst/>
          </a:prstGeom>
        </p:spPr>
        <p:txBody>
          <a:bodyPr lIns="0" tIns="0" rIns="0" bIns="0" rtlCol="0" anchor="t">
            <a:spAutoFit/>
          </a:bodyPr>
          <a:lstStyle/>
          <a:p>
            <a:pPr algn="l">
              <a:lnSpc>
                <a:spcPts val="2277"/>
              </a:lnSpc>
            </a:pPr>
            <a:r>
              <a:rPr lang="en-US" sz="1650">
                <a:solidFill>
                  <a:srgbClr val="000000"/>
                </a:solidFill>
                <a:latin typeface="Arial"/>
                <a:ea typeface="Arial"/>
                <a:cs typeface="Arial"/>
                <a:sym typeface="Arial"/>
              </a:rPr>
              <a:t> </a:t>
            </a:r>
          </a:p>
        </p:txBody>
      </p:sp>
      <p:grpSp>
        <p:nvGrpSpPr>
          <p:cNvPr id="35" name="Group 35"/>
          <p:cNvGrpSpPr/>
          <p:nvPr/>
        </p:nvGrpSpPr>
        <p:grpSpPr>
          <a:xfrm rot="-10799373">
            <a:off x="10812704" y="7620795"/>
            <a:ext cx="2810161" cy="1311021"/>
            <a:chOff x="0" y="0"/>
            <a:chExt cx="3746882" cy="1748028"/>
          </a:xfrm>
        </p:grpSpPr>
        <p:sp>
          <p:nvSpPr>
            <p:cNvPr id="36" name="Freeform 36"/>
            <p:cNvSpPr/>
            <p:nvPr/>
          </p:nvSpPr>
          <p:spPr>
            <a:xfrm>
              <a:off x="0" y="0"/>
              <a:ext cx="3746881" cy="1748028"/>
            </a:xfrm>
            <a:custGeom>
              <a:avLst/>
              <a:gdLst/>
              <a:ahLst/>
              <a:cxnLst/>
              <a:rect l="l" t="t" r="r" b="b"/>
              <a:pathLst>
                <a:path w="3746881" h="1748028">
                  <a:moveTo>
                    <a:pt x="0" y="1748028"/>
                  </a:moveTo>
                  <a:lnTo>
                    <a:pt x="0" y="983234"/>
                  </a:lnTo>
                  <a:cubicBezTo>
                    <a:pt x="0" y="560832"/>
                    <a:pt x="343789" y="218440"/>
                    <a:pt x="767969" y="218440"/>
                  </a:cubicBezTo>
                  <a:lnTo>
                    <a:pt x="3307969" y="218440"/>
                  </a:lnTo>
                  <a:lnTo>
                    <a:pt x="3307969" y="0"/>
                  </a:lnTo>
                  <a:lnTo>
                    <a:pt x="3746881" y="437007"/>
                  </a:lnTo>
                  <a:lnTo>
                    <a:pt x="3307969" y="874014"/>
                  </a:lnTo>
                  <a:lnTo>
                    <a:pt x="3307969" y="655447"/>
                  </a:lnTo>
                  <a:lnTo>
                    <a:pt x="767969" y="655447"/>
                  </a:lnTo>
                  <a:cubicBezTo>
                    <a:pt x="586232" y="655447"/>
                    <a:pt x="438785" y="802132"/>
                    <a:pt x="438785" y="983234"/>
                  </a:cubicBezTo>
                  <a:lnTo>
                    <a:pt x="438785" y="1748028"/>
                  </a:lnTo>
                  <a:close/>
                </a:path>
              </a:pathLst>
            </a:custGeom>
            <a:solidFill>
              <a:srgbClr val="B62A2E"/>
            </a:solidFill>
          </p:spPr>
        </p:sp>
      </p:grpSp>
      <p:sp>
        <p:nvSpPr>
          <p:cNvPr id="37" name="Freeform 37"/>
          <p:cNvSpPr/>
          <p:nvPr/>
        </p:nvSpPr>
        <p:spPr>
          <a:xfrm>
            <a:off x="10805534" y="7613393"/>
            <a:ext cx="2824596" cy="1326300"/>
          </a:xfrm>
          <a:custGeom>
            <a:avLst/>
            <a:gdLst/>
            <a:ahLst/>
            <a:cxnLst/>
            <a:rect l="l" t="t" r="r" b="b"/>
            <a:pathLst>
              <a:path w="2824596" h="1326300">
                <a:moveTo>
                  <a:pt x="0" y="0"/>
                </a:moveTo>
                <a:lnTo>
                  <a:pt x="2824596" y="0"/>
                </a:lnTo>
                <a:lnTo>
                  <a:pt x="2824596" y="1326300"/>
                </a:lnTo>
                <a:lnTo>
                  <a:pt x="0" y="13263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38" name="TextBox 38"/>
          <p:cNvSpPr txBox="1"/>
          <p:nvPr/>
        </p:nvSpPr>
        <p:spPr>
          <a:xfrm rot="-10799373">
            <a:off x="10853865" y="7665564"/>
            <a:ext cx="2724757" cy="1339271"/>
          </a:xfrm>
          <a:prstGeom prst="rect">
            <a:avLst/>
          </a:prstGeom>
        </p:spPr>
        <p:txBody>
          <a:bodyPr lIns="0" tIns="0" rIns="0" bIns="0" rtlCol="0" anchor="t">
            <a:spAutoFit/>
          </a:bodyPr>
          <a:lstStyle/>
          <a:p>
            <a:pPr algn="l">
              <a:lnSpc>
                <a:spcPts val="2277"/>
              </a:lnSpc>
            </a:pPr>
            <a:r>
              <a:rPr lang="en-US" sz="1650">
                <a:solidFill>
                  <a:srgbClr val="000000"/>
                </a:solidFill>
                <a:latin typeface="Arial"/>
                <a:ea typeface="Arial"/>
                <a:cs typeface="Arial"/>
                <a:sym typeface="Arial"/>
              </a:rPr>
              <a:t> </a:t>
            </a:r>
          </a:p>
        </p:txBody>
      </p:sp>
      <p:grpSp>
        <p:nvGrpSpPr>
          <p:cNvPr id="39" name="Group 39"/>
          <p:cNvGrpSpPr/>
          <p:nvPr/>
        </p:nvGrpSpPr>
        <p:grpSpPr>
          <a:xfrm rot="-5398478">
            <a:off x="3301083" y="6806123"/>
            <a:ext cx="1880331" cy="1663732"/>
            <a:chOff x="0" y="0"/>
            <a:chExt cx="2507108" cy="2218310"/>
          </a:xfrm>
        </p:grpSpPr>
        <p:sp>
          <p:nvSpPr>
            <p:cNvPr id="40" name="Freeform 40"/>
            <p:cNvSpPr/>
            <p:nvPr/>
          </p:nvSpPr>
          <p:spPr>
            <a:xfrm>
              <a:off x="0" y="0"/>
              <a:ext cx="2507107" cy="2218309"/>
            </a:xfrm>
            <a:custGeom>
              <a:avLst/>
              <a:gdLst/>
              <a:ahLst/>
              <a:cxnLst/>
              <a:rect l="l" t="t" r="r" b="b"/>
              <a:pathLst>
                <a:path w="2507107" h="2218309">
                  <a:moveTo>
                    <a:pt x="0" y="2218182"/>
                  </a:moveTo>
                  <a:lnTo>
                    <a:pt x="0" y="1247775"/>
                  </a:lnTo>
                  <a:cubicBezTo>
                    <a:pt x="0" y="711835"/>
                    <a:pt x="435737" y="277241"/>
                    <a:pt x="973074" y="277241"/>
                  </a:cubicBezTo>
                  <a:lnTo>
                    <a:pt x="1950974" y="277241"/>
                  </a:lnTo>
                  <a:lnTo>
                    <a:pt x="1950974" y="0"/>
                  </a:lnTo>
                  <a:lnTo>
                    <a:pt x="2507107" y="554609"/>
                  </a:lnTo>
                  <a:lnTo>
                    <a:pt x="1950974" y="1109218"/>
                  </a:lnTo>
                  <a:lnTo>
                    <a:pt x="1950974" y="831850"/>
                  </a:lnTo>
                  <a:lnTo>
                    <a:pt x="973074" y="831850"/>
                  </a:lnTo>
                  <a:cubicBezTo>
                    <a:pt x="742823" y="831850"/>
                    <a:pt x="556133" y="1018032"/>
                    <a:pt x="556133" y="1247775"/>
                  </a:cubicBezTo>
                  <a:lnTo>
                    <a:pt x="556133" y="2218309"/>
                  </a:lnTo>
                  <a:close/>
                </a:path>
              </a:pathLst>
            </a:custGeom>
            <a:solidFill>
              <a:srgbClr val="B62A2E"/>
            </a:solidFill>
          </p:spPr>
        </p:sp>
      </p:grpSp>
      <p:sp>
        <p:nvSpPr>
          <p:cNvPr id="41" name="Freeform 41"/>
          <p:cNvSpPr/>
          <p:nvPr/>
        </p:nvSpPr>
        <p:spPr>
          <a:xfrm>
            <a:off x="3401343" y="6690308"/>
            <a:ext cx="1679335" cy="1895361"/>
          </a:xfrm>
          <a:custGeom>
            <a:avLst/>
            <a:gdLst/>
            <a:ahLst/>
            <a:cxnLst/>
            <a:rect l="l" t="t" r="r" b="b"/>
            <a:pathLst>
              <a:path w="1679335" h="1895361">
                <a:moveTo>
                  <a:pt x="0" y="0"/>
                </a:moveTo>
                <a:lnTo>
                  <a:pt x="1679335" y="0"/>
                </a:lnTo>
                <a:lnTo>
                  <a:pt x="1679335" y="1895361"/>
                </a:lnTo>
                <a:lnTo>
                  <a:pt x="0" y="189536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42" name="TextBox 42"/>
          <p:cNvSpPr txBox="1"/>
          <p:nvPr/>
        </p:nvSpPr>
        <p:spPr>
          <a:xfrm rot="-5398478">
            <a:off x="3287908" y="6790431"/>
            <a:ext cx="1791930" cy="1695020"/>
          </a:xfrm>
          <a:prstGeom prst="rect">
            <a:avLst/>
          </a:prstGeom>
        </p:spPr>
        <p:txBody>
          <a:bodyPr lIns="0" tIns="0" rIns="0" bIns="0" rtlCol="0" anchor="t">
            <a:spAutoFit/>
          </a:bodyPr>
          <a:lstStyle/>
          <a:p>
            <a:pPr algn="l">
              <a:lnSpc>
                <a:spcPts val="2277"/>
              </a:lnSpc>
            </a:pPr>
            <a:r>
              <a:rPr lang="en-US" sz="1650">
                <a:solidFill>
                  <a:srgbClr val="000000"/>
                </a:solidFill>
                <a:latin typeface="Arial"/>
                <a:ea typeface="Arial"/>
                <a:cs typeface="Arial"/>
                <a:sym typeface="Arial"/>
              </a:rPr>
              <a:t> </a:t>
            </a:r>
          </a:p>
        </p:txBody>
      </p:sp>
      <p:grpSp>
        <p:nvGrpSpPr>
          <p:cNvPr id="43" name="Group 43"/>
          <p:cNvGrpSpPr/>
          <p:nvPr/>
        </p:nvGrpSpPr>
        <p:grpSpPr>
          <a:xfrm rot="1254">
            <a:off x="7984981" y="6137412"/>
            <a:ext cx="3187808" cy="1311497"/>
            <a:chOff x="0" y="0"/>
            <a:chExt cx="4250411" cy="1748663"/>
          </a:xfrm>
        </p:grpSpPr>
        <p:sp>
          <p:nvSpPr>
            <p:cNvPr id="44" name="Freeform 44"/>
            <p:cNvSpPr/>
            <p:nvPr/>
          </p:nvSpPr>
          <p:spPr>
            <a:xfrm>
              <a:off x="0" y="0"/>
              <a:ext cx="4250436" cy="1748663"/>
            </a:xfrm>
            <a:custGeom>
              <a:avLst/>
              <a:gdLst/>
              <a:ahLst/>
              <a:cxnLst/>
              <a:rect l="l" t="t" r="r" b="b"/>
              <a:pathLst>
                <a:path w="4250436" h="1748663">
                  <a:moveTo>
                    <a:pt x="0" y="1748663"/>
                  </a:moveTo>
                  <a:lnTo>
                    <a:pt x="0" y="983615"/>
                  </a:lnTo>
                  <a:cubicBezTo>
                    <a:pt x="0" y="561086"/>
                    <a:pt x="390144" y="218567"/>
                    <a:pt x="871601" y="218567"/>
                  </a:cubicBezTo>
                  <a:lnTo>
                    <a:pt x="3752342" y="218567"/>
                  </a:lnTo>
                  <a:lnTo>
                    <a:pt x="3752342" y="0"/>
                  </a:lnTo>
                  <a:lnTo>
                    <a:pt x="4250436" y="437134"/>
                  </a:lnTo>
                  <a:lnTo>
                    <a:pt x="3752342" y="874268"/>
                  </a:lnTo>
                  <a:lnTo>
                    <a:pt x="3752342" y="655701"/>
                  </a:lnTo>
                  <a:lnTo>
                    <a:pt x="871601" y="655701"/>
                  </a:lnTo>
                  <a:cubicBezTo>
                    <a:pt x="665353" y="655701"/>
                    <a:pt x="498094" y="802513"/>
                    <a:pt x="498094" y="983615"/>
                  </a:cubicBezTo>
                  <a:lnTo>
                    <a:pt x="498094" y="1748663"/>
                  </a:lnTo>
                  <a:close/>
                </a:path>
              </a:pathLst>
            </a:custGeom>
            <a:solidFill>
              <a:srgbClr val="B62A2E"/>
            </a:solidFill>
          </p:spPr>
        </p:sp>
      </p:grpSp>
      <p:sp>
        <p:nvSpPr>
          <p:cNvPr id="45" name="Freeform 45"/>
          <p:cNvSpPr/>
          <p:nvPr/>
        </p:nvSpPr>
        <p:spPr>
          <a:xfrm>
            <a:off x="7976635" y="6129208"/>
            <a:ext cx="3204499" cy="1327429"/>
          </a:xfrm>
          <a:custGeom>
            <a:avLst/>
            <a:gdLst/>
            <a:ahLst/>
            <a:cxnLst/>
            <a:rect l="l" t="t" r="r" b="b"/>
            <a:pathLst>
              <a:path w="3204499" h="1327429">
                <a:moveTo>
                  <a:pt x="0" y="0"/>
                </a:moveTo>
                <a:lnTo>
                  <a:pt x="3204499" y="0"/>
                </a:lnTo>
                <a:lnTo>
                  <a:pt x="3204499" y="1327429"/>
                </a:lnTo>
                <a:lnTo>
                  <a:pt x="0" y="132742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46" name="TextBox 46"/>
          <p:cNvSpPr txBox="1"/>
          <p:nvPr/>
        </p:nvSpPr>
        <p:spPr>
          <a:xfrm rot="1254">
            <a:off x="8027686" y="6064388"/>
            <a:ext cx="3104643" cy="1339784"/>
          </a:xfrm>
          <a:prstGeom prst="rect">
            <a:avLst/>
          </a:prstGeom>
        </p:spPr>
        <p:txBody>
          <a:bodyPr lIns="0" tIns="0" rIns="0" bIns="0" rtlCol="0" anchor="t">
            <a:spAutoFit/>
          </a:bodyPr>
          <a:lstStyle/>
          <a:p>
            <a:pPr algn="l">
              <a:lnSpc>
                <a:spcPts val="2277"/>
              </a:lnSpc>
            </a:pPr>
            <a:r>
              <a:rPr lang="en-US" sz="1650">
                <a:solidFill>
                  <a:srgbClr val="B62A2E"/>
                </a:solidFill>
                <a:latin typeface="Arial"/>
                <a:ea typeface="Arial"/>
                <a:cs typeface="Arial"/>
                <a:sym typeface="Arial"/>
              </a:rPr>
              <a:t> </a:t>
            </a:r>
          </a:p>
        </p:txBody>
      </p:sp>
      <p:sp>
        <p:nvSpPr>
          <p:cNvPr id="47" name="TextBox 47"/>
          <p:cNvSpPr txBox="1"/>
          <p:nvPr/>
        </p:nvSpPr>
        <p:spPr>
          <a:xfrm>
            <a:off x="717249" y="1701516"/>
            <a:ext cx="2997278" cy="2197515"/>
          </a:xfrm>
          <a:prstGeom prst="rect">
            <a:avLst/>
          </a:prstGeom>
        </p:spPr>
        <p:txBody>
          <a:bodyPr lIns="0" tIns="0" rIns="0" bIns="0" rtlCol="0" anchor="t">
            <a:spAutoFit/>
          </a:bodyPr>
          <a:lstStyle/>
          <a:p>
            <a:pPr marL="486727" lvl="2" indent="-162242" algn="l">
              <a:lnSpc>
                <a:spcPts val="2827"/>
              </a:lnSpc>
              <a:buFont typeface="Arial"/>
              <a:buChar char="⚬"/>
            </a:pPr>
            <a:r>
              <a:rPr lang="en-US" sz="2200">
                <a:solidFill>
                  <a:srgbClr val="B62A2E"/>
                </a:solidFill>
                <a:latin typeface="Times New Roman Bold"/>
                <a:ea typeface="Times New Roman Bold"/>
                <a:cs typeface="Times New Roman Bold"/>
                <a:sym typeface="Times New Roman Bold"/>
              </a:rPr>
              <a:t>PAR awareness meetings </a:t>
            </a:r>
          </a:p>
          <a:p>
            <a:pPr marL="486727" lvl="2" indent="-162242" algn="l">
              <a:lnSpc>
                <a:spcPts val="2827"/>
              </a:lnSpc>
              <a:buFont typeface="Arial"/>
              <a:buChar char="⚬"/>
            </a:pPr>
            <a:r>
              <a:rPr lang="en-US" sz="2200">
                <a:solidFill>
                  <a:srgbClr val="B62A2E"/>
                </a:solidFill>
                <a:latin typeface="Times New Roman Bold"/>
                <a:ea typeface="Times New Roman Bold"/>
                <a:cs typeface="Times New Roman Bold"/>
                <a:sym typeface="Times New Roman Bold"/>
              </a:rPr>
              <a:t>Selection of Change Agents </a:t>
            </a:r>
          </a:p>
          <a:p>
            <a:pPr marL="486727" lvl="2" indent="-162242" algn="l">
              <a:lnSpc>
                <a:spcPts val="2827"/>
              </a:lnSpc>
              <a:buFont typeface="Arial"/>
              <a:buChar char="⚬"/>
            </a:pPr>
            <a:r>
              <a:rPr lang="en-US" sz="2200">
                <a:solidFill>
                  <a:srgbClr val="B62A2E"/>
                </a:solidFill>
                <a:latin typeface="Times New Roman Bold"/>
                <a:ea typeface="Times New Roman Bold"/>
                <a:cs typeface="Times New Roman Bold"/>
                <a:sym typeface="Times New Roman Bold"/>
              </a:rPr>
              <a:t>Change Agents training </a:t>
            </a:r>
          </a:p>
        </p:txBody>
      </p:sp>
      <p:sp>
        <p:nvSpPr>
          <p:cNvPr id="48" name="TextBox 48"/>
          <p:cNvSpPr txBox="1"/>
          <p:nvPr/>
        </p:nvSpPr>
        <p:spPr>
          <a:xfrm>
            <a:off x="14443499" y="1250618"/>
            <a:ext cx="3605593" cy="2915660"/>
          </a:xfrm>
          <a:prstGeom prst="rect">
            <a:avLst/>
          </a:prstGeom>
        </p:spPr>
        <p:txBody>
          <a:bodyPr lIns="0" tIns="0" rIns="0" bIns="0" rtlCol="0" anchor="t">
            <a:spAutoFit/>
          </a:bodyPr>
          <a:lstStyle/>
          <a:p>
            <a:pPr marL="486727" lvl="2" indent="-162242" algn="l">
              <a:lnSpc>
                <a:spcPts val="2827"/>
              </a:lnSpc>
              <a:buFont typeface="Arial"/>
              <a:buChar char="⚬"/>
            </a:pPr>
            <a:r>
              <a:rPr lang="en-US" sz="2200">
                <a:solidFill>
                  <a:srgbClr val="B62A2E"/>
                </a:solidFill>
                <a:latin typeface="Times New Roman Bold"/>
                <a:ea typeface="Times New Roman Bold"/>
                <a:cs typeface="Times New Roman Bold"/>
                <a:sym typeface="Times New Roman Bold"/>
              </a:rPr>
              <a:t>Assessment (identification &amp;   ranking)</a:t>
            </a:r>
          </a:p>
          <a:p>
            <a:pPr marL="486727" lvl="2" indent="-162242" algn="l">
              <a:lnSpc>
                <a:spcPts val="2827"/>
              </a:lnSpc>
              <a:buFont typeface="Arial"/>
              <a:buChar char="⚬"/>
            </a:pPr>
            <a:r>
              <a:rPr lang="en-US" sz="2200">
                <a:solidFill>
                  <a:srgbClr val="B62A2E"/>
                </a:solidFill>
                <a:latin typeface="Times New Roman Bold"/>
                <a:ea typeface="Times New Roman Bold"/>
                <a:cs typeface="Times New Roman Bold"/>
                <a:sym typeface="Times New Roman Bold"/>
              </a:rPr>
              <a:t>Analysis (HTL, RCA, GA, SHPM)</a:t>
            </a:r>
          </a:p>
          <a:p>
            <a:pPr marL="486727" lvl="2" indent="-162242" algn="l">
              <a:lnSpc>
                <a:spcPts val="2827"/>
              </a:lnSpc>
              <a:buFont typeface="Arial"/>
              <a:buChar char="⚬"/>
            </a:pPr>
            <a:r>
              <a:rPr lang="en-US" sz="2200">
                <a:solidFill>
                  <a:srgbClr val="B62A2E"/>
                </a:solidFill>
                <a:latin typeface="Times New Roman Bold"/>
                <a:ea typeface="Times New Roman Bold"/>
                <a:cs typeface="Times New Roman Bold"/>
                <a:sym typeface="Times New Roman Bold"/>
              </a:rPr>
              <a:t>Developing the action plan</a:t>
            </a:r>
          </a:p>
          <a:p>
            <a:pPr marL="486727" lvl="2" indent="-162242" algn="l">
              <a:lnSpc>
                <a:spcPts val="2827"/>
              </a:lnSpc>
              <a:buFont typeface="Arial"/>
              <a:buChar char="⚬"/>
            </a:pPr>
            <a:r>
              <a:rPr lang="en-US" sz="2200">
                <a:solidFill>
                  <a:srgbClr val="B62A2E"/>
                </a:solidFill>
                <a:latin typeface="Times New Roman Bold"/>
                <a:ea typeface="Times New Roman Bold"/>
                <a:cs typeface="Times New Roman Bold"/>
                <a:sym typeface="Times New Roman Bold"/>
              </a:rPr>
              <a:t>Citizen Follow-up Committees</a:t>
            </a:r>
          </a:p>
        </p:txBody>
      </p:sp>
      <p:sp>
        <p:nvSpPr>
          <p:cNvPr id="49" name="TextBox 49"/>
          <p:cNvSpPr txBox="1"/>
          <p:nvPr/>
        </p:nvSpPr>
        <p:spPr>
          <a:xfrm>
            <a:off x="13975958" y="8017768"/>
            <a:ext cx="2723539" cy="1120297"/>
          </a:xfrm>
          <a:prstGeom prst="rect">
            <a:avLst/>
          </a:prstGeom>
        </p:spPr>
        <p:txBody>
          <a:bodyPr lIns="0" tIns="0" rIns="0" bIns="0" rtlCol="0" anchor="t">
            <a:spAutoFit/>
          </a:bodyPr>
          <a:lstStyle/>
          <a:p>
            <a:pPr marL="486727" lvl="2" indent="-162242" algn="l">
              <a:lnSpc>
                <a:spcPts val="2827"/>
              </a:lnSpc>
              <a:buFont typeface="Arial"/>
              <a:buChar char="⚬"/>
            </a:pPr>
            <a:r>
              <a:rPr lang="en-US" sz="2200">
                <a:solidFill>
                  <a:srgbClr val="B62A2E"/>
                </a:solidFill>
                <a:latin typeface="Times New Roman Bold"/>
                <a:ea typeface="Times New Roman Bold"/>
                <a:cs typeface="Times New Roman Bold"/>
                <a:sym typeface="Times New Roman Bold"/>
              </a:rPr>
              <a:t>Contributions</a:t>
            </a:r>
          </a:p>
          <a:p>
            <a:pPr marL="486727" lvl="2" indent="-162242" algn="l">
              <a:lnSpc>
                <a:spcPts val="2827"/>
              </a:lnSpc>
              <a:buFont typeface="Arial"/>
              <a:buChar char="⚬"/>
            </a:pPr>
            <a:r>
              <a:rPr lang="en-US" sz="2200">
                <a:solidFill>
                  <a:srgbClr val="B62A2E"/>
                </a:solidFill>
                <a:latin typeface="Times New Roman Bold"/>
                <a:ea typeface="Times New Roman Bold"/>
                <a:cs typeface="Times New Roman Bold"/>
                <a:sym typeface="Times New Roman Bold"/>
              </a:rPr>
              <a:t>Request letters</a:t>
            </a:r>
          </a:p>
          <a:p>
            <a:pPr marL="486727" lvl="2" indent="-162242" algn="l">
              <a:lnSpc>
                <a:spcPts val="2827"/>
              </a:lnSpc>
              <a:buFont typeface="Arial"/>
              <a:buChar char="⚬"/>
            </a:pPr>
            <a:r>
              <a:rPr lang="en-US" sz="2200">
                <a:solidFill>
                  <a:srgbClr val="B62A2E"/>
                </a:solidFill>
                <a:latin typeface="Times New Roman Bold"/>
                <a:ea typeface="Times New Roman Bold"/>
                <a:cs typeface="Times New Roman Bold"/>
                <a:sym typeface="Times New Roman Bold"/>
              </a:rPr>
              <a:t>Response  </a:t>
            </a:r>
          </a:p>
        </p:txBody>
      </p:sp>
      <p:sp>
        <p:nvSpPr>
          <p:cNvPr id="50" name="TextBox 50"/>
          <p:cNvSpPr txBox="1"/>
          <p:nvPr/>
        </p:nvSpPr>
        <p:spPr>
          <a:xfrm>
            <a:off x="473744" y="7759020"/>
            <a:ext cx="2928075" cy="761224"/>
          </a:xfrm>
          <a:prstGeom prst="rect">
            <a:avLst/>
          </a:prstGeom>
        </p:spPr>
        <p:txBody>
          <a:bodyPr lIns="0" tIns="0" rIns="0" bIns="0" rtlCol="0" anchor="t">
            <a:spAutoFit/>
          </a:bodyPr>
          <a:lstStyle/>
          <a:p>
            <a:pPr marL="486727" lvl="2" indent="-162242" algn="l">
              <a:lnSpc>
                <a:spcPts val="2827"/>
              </a:lnSpc>
              <a:buFont typeface="Arial"/>
              <a:buChar char="⚬"/>
            </a:pPr>
            <a:r>
              <a:rPr lang="en-US" sz="2200">
                <a:solidFill>
                  <a:srgbClr val="B62A2E"/>
                </a:solidFill>
                <a:latin typeface="Times New Roman Bold"/>
                <a:ea typeface="Times New Roman Bold"/>
                <a:cs typeface="Times New Roman Bold"/>
                <a:sym typeface="Times New Roman Bold"/>
              </a:rPr>
              <a:t>Reflection &amp; Learning </a:t>
            </a:r>
          </a:p>
        </p:txBody>
      </p:sp>
      <p:sp>
        <p:nvSpPr>
          <p:cNvPr id="51" name="TextBox 51"/>
          <p:cNvSpPr txBox="1"/>
          <p:nvPr/>
        </p:nvSpPr>
        <p:spPr>
          <a:xfrm>
            <a:off x="6622271" y="4658438"/>
            <a:ext cx="4098506" cy="1143762"/>
          </a:xfrm>
          <a:prstGeom prst="rect">
            <a:avLst/>
          </a:prstGeom>
        </p:spPr>
        <p:txBody>
          <a:bodyPr lIns="0" tIns="0" rIns="0" bIns="0" rtlCol="0" anchor="t">
            <a:spAutoFit/>
          </a:bodyPr>
          <a:lstStyle/>
          <a:p>
            <a:pPr marL="510857" lvl="2" indent="-170286" algn="l">
              <a:lnSpc>
                <a:spcPts val="2827"/>
              </a:lnSpc>
              <a:buFont typeface="Arial"/>
              <a:buChar char="⚬"/>
            </a:pPr>
            <a:r>
              <a:rPr lang="en-US" sz="2400">
                <a:solidFill>
                  <a:srgbClr val="B62A2E"/>
                </a:solidFill>
                <a:latin typeface="Times New Roman Bold"/>
                <a:ea typeface="Times New Roman Bold"/>
                <a:cs typeface="Times New Roman Bold"/>
                <a:sym typeface="Times New Roman Bold"/>
              </a:rPr>
              <a:t>New information </a:t>
            </a:r>
          </a:p>
          <a:p>
            <a:pPr marL="510857" lvl="2" indent="-170286" algn="l">
              <a:lnSpc>
                <a:spcPts val="2827"/>
              </a:lnSpc>
              <a:buFont typeface="Arial"/>
              <a:buChar char="⚬"/>
            </a:pPr>
            <a:r>
              <a:rPr lang="en-US" sz="2400">
                <a:solidFill>
                  <a:srgbClr val="B62A2E"/>
                </a:solidFill>
                <a:latin typeface="Times New Roman Bold"/>
                <a:ea typeface="Times New Roman Bold"/>
                <a:cs typeface="Times New Roman Bold"/>
                <a:sym typeface="Times New Roman Bold"/>
              </a:rPr>
              <a:t>Refining action plans</a:t>
            </a:r>
          </a:p>
          <a:p>
            <a:pPr marL="510857" lvl="2" indent="-170286" algn="l">
              <a:lnSpc>
                <a:spcPts val="2827"/>
              </a:lnSpc>
              <a:buFont typeface="Arial"/>
              <a:buChar char="⚬"/>
            </a:pPr>
            <a:r>
              <a:rPr lang="en-US" sz="2400">
                <a:solidFill>
                  <a:srgbClr val="B62A2E"/>
                </a:solidFill>
                <a:latin typeface="Times New Roman Bold"/>
                <a:ea typeface="Times New Roman Bold"/>
                <a:cs typeface="Times New Roman Bold"/>
                <a:sym typeface="Times New Roman Bold"/>
              </a:rPr>
              <a:t>Follow up</a:t>
            </a:r>
          </a:p>
        </p:txBody>
      </p:sp>
      <p:sp>
        <p:nvSpPr>
          <p:cNvPr id="52" name="TextBox 52"/>
          <p:cNvSpPr txBox="1"/>
          <p:nvPr/>
        </p:nvSpPr>
        <p:spPr>
          <a:xfrm>
            <a:off x="4110404" y="317167"/>
            <a:ext cx="8582436" cy="1219200"/>
          </a:xfrm>
          <a:prstGeom prst="rect">
            <a:avLst/>
          </a:prstGeom>
        </p:spPr>
        <p:txBody>
          <a:bodyPr lIns="0" tIns="0" rIns="0" bIns="0" rtlCol="0" anchor="t">
            <a:spAutoFit/>
          </a:bodyPr>
          <a:lstStyle/>
          <a:p>
            <a:pPr algn="ctr">
              <a:lnSpc>
                <a:spcPts val="4859"/>
              </a:lnSpc>
            </a:pPr>
            <a:r>
              <a:rPr lang="en-US" sz="4048">
                <a:solidFill>
                  <a:srgbClr val="B62A2E"/>
                </a:solidFill>
                <a:latin typeface="TT Rounds Condensed Bold"/>
                <a:ea typeface="TT Rounds Condensed Bold"/>
                <a:cs typeface="TT Rounds Condensed Bold"/>
                <a:sym typeface="TT Rounds Condensed Bold"/>
              </a:rPr>
              <a:t>Uraghbishi (Participatory Action Research Process)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92983" y="240517"/>
            <a:ext cx="3974036" cy="938784"/>
          </a:xfrm>
          <a:prstGeom prst="rect">
            <a:avLst/>
          </a:prstGeom>
        </p:spPr>
        <p:txBody>
          <a:bodyPr lIns="0" tIns="0" rIns="0" bIns="0" rtlCol="0" anchor="t">
            <a:spAutoFit/>
          </a:bodyPr>
          <a:lstStyle/>
          <a:p>
            <a:pPr algn="l">
              <a:lnSpc>
                <a:spcPts val="7128"/>
              </a:lnSpc>
            </a:pPr>
            <a:r>
              <a:rPr lang="en-US" sz="6600" spc="-40">
                <a:solidFill>
                  <a:srgbClr val="B62A2E"/>
                </a:solidFill>
                <a:latin typeface="TT Rounds Condensed Bold"/>
                <a:ea typeface="TT Rounds Condensed Bold"/>
                <a:cs typeface="TT Rounds Condensed Bold"/>
                <a:sym typeface="TT Rounds Condensed Bold"/>
              </a:rPr>
              <a:t>Coverage  	</a:t>
            </a:r>
          </a:p>
        </p:txBody>
      </p:sp>
      <p:sp>
        <p:nvSpPr>
          <p:cNvPr id="3" name="Freeform 3"/>
          <p:cNvSpPr/>
          <p:nvPr/>
        </p:nvSpPr>
        <p:spPr>
          <a:xfrm>
            <a:off x="2895600" y="2009533"/>
            <a:ext cx="11664123" cy="8033665"/>
          </a:xfrm>
          <a:custGeom>
            <a:avLst/>
            <a:gdLst/>
            <a:ahLst/>
            <a:cxnLst/>
            <a:rect l="l" t="t" r="r" b="b"/>
            <a:pathLst>
              <a:path w="11664123" h="8033665">
                <a:moveTo>
                  <a:pt x="0" y="0"/>
                </a:moveTo>
                <a:lnTo>
                  <a:pt x="11664124" y="0"/>
                </a:lnTo>
                <a:lnTo>
                  <a:pt x="11664124" y="8033665"/>
                </a:lnTo>
                <a:lnTo>
                  <a:pt x="0" y="80336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3032410" y="2818935"/>
            <a:ext cx="2460869" cy="467085"/>
          </a:xfrm>
          <a:prstGeom prst="rect">
            <a:avLst/>
          </a:prstGeom>
        </p:spPr>
        <p:txBody>
          <a:bodyPr lIns="0" tIns="0" rIns="0" bIns="0" rtlCol="0" anchor="t">
            <a:spAutoFit/>
          </a:bodyPr>
          <a:lstStyle/>
          <a:p>
            <a:pPr algn="ctr">
              <a:lnSpc>
                <a:spcPts val="3342"/>
              </a:lnSpc>
              <a:spcBef>
                <a:spcPct val="0"/>
              </a:spcBef>
            </a:pPr>
            <a:r>
              <a:rPr lang="en-US" sz="2599" dirty="0">
                <a:solidFill>
                  <a:srgbClr val="000000"/>
                </a:solidFill>
                <a:latin typeface="Times New Roman Bold"/>
                <a:ea typeface="Times New Roman Bold"/>
                <a:cs typeface="Times New Roman Bold"/>
                <a:sym typeface="Times New Roman Bold"/>
              </a:rPr>
              <a:t>5 Districts </a:t>
            </a:r>
          </a:p>
        </p:txBody>
      </p:sp>
      <p:sp>
        <p:nvSpPr>
          <p:cNvPr id="5" name="TextBox 5"/>
          <p:cNvSpPr txBox="1"/>
          <p:nvPr/>
        </p:nvSpPr>
        <p:spPr>
          <a:xfrm>
            <a:off x="9520673" y="2910820"/>
            <a:ext cx="4853393" cy="395493"/>
          </a:xfrm>
          <a:prstGeom prst="rect">
            <a:avLst/>
          </a:prstGeom>
        </p:spPr>
        <p:txBody>
          <a:bodyPr wrap="square" lIns="0" tIns="0" rIns="0" bIns="0" rtlCol="0" anchor="t">
            <a:spAutoFit/>
          </a:bodyPr>
          <a:lstStyle/>
          <a:p>
            <a:pPr algn="ctr">
              <a:lnSpc>
                <a:spcPts val="3342"/>
              </a:lnSpc>
              <a:spcBef>
                <a:spcPct val="0"/>
              </a:spcBef>
            </a:pPr>
            <a:r>
              <a:rPr lang="en-US" sz="2599" dirty="0">
                <a:solidFill>
                  <a:srgbClr val="000000"/>
                </a:solidFill>
                <a:latin typeface="Times New Roman Bold"/>
                <a:ea typeface="Times New Roman Bold"/>
                <a:cs typeface="Times New Roman Bold"/>
                <a:sym typeface="Times New Roman Bold"/>
              </a:rPr>
              <a:t>Collaborating with 5 local CSOs</a:t>
            </a:r>
          </a:p>
        </p:txBody>
      </p:sp>
      <p:sp>
        <p:nvSpPr>
          <p:cNvPr id="6" name="TextBox 6"/>
          <p:cNvSpPr txBox="1"/>
          <p:nvPr/>
        </p:nvSpPr>
        <p:spPr>
          <a:xfrm>
            <a:off x="3298764" y="4834678"/>
            <a:ext cx="4549835" cy="423193"/>
          </a:xfrm>
          <a:prstGeom prst="rect">
            <a:avLst/>
          </a:prstGeom>
        </p:spPr>
        <p:txBody>
          <a:bodyPr wrap="square" lIns="0" tIns="0" rIns="0" bIns="0" rtlCol="0" anchor="t">
            <a:spAutoFit/>
          </a:bodyPr>
          <a:lstStyle/>
          <a:p>
            <a:pPr algn="ctr">
              <a:lnSpc>
                <a:spcPts val="3342"/>
              </a:lnSpc>
              <a:spcBef>
                <a:spcPct val="0"/>
              </a:spcBef>
            </a:pPr>
            <a:r>
              <a:rPr lang="en-US" sz="2599" dirty="0">
                <a:solidFill>
                  <a:srgbClr val="000000"/>
                </a:solidFill>
                <a:latin typeface="Times New Roman Bold"/>
                <a:ea typeface="Times New Roman Bold"/>
                <a:cs typeface="Times New Roman Bold"/>
                <a:sym typeface="Times New Roman Bold"/>
              </a:rPr>
              <a:t>30 </a:t>
            </a:r>
            <a:r>
              <a:rPr lang="en-US" sz="2599" dirty="0" smtClean="0">
                <a:solidFill>
                  <a:srgbClr val="000000"/>
                </a:solidFill>
                <a:latin typeface="Times New Roman Bold"/>
                <a:ea typeface="Times New Roman Bold"/>
                <a:cs typeface="Times New Roman Bold"/>
                <a:sym typeface="Times New Roman Bold"/>
              </a:rPr>
              <a:t>Sub-Counties/Town </a:t>
            </a:r>
            <a:r>
              <a:rPr lang="en-US" sz="2599" dirty="0">
                <a:solidFill>
                  <a:srgbClr val="000000"/>
                </a:solidFill>
                <a:latin typeface="Times New Roman Bold"/>
                <a:ea typeface="Times New Roman Bold"/>
                <a:cs typeface="Times New Roman Bold"/>
                <a:sym typeface="Times New Roman Bold"/>
              </a:rPr>
              <a:t>C</a:t>
            </a:r>
            <a:r>
              <a:rPr lang="en-US" sz="2599" dirty="0" smtClean="0">
                <a:solidFill>
                  <a:srgbClr val="000000"/>
                </a:solidFill>
                <a:latin typeface="Times New Roman Bold"/>
                <a:ea typeface="Times New Roman Bold"/>
                <a:cs typeface="Times New Roman Bold"/>
                <a:sym typeface="Times New Roman Bold"/>
              </a:rPr>
              <a:t>ouncils</a:t>
            </a:r>
            <a:endParaRPr lang="en-US" sz="2599" dirty="0">
              <a:solidFill>
                <a:srgbClr val="000000"/>
              </a:solidFill>
              <a:latin typeface="Times New Roman Bold"/>
              <a:ea typeface="Times New Roman Bold"/>
              <a:cs typeface="Times New Roman Bold"/>
              <a:sym typeface="Times New Roman Bold"/>
            </a:endParaRPr>
          </a:p>
        </p:txBody>
      </p:sp>
      <p:sp>
        <p:nvSpPr>
          <p:cNvPr id="7" name="TextBox 7"/>
          <p:cNvSpPr txBox="1"/>
          <p:nvPr/>
        </p:nvSpPr>
        <p:spPr>
          <a:xfrm>
            <a:off x="9370630" y="4837727"/>
            <a:ext cx="3212607" cy="423193"/>
          </a:xfrm>
          <a:prstGeom prst="rect">
            <a:avLst/>
          </a:prstGeom>
        </p:spPr>
        <p:txBody>
          <a:bodyPr lIns="0" tIns="0" rIns="0" bIns="0" rtlCol="0" anchor="t">
            <a:spAutoFit/>
          </a:bodyPr>
          <a:lstStyle/>
          <a:p>
            <a:pPr algn="ctr">
              <a:lnSpc>
                <a:spcPts val="3342"/>
              </a:lnSpc>
              <a:spcBef>
                <a:spcPct val="0"/>
              </a:spcBef>
            </a:pPr>
            <a:r>
              <a:rPr lang="en-US" sz="2599" dirty="0">
                <a:solidFill>
                  <a:srgbClr val="000000"/>
                </a:solidFill>
                <a:latin typeface="Times New Roman Bold"/>
                <a:ea typeface="Times New Roman Bold"/>
                <a:cs typeface="Times New Roman Bold"/>
                <a:sym typeface="Times New Roman Bold"/>
              </a:rPr>
              <a:t>60 </a:t>
            </a:r>
            <a:r>
              <a:rPr lang="en-US" sz="2599" dirty="0" smtClean="0">
                <a:solidFill>
                  <a:srgbClr val="000000"/>
                </a:solidFill>
                <a:latin typeface="Times New Roman Bold"/>
                <a:ea typeface="Times New Roman Bold"/>
                <a:cs typeface="Times New Roman Bold"/>
                <a:sym typeface="Times New Roman Bold"/>
              </a:rPr>
              <a:t>Parishes/Wards </a:t>
            </a:r>
            <a:endParaRPr lang="en-US" sz="2599" dirty="0">
              <a:solidFill>
                <a:srgbClr val="000000"/>
              </a:solidFill>
              <a:latin typeface="Times New Roman Bold"/>
              <a:ea typeface="Times New Roman Bold"/>
              <a:cs typeface="Times New Roman Bold"/>
              <a:sym typeface="Times New Roman Bold"/>
            </a:endParaRPr>
          </a:p>
        </p:txBody>
      </p:sp>
      <p:sp>
        <p:nvSpPr>
          <p:cNvPr id="8" name="TextBox 8"/>
          <p:cNvSpPr txBox="1"/>
          <p:nvPr/>
        </p:nvSpPr>
        <p:spPr>
          <a:xfrm>
            <a:off x="3298764" y="6881796"/>
            <a:ext cx="2301741" cy="467085"/>
          </a:xfrm>
          <a:prstGeom prst="rect">
            <a:avLst/>
          </a:prstGeom>
        </p:spPr>
        <p:txBody>
          <a:bodyPr lIns="0" tIns="0" rIns="0" bIns="0" rtlCol="0" anchor="t">
            <a:spAutoFit/>
          </a:bodyPr>
          <a:lstStyle/>
          <a:p>
            <a:pPr algn="ctr">
              <a:lnSpc>
                <a:spcPts val="3342"/>
              </a:lnSpc>
              <a:spcBef>
                <a:spcPct val="0"/>
              </a:spcBef>
            </a:pPr>
            <a:r>
              <a:rPr lang="en-US" sz="2599">
                <a:solidFill>
                  <a:srgbClr val="000000"/>
                </a:solidFill>
                <a:latin typeface="Times New Roman Bold"/>
                <a:ea typeface="Times New Roman Bold"/>
                <a:cs typeface="Times New Roman Bold"/>
                <a:sym typeface="Times New Roman Bold"/>
              </a:rPr>
              <a:t>60 Villages</a:t>
            </a:r>
          </a:p>
        </p:txBody>
      </p:sp>
      <p:sp>
        <p:nvSpPr>
          <p:cNvPr id="9" name="TextBox 9"/>
          <p:cNvSpPr txBox="1"/>
          <p:nvPr/>
        </p:nvSpPr>
        <p:spPr>
          <a:xfrm>
            <a:off x="9520673" y="6812896"/>
            <a:ext cx="4818136" cy="423193"/>
          </a:xfrm>
          <a:prstGeom prst="rect">
            <a:avLst/>
          </a:prstGeom>
        </p:spPr>
        <p:txBody>
          <a:bodyPr wrap="square" lIns="0" tIns="0" rIns="0" bIns="0" rtlCol="0" anchor="t">
            <a:spAutoFit/>
          </a:bodyPr>
          <a:lstStyle/>
          <a:p>
            <a:pPr algn="ctr">
              <a:lnSpc>
                <a:spcPts val="3342"/>
              </a:lnSpc>
              <a:spcBef>
                <a:spcPct val="0"/>
              </a:spcBef>
            </a:pPr>
            <a:r>
              <a:rPr lang="en-US" sz="2599" dirty="0" smtClean="0">
                <a:solidFill>
                  <a:srgbClr val="000000"/>
                </a:solidFill>
                <a:latin typeface="Times New Roman Bold"/>
                <a:ea typeface="Times New Roman Bold"/>
                <a:cs typeface="Times New Roman Bold"/>
                <a:sym typeface="Times New Roman Bold"/>
              </a:rPr>
              <a:t>Working with 120 </a:t>
            </a:r>
            <a:r>
              <a:rPr lang="en-US" sz="2599" dirty="0">
                <a:solidFill>
                  <a:srgbClr val="000000"/>
                </a:solidFill>
                <a:latin typeface="Times New Roman Bold"/>
                <a:ea typeface="Times New Roman Bold"/>
                <a:cs typeface="Times New Roman Bold"/>
                <a:sym typeface="Times New Roman Bold"/>
              </a:rPr>
              <a:t>C</a:t>
            </a:r>
            <a:r>
              <a:rPr lang="en-US" sz="2599" dirty="0" smtClean="0">
                <a:solidFill>
                  <a:srgbClr val="000000"/>
                </a:solidFill>
                <a:latin typeface="Times New Roman Bold"/>
                <a:ea typeface="Times New Roman Bold"/>
                <a:cs typeface="Times New Roman Bold"/>
                <a:sym typeface="Times New Roman Bold"/>
              </a:rPr>
              <a:t>hange </a:t>
            </a:r>
            <a:r>
              <a:rPr lang="en-US" sz="2599" dirty="0">
                <a:solidFill>
                  <a:srgbClr val="000000"/>
                </a:solidFill>
                <a:latin typeface="Times New Roman Bold"/>
                <a:ea typeface="Times New Roman Bold"/>
                <a:cs typeface="Times New Roman Bold"/>
                <a:sym typeface="Times New Roman Bold"/>
              </a:rPr>
              <a:t>A</a:t>
            </a:r>
            <a:r>
              <a:rPr lang="en-US" sz="2599" dirty="0" smtClean="0">
                <a:solidFill>
                  <a:srgbClr val="000000"/>
                </a:solidFill>
                <a:latin typeface="Times New Roman Bold"/>
                <a:ea typeface="Times New Roman Bold"/>
                <a:cs typeface="Times New Roman Bold"/>
                <a:sym typeface="Times New Roman Bold"/>
              </a:rPr>
              <a:t>gents</a:t>
            </a:r>
            <a:endParaRPr lang="en-US" sz="2599" dirty="0">
              <a:solidFill>
                <a:srgbClr val="000000"/>
              </a:solidFill>
              <a:latin typeface="Times New Roman Bold"/>
              <a:ea typeface="Times New Roman Bold"/>
              <a:cs typeface="Times New Roman Bold"/>
              <a:sym typeface="Times New Roman Bold"/>
            </a:endParaRPr>
          </a:p>
        </p:txBody>
      </p:sp>
      <p:sp>
        <p:nvSpPr>
          <p:cNvPr id="10" name="TextBox 10"/>
          <p:cNvSpPr txBox="1"/>
          <p:nvPr/>
        </p:nvSpPr>
        <p:spPr>
          <a:xfrm>
            <a:off x="3592783" y="8794572"/>
            <a:ext cx="2623106" cy="467085"/>
          </a:xfrm>
          <a:prstGeom prst="rect">
            <a:avLst/>
          </a:prstGeom>
        </p:spPr>
        <p:txBody>
          <a:bodyPr lIns="0" tIns="0" rIns="0" bIns="0" rtlCol="0" anchor="t">
            <a:spAutoFit/>
          </a:bodyPr>
          <a:lstStyle/>
          <a:p>
            <a:pPr algn="ctr">
              <a:lnSpc>
                <a:spcPts val="3342"/>
              </a:lnSpc>
              <a:spcBef>
                <a:spcPct val="0"/>
              </a:spcBef>
            </a:pPr>
            <a:r>
              <a:rPr lang="en-US" sz="2599" dirty="0">
                <a:solidFill>
                  <a:srgbClr val="000000"/>
                </a:solidFill>
                <a:latin typeface="Times New Roman Bold"/>
                <a:ea typeface="Times New Roman Bold"/>
                <a:cs typeface="Times New Roman Bold"/>
                <a:sym typeface="Times New Roman Bold"/>
              </a:rPr>
              <a:t>60 Action plans </a:t>
            </a:r>
          </a:p>
        </p:txBody>
      </p:sp>
      <p:sp>
        <p:nvSpPr>
          <p:cNvPr id="11" name="TextBox 11"/>
          <p:cNvSpPr txBox="1"/>
          <p:nvPr/>
        </p:nvSpPr>
        <p:spPr>
          <a:xfrm>
            <a:off x="9497482" y="8676220"/>
            <a:ext cx="3006866" cy="423193"/>
          </a:xfrm>
          <a:prstGeom prst="rect">
            <a:avLst/>
          </a:prstGeom>
        </p:spPr>
        <p:txBody>
          <a:bodyPr wrap="square" lIns="0" tIns="0" rIns="0" bIns="0" rtlCol="0" anchor="t">
            <a:spAutoFit/>
          </a:bodyPr>
          <a:lstStyle/>
          <a:p>
            <a:pPr algn="ctr">
              <a:lnSpc>
                <a:spcPts val="3342"/>
              </a:lnSpc>
              <a:spcBef>
                <a:spcPct val="0"/>
              </a:spcBef>
            </a:pPr>
            <a:r>
              <a:rPr lang="en-US" sz="2599" dirty="0">
                <a:solidFill>
                  <a:srgbClr val="000000"/>
                </a:solidFill>
                <a:latin typeface="Times New Roman Bold"/>
                <a:ea typeface="Times New Roman Bold"/>
                <a:cs typeface="Times New Roman Bold"/>
                <a:sym typeface="Times New Roman Bold"/>
              </a:rPr>
              <a:t>180 </a:t>
            </a:r>
            <a:r>
              <a:rPr lang="en-US" sz="2599" dirty="0" smtClean="0">
                <a:solidFill>
                  <a:srgbClr val="000000"/>
                </a:solidFill>
                <a:latin typeface="Times New Roman Bold"/>
                <a:ea typeface="Times New Roman Bold"/>
                <a:cs typeface="Times New Roman Bold"/>
                <a:sym typeface="Times New Roman Bold"/>
              </a:rPr>
              <a:t>Priority </a:t>
            </a:r>
            <a:r>
              <a:rPr lang="en-US" sz="2599" dirty="0">
                <a:solidFill>
                  <a:srgbClr val="000000"/>
                </a:solidFill>
                <a:latin typeface="Times New Roman Bold"/>
                <a:ea typeface="Times New Roman Bold"/>
                <a:cs typeface="Times New Roman Bold"/>
                <a:sym typeface="Times New Roman Bold"/>
              </a:rPr>
              <a:t>I</a:t>
            </a:r>
            <a:r>
              <a:rPr lang="en-US" sz="2599" dirty="0" smtClean="0">
                <a:solidFill>
                  <a:srgbClr val="000000"/>
                </a:solidFill>
                <a:latin typeface="Times New Roman Bold"/>
                <a:ea typeface="Times New Roman Bold"/>
                <a:cs typeface="Times New Roman Bold"/>
                <a:sym typeface="Times New Roman Bold"/>
              </a:rPr>
              <a:t>ssues</a:t>
            </a:r>
            <a:endParaRPr lang="en-US" sz="2599" dirty="0">
              <a:solidFill>
                <a:srgbClr val="000000"/>
              </a:solidFill>
              <a:latin typeface="Times New Roman Bold"/>
              <a:ea typeface="Times New Roman Bold"/>
              <a:cs typeface="Times New Roman Bold"/>
              <a:sym typeface="Times New Roman Bold"/>
            </a:endParaRPr>
          </a:p>
        </p:txBody>
      </p:sp>
      <p:sp>
        <p:nvSpPr>
          <p:cNvPr id="12" name="TextBox 12"/>
          <p:cNvSpPr txBox="1"/>
          <p:nvPr/>
        </p:nvSpPr>
        <p:spPr>
          <a:xfrm>
            <a:off x="926493" y="1323074"/>
            <a:ext cx="16888274" cy="630556"/>
          </a:xfrm>
          <a:prstGeom prst="rect">
            <a:avLst/>
          </a:prstGeom>
        </p:spPr>
        <p:txBody>
          <a:bodyPr lIns="0" tIns="0" rIns="0" bIns="0" rtlCol="0" anchor="t">
            <a:spAutoFit/>
          </a:bodyPr>
          <a:lstStyle/>
          <a:p>
            <a:pPr algn="ctr">
              <a:lnSpc>
                <a:spcPts val="4860"/>
              </a:lnSpc>
            </a:pPr>
            <a:r>
              <a:rPr lang="en-US" sz="4500" spc="-27" dirty="0">
                <a:solidFill>
                  <a:srgbClr val="B62A2E"/>
                </a:solidFill>
                <a:latin typeface="TT Rounds Condensed Bold"/>
                <a:ea typeface="TT Rounds Condensed Bold"/>
                <a:cs typeface="TT Rounds Condensed Bold"/>
                <a:sym typeface="TT Rounds Condensed Bold"/>
              </a:rPr>
              <a:t>40,155 </a:t>
            </a:r>
            <a:r>
              <a:rPr lang="en-US" sz="4500" spc="-27" dirty="0">
                <a:solidFill>
                  <a:srgbClr val="000000"/>
                </a:solidFill>
                <a:latin typeface="TT Rounds Condensed Bold"/>
                <a:ea typeface="TT Rounds Condensed Bold"/>
                <a:cs typeface="TT Rounds Condensed Bold"/>
                <a:sym typeface="TT Rounds Condensed Bold"/>
              </a:rPr>
              <a:t>PEOPLE REACHED (</a:t>
            </a:r>
            <a:r>
              <a:rPr lang="en-US" sz="4500" spc="-27" dirty="0">
                <a:solidFill>
                  <a:srgbClr val="B62A2E"/>
                </a:solidFill>
                <a:latin typeface="TT Rounds Condensed Bold"/>
                <a:ea typeface="TT Rounds Condensed Bold"/>
                <a:cs typeface="TT Rounds Condensed Bold"/>
                <a:sym typeface="TT Rounds Condensed Bold"/>
              </a:rPr>
              <a:t>20,476 </a:t>
            </a:r>
            <a:r>
              <a:rPr lang="en-US" sz="4500" spc="-27" dirty="0">
                <a:solidFill>
                  <a:srgbClr val="000000"/>
                </a:solidFill>
                <a:latin typeface="TT Rounds Condensed Bold"/>
                <a:ea typeface="TT Rounds Condensed Bold"/>
                <a:cs typeface="TT Rounds Condensed Bold"/>
                <a:sym typeface="TT Rounds Condensed Bold"/>
              </a:rPr>
              <a:t>WOMEN &amp;</a:t>
            </a:r>
            <a:r>
              <a:rPr lang="en-US" sz="4500" spc="-27" dirty="0">
                <a:solidFill>
                  <a:srgbClr val="B62A2E"/>
                </a:solidFill>
                <a:latin typeface="TT Rounds Condensed Bold"/>
                <a:ea typeface="TT Rounds Condensed Bold"/>
                <a:cs typeface="TT Rounds Condensed Bold"/>
                <a:sym typeface="TT Rounds Condensed Bold"/>
              </a:rPr>
              <a:t> 19679 </a:t>
            </a:r>
            <a:r>
              <a:rPr lang="en-US" sz="4500" spc="-27" dirty="0">
                <a:solidFill>
                  <a:srgbClr val="000000"/>
                </a:solidFill>
                <a:latin typeface="TT Rounds Condensed Bold"/>
                <a:ea typeface="TT Rounds Condensed Bold"/>
                <a:cs typeface="TT Rounds Condensed Bold"/>
                <a:sym typeface="TT Rounds Condensed Bold"/>
              </a:rPr>
              <a:t>MEN)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7296"/>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9259" b="-9259"/>
              </a:stretch>
            </a:blipFill>
          </p:spPr>
        </p:sp>
      </p:grpSp>
      <p:grpSp>
        <p:nvGrpSpPr>
          <p:cNvPr id="4" name="Group 4"/>
          <p:cNvGrpSpPr/>
          <p:nvPr/>
        </p:nvGrpSpPr>
        <p:grpSpPr>
          <a:xfrm>
            <a:off x="4267200" y="1879301"/>
            <a:ext cx="9753600" cy="6718312"/>
            <a:chOff x="0" y="0"/>
            <a:chExt cx="13004800" cy="8957749"/>
          </a:xfrm>
        </p:grpSpPr>
        <p:sp>
          <p:nvSpPr>
            <p:cNvPr id="5" name="Freeform 5"/>
            <p:cNvSpPr/>
            <p:nvPr/>
          </p:nvSpPr>
          <p:spPr>
            <a:xfrm>
              <a:off x="0" y="0"/>
              <a:ext cx="13004800" cy="8957691"/>
            </a:xfrm>
            <a:custGeom>
              <a:avLst/>
              <a:gdLst/>
              <a:ahLst/>
              <a:cxnLst/>
              <a:rect l="l" t="t" r="r" b="b"/>
              <a:pathLst>
                <a:path w="13004800" h="8957691">
                  <a:moveTo>
                    <a:pt x="0" y="0"/>
                  </a:moveTo>
                  <a:lnTo>
                    <a:pt x="13004800" y="0"/>
                  </a:lnTo>
                  <a:lnTo>
                    <a:pt x="13004800" y="8957691"/>
                  </a:lnTo>
                  <a:lnTo>
                    <a:pt x="0" y="8957691"/>
                  </a:lnTo>
                  <a:lnTo>
                    <a:pt x="0" y="0"/>
                  </a:lnTo>
                  <a:close/>
                </a:path>
              </a:pathLst>
            </a:custGeom>
            <a:blipFill>
              <a:blip r:embed="rId4"/>
              <a:stretch>
                <a:fillRect t="-2213" b="-2214"/>
              </a:stretch>
            </a:blipFill>
          </p:spPr>
        </p:sp>
      </p:grpSp>
      <p:sp>
        <p:nvSpPr>
          <p:cNvPr id="6" name="TextBox 6"/>
          <p:cNvSpPr txBox="1"/>
          <p:nvPr/>
        </p:nvSpPr>
        <p:spPr>
          <a:xfrm>
            <a:off x="4412549" y="735140"/>
            <a:ext cx="10378440" cy="701421"/>
          </a:xfrm>
          <a:prstGeom prst="rect">
            <a:avLst/>
          </a:prstGeom>
        </p:spPr>
        <p:txBody>
          <a:bodyPr lIns="0" tIns="0" rIns="0" bIns="0" rtlCol="0" anchor="t">
            <a:spAutoFit/>
          </a:bodyPr>
          <a:lstStyle/>
          <a:p>
            <a:pPr algn="ctr">
              <a:lnSpc>
                <a:spcPts val="5832"/>
              </a:lnSpc>
            </a:pPr>
            <a:r>
              <a:rPr lang="en-US" sz="5400" spc="-31">
                <a:solidFill>
                  <a:srgbClr val="B62A2E"/>
                </a:solidFill>
                <a:latin typeface="TT Rounds Condensed Bold"/>
                <a:ea typeface="TT Rounds Condensed Bold"/>
                <a:cs typeface="TT Rounds Condensed Bold"/>
                <a:sym typeface="TT Rounds Condensed Bold"/>
              </a:rPr>
              <a:t>Priority issues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76400" y="736889"/>
            <a:ext cx="14478000" cy="388764"/>
          </a:xfrm>
          <a:prstGeom prst="rect">
            <a:avLst/>
          </a:prstGeom>
        </p:spPr>
        <p:txBody>
          <a:bodyPr lIns="0" tIns="0" rIns="0" bIns="0" rtlCol="0" anchor="t">
            <a:spAutoFit/>
          </a:bodyPr>
          <a:lstStyle/>
          <a:p>
            <a:pPr algn="ctr">
              <a:lnSpc>
                <a:spcPts val="3725"/>
              </a:lnSpc>
            </a:pPr>
            <a:r>
              <a:rPr lang="en-US" sz="4000">
                <a:solidFill>
                  <a:srgbClr val="C00000"/>
                </a:solidFill>
                <a:latin typeface="TT Rounds Condensed Bold"/>
                <a:ea typeface="TT Rounds Condensed Bold"/>
                <a:cs typeface="TT Rounds Condensed Bold"/>
                <a:sym typeface="TT Rounds Condensed Bold"/>
              </a:rPr>
              <a:t>Action plan Implementation Status as of Nov 2023</a:t>
            </a:r>
          </a:p>
        </p:txBody>
      </p:sp>
      <p:pic>
        <p:nvPicPr>
          <p:cNvPr id="3" name="Picture 3"/>
          <p:cNvPicPr>
            <a:picLocks noChangeAspect="1"/>
          </p:cNvPicPr>
          <p:nvPr/>
        </p:nvPicPr>
        <p:blipFill>
          <a:blip r:embed="rId2"/>
          <a:stretch>
            <a:fillRect/>
          </a:stretch>
        </p:blipFill>
        <p:spPr>
          <a:xfrm>
            <a:off x="4914067" y="1390438"/>
            <a:ext cx="7955280" cy="7955280"/>
          </a:xfrm>
          <a:prstGeom prst="rect">
            <a:avLst/>
          </a:prstGeom>
        </p:spPr>
      </p:pic>
      <p:sp>
        <p:nvSpPr>
          <p:cNvPr id="4" name="TextBox 4"/>
          <p:cNvSpPr txBox="1"/>
          <p:nvPr/>
        </p:nvSpPr>
        <p:spPr>
          <a:xfrm>
            <a:off x="6135586" y="4373277"/>
            <a:ext cx="2399984" cy="466725"/>
          </a:xfrm>
          <a:prstGeom prst="rect">
            <a:avLst/>
          </a:prstGeom>
        </p:spPr>
        <p:txBody>
          <a:bodyPr lIns="0" tIns="0" rIns="0" bIns="0" rtlCol="0" anchor="t">
            <a:spAutoFit/>
          </a:bodyPr>
          <a:lstStyle/>
          <a:p>
            <a:pPr algn="l">
              <a:lnSpc>
                <a:spcPts val="3600"/>
              </a:lnSpc>
            </a:pPr>
            <a:r>
              <a:rPr lang="en-US" sz="3000" spc="28">
                <a:solidFill>
                  <a:srgbClr val="000000"/>
                </a:solidFill>
                <a:latin typeface="TT Rounds Condensed Bold"/>
                <a:ea typeface="TT Rounds Condensed Bold"/>
                <a:cs typeface="TT Rounds Condensed Bold"/>
                <a:sym typeface="TT Rounds Condensed Bold"/>
              </a:rPr>
              <a:t>Pending 34.6%</a:t>
            </a:r>
          </a:p>
        </p:txBody>
      </p:sp>
      <p:sp>
        <p:nvSpPr>
          <p:cNvPr id="5" name="TextBox 5"/>
          <p:cNvSpPr txBox="1"/>
          <p:nvPr/>
        </p:nvSpPr>
        <p:spPr>
          <a:xfrm>
            <a:off x="9281157" y="4373277"/>
            <a:ext cx="2434174" cy="466725"/>
          </a:xfrm>
          <a:prstGeom prst="rect">
            <a:avLst/>
          </a:prstGeom>
        </p:spPr>
        <p:txBody>
          <a:bodyPr lIns="0" tIns="0" rIns="0" bIns="0" rtlCol="0" anchor="t">
            <a:spAutoFit/>
          </a:bodyPr>
          <a:lstStyle/>
          <a:p>
            <a:pPr algn="l">
              <a:lnSpc>
                <a:spcPts val="3600"/>
              </a:lnSpc>
            </a:pPr>
            <a:r>
              <a:rPr lang="en-US" sz="3000" spc="28">
                <a:solidFill>
                  <a:srgbClr val="000000"/>
                </a:solidFill>
                <a:latin typeface="TT Rounds Condensed Bold"/>
                <a:ea typeface="TT Rounds Condensed Bold"/>
                <a:cs typeface="TT Rounds Condensed Bold"/>
                <a:sym typeface="TT Rounds Condensed Bold"/>
              </a:rPr>
              <a:t>Solved 37.3%</a:t>
            </a:r>
          </a:p>
        </p:txBody>
      </p:sp>
      <p:sp>
        <p:nvSpPr>
          <p:cNvPr id="6" name="TextBox 6"/>
          <p:cNvSpPr txBox="1"/>
          <p:nvPr/>
        </p:nvSpPr>
        <p:spPr>
          <a:xfrm>
            <a:off x="7335578" y="7095828"/>
            <a:ext cx="2845002" cy="466725"/>
          </a:xfrm>
          <a:prstGeom prst="rect">
            <a:avLst/>
          </a:prstGeom>
        </p:spPr>
        <p:txBody>
          <a:bodyPr lIns="0" tIns="0" rIns="0" bIns="0" rtlCol="0" anchor="t">
            <a:spAutoFit/>
          </a:bodyPr>
          <a:lstStyle/>
          <a:p>
            <a:pPr algn="l">
              <a:lnSpc>
                <a:spcPts val="3600"/>
              </a:lnSpc>
            </a:pPr>
            <a:r>
              <a:rPr lang="en-US" sz="3000" spc="28">
                <a:solidFill>
                  <a:srgbClr val="000000"/>
                </a:solidFill>
                <a:latin typeface="TT Rounds Condensed Bold"/>
                <a:ea typeface="TT Rounds Condensed Bold"/>
                <a:cs typeface="TT Rounds Condensed Bold"/>
                <a:sym typeface="TT Rounds Condensed Bold"/>
              </a:rPr>
              <a:t>In progress 28.1%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628</Words>
  <Application>Microsoft Office PowerPoint</Application>
  <PresentationFormat>Custom</PresentationFormat>
  <Paragraphs>124</Paragraphs>
  <Slides>15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Times New Roman</vt:lpstr>
      <vt:lpstr>TT Rounds Condensed</vt:lpstr>
      <vt:lpstr>Avenir Italics</vt:lpstr>
      <vt:lpstr>Arial</vt:lpstr>
      <vt:lpstr>Times New Roman Bold</vt:lpstr>
      <vt:lpstr>Avenir Bold</vt:lpstr>
      <vt:lpstr>Calibri</vt:lpstr>
      <vt:lpstr>TT Rounds Condensed Bold</vt:lpstr>
      <vt:lpstr>Avenir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Conference PPT_UEW2024+dm+va.pptx</dc:title>
  <dc:creator>CAL-06</dc:creator>
  <cp:lastModifiedBy>David Mugurusi</cp:lastModifiedBy>
  <cp:revision>3</cp:revision>
  <dcterms:created xsi:type="dcterms:W3CDTF">2006-08-16T00:00:00Z</dcterms:created>
  <dcterms:modified xsi:type="dcterms:W3CDTF">2024-08-19T13:00:06Z</dcterms:modified>
  <dc:identifier>DAGORg1y6ug</dc:identifier>
</cp:coreProperties>
</file>