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3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2" r:id="rId6"/>
    <p:sldId id="267" r:id="rId7"/>
    <p:sldId id="269" r:id="rId8"/>
    <p:sldId id="262" r:id="rId9"/>
    <p:sldId id="266" r:id="rId10"/>
    <p:sldId id="264" r:id="rId11"/>
    <p:sldId id="265" r:id="rId12"/>
    <p:sldId id="263" r:id="rId13"/>
    <p:sldId id="268" r:id="rId14"/>
    <p:sldId id="258" r:id="rId15"/>
    <p:sldId id="273" r:id="rId16"/>
    <p:sldId id="275" r:id="rId17"/>
    <p:sldId id="274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254"/>
    <a:srgbClr val="BF7E37"/>
    <a:srgbClr val="1D3A00"/>
    <a:srgbClr val="E39A39"/>
    <a:srgbClr val="FE9202"/>
    <a:srgbClr val="6C1A00"/>
    <a:srgbClr val="D47A02"/>
    <a:srgbClr val="007033"/>
    <a:srgbClr val="E7FF01"/>
    <a:srgbClr val="5EE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573" autoAdjust="0"/>
  </p:normalViewPr>
  <p:slideViewPr>
    <p:cSldViewPr>
      <p:cViewPr varScale="1">
        <p:scale>
          <a:sx n="94" d="100"/>
          <a:sy n="94" d="100"/>
        </p:scale>
        <p:origin x="1138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76" y="102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0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6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5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7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5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1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20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7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9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8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5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3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93B6E-F0C1-B5DA-B5F7-1054BEB1C84A}"/>
              </a:ext>
            </a:extLst>
          </p:cNvPr>
          <p:cNvSpPr txBox="1"/>
          <p:nvPr userDrawn="1"/>
        </p:nvSpPr>
        <p:spPr>
          <a:xfrm>
            <a:off x="-9148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70773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1172636"/>
            <a:ext cx="4412534" cy="1976995"/>
          </a:xfrm>
        </p:spPr>
        <p:txBody>
          <a:bodyPr anchor="t">
            <a:normAutofit fontScale="90000"/>
          </a:bodyPr>
          <a:lstStyle/>
          <a:p>
            <a:pPr algn="just"/>
            <a:r>
              <a:rPr lang="en-GB" sz="1800" b="1" cap="none" dirty="0"/>
              <a:t>Topic: The Government's effort to enhance drought Resilience in the </a:t>
            </a:r>
            <a:r>
              <a:rPr lang="en-GB" sz="1800" b="1" cap="none" dirty="0" err="1"/>
              <a:t>Lokere</a:t>
            </a:r>
            <a:r>
              <a:rPr lang="en-GB" sz="1800" b="1" cap="none" dirty="0"/>
              <a:t> Catchment, Kyoga Water Management Zone, </a:t>
            </a:r>
            <a:r>
              <a:rPr lang="en-GB" sz="1800" b="1" cap="none" dirty="0" err="1"/>
              <a:t>Karamoja</a:t>
            </a:r>
            <a:r>
              <a:rPr lang="en-GB" sz="1800" b="1" cap="none" dirty="0"/>
              <a:t>, Uganda</a:t>
            </a:r>
            <a:br>
              <a:rPr lang="en-GB" sz="1800" b="1" cap="none" dirty="0"/>
            </a:br>
            <a:br>
              <a:rPr lang="en-GB" sz="1800" b="1" cap="none" dirty="0"/>
            </a:br>
            <a:r>
              <a:rPr lang="en-GB" sz="1800" b="1" cap="none" dirty="0"/>
              <a:t>Workshop: The 8th Uganda Evaluation Week 2024</a:t>
            </a: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120" y="3371201"/>
            <a:ext cx="4259829" cy="1046266"/>
          </a:xfrm>
          <a:ln>
            <a:solidFill>
              <a:schemeClr val="accent1"/>
            </a:solidFill>
          </a:ln>
        </p:spPr>
        <p:txBody>
          <a:bodyPr anchor="b">
            <a:normAutofit/>
          </a:bodyPr>
          <a:lstStyle/>
          <a:p>
            <a:r>
              <a:rPr lang="en-US" sz="1600" b="1" cap="none" dirty="0">
                <a:solidFill>
                  <a:schemeClr val="tx1"/>
                </a:solidFill>
              </a:rPr>
              <a:t>Presented by</a:t>
            </a:r>
            <a:r>
              <a:rPr lang="en-US" sz="1600" b="1" dirty="0">
                <a:solidFill>
                  <a:schemeClr val="tx1"/>
                </a:solidFill>
              </a:rPr>
              <a:t>: Alice </a:t>
            </a:r>
            <a:r>
              <a:rPr lang="en-US" sz="1600" b="1" cap="none" dirty="0" err="1">
                <a:solidFill>
                  <a:schemeClr val="tx1"/>
                </a:solidFill>
              </a:rPr>
              <a:t>Ninsiima</a:t>
            </a:r>
            <a:r>
              <a:rPr lang="en-US" sz="1600" b="1" cap="none" dirty="0">
                <a:solidFill>
                  <a:schemeClr val="tx1"/>
                </a:solidFill>
              </a:rPr>
              <a:t> </a:t>
            </a:r>
            <a:r>
              <a:rPr lang="en-US" sz="1600" b="1" cap="none" dirty="0">
                <a:solidFill>
                  <a:srgbClr val="FFFFFF"/>
                </a:solidFill>
              </a:rPr>
              <a:t>s</a:t>
            </a:r>
            <a:r>
              <a:rPr lang="en-US" cap="none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7" name="Picture 6" descr="A logo with text and leaves&#10;&#10;Description automatically generated">
            <a:extLst>
              <a:ext uri="{FF2B5EF4-FFF2-40B4-BE49-F238E27FC236}">
                <a16:creationId xmlns:a16="http://schemas.microsoft.com/office/drawing/2014/main" id="{DCD0F3C0-77F5-4BA9-FD49-889C6F66B4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616" y="542226"/>
            <a:ext cx="3872266" cy="3872266"/>
          </a:xfrm>
          <a:prstGeom prst="rect">
            <a:avLst/>
          </a:prstGeom>
        </p:spPr>
      </p:pic>
      <p:pic>
        <p:nvPicPr>
          <p:cNvPr id="15" name="Picture 14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  <p:pic>
        <p:nvPicPr>
          <p:cNvPr id="19" name="Picture 18" descr="A coat of arms with animals&#10;&#10;Description automatically generated">
            <a:extLst>
              <a:ext uri="{FF2B5EF4-FFF2-40B4-BE49-F238E27FC236}">
                <a16:creationId xmlns:a16="http://schemas.microsoft.com/office/drawing/2014/main" id="{15057DD8-BFE4-0DE8-0545-557DDC96C1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" y="24994"/>
            <a:ext cx="901604" cy="9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380606"/>
          </a:xfrm>
        </p:spPr>
        <p:txBody>
          <a:bodyPr>
            <a:noAutofit/>
          </a:bodyPr>
          <a:lstStyle/>
          <a:p>
            <a:r>
              <a:rPr lang="en-GB" sz="3200" dirty="0"/>
              <a:t>Interventions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739292"/>
            <a:ext cx="8229600" cy="4123035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/>
              <a:t>Dams and Valley tanks</a:t>
            </a:r>
            <a:endParaRPr lang="en-US" dirty="0"/>
          </a:p>
          <a:p>
            <a:pPr lvl="0"/>
            <a:r>
              <a:rPr lang="en-US" dirty="0" err="1"/>
              <a:t>Kobebe</a:t>
            </a:r>
            <a:r>
              <a:rPr lang="en-US" dirty="0"/>
              <a:t> Dam in </a:t>
            </a:r>
            <a:r>
              <a:rPr lang="en-US" dirty="0" err="1"/>
              <a:t>Moroto</a:t>
            </a:r>
            <a:r>
              <a:rPr lang="en-US" dirty="0"/>
              <a:t> completed in 2011 with capacity of 2.3 million m3 and can serve </a:t>
            </a:r>
            <a:r>
              <a:rPr lang="en-US" dirty="0" err="1"/>
              <a:t>upto</a:t>
            </a:r>
            <a:r>
              <a:rPr lang="en-US" dirty="0"/>
              <a:t> 268,000 Livestock Units.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Arechek</a:t>
            </a:r>
            <a:r>
              <a:rPr lang="en-US" dirty="0"/>
              <a:t> Dam in </a:t>
            </a:r>
            <a:r>
              <a:rPr lang="en-US" dirty="0" err="1"/>
              <a:t>Napak</a:t>
            </a:r>
            <a:r>
              <a:rPr lang="en-US" dirty="0"/>
              <a:t> completed in 2011 with capacity of 2.1 million m3 and can serve </a:t>
            </a:r>
            <a:r>
              <a:rPr lang="en-US" dirty="0" err="1"/>
              <a:t>upto</a:t>
            </a:r>
            <a:r>
              <a:rPr lang="en-US" dirty="0"/>
              <a:t> 245,000 Livestock Units.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Kailong</a:t>
            </a:r>
            <a:r>
              <a:rPr lang="en-US" dirty="0"/>
              <a:t> Dam in </a:t>
            </a:r>
            <a:r>
              <a:rPr lang="en-US" dirty="0" err="1"/>
              <a:t>Kotido</a:t>
            </a:r>
            <a:r>
              <a:rPr lang="en-US" dirty="0"/>
              <a:t> completed in 2011 with capacity of 0.167 million m3 and can serve </a:t>
            </a:r>
            <a:r>
              <a:rPr lang="en-US" dirty="0" err="1"/>
              <a:t>upto</a:t>
            </a:r>
            <a:r>
              <a:rPr lang="en-US" dirty="0"/>
              <a:t> 20,000 Livestock Units.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Longoromit</a:t>
            </a:r>
            <a:r>
              <a:rPr lang="en-US" dirty="0"/>
              <a:t> in </a:t>
            </a:r>
            <a:r>
              <a:rPr lang="en-US" dirty="0" err="1"/>
              <a:t>Kaabong</a:t>
            </a:r>
            <a:r>
              <a:rPr lang="en-US" dirty="0"/>
              <a:t> completed in 2011 with capacity of 1.4 million m3 and can serve </a:t>
            </a:r>
            <a:r>
              <a:rPr lang="en-US" dirty="0" err="1"/>
              <a:t>upto</a:t>
            </a:r>
            <a:r>
              <a:rPr lang="en-US" dirty="0"/>
              <a:t> 163,000 Livestock Units.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Kawomeri</a:t>
            </a:r>
            <a:r>
              <a:rPr lang="en-US" dirty="0"/>
              <a:t> Dam in </a:t>
            </a:r>
            <a:r>
              <a:rPr lang="en-US" dirty="0" err="1"/>
              <a:t>Abim</a:t>
            </a:r>
            <a:r>
              <a:rPr lang="en-US" dirty="0"/>
              <a:t> completed in 2011 with capacity of 1.3 million m3 and can serve </a:t>
            </a:r>
            <a:r>
              <a:rPr lang="en-US" dirty="0" err="1"/>
              <a:t>upto</a:t>
            </a:r>
            <a:r>
              <a:rPr lang="en-US" dirty="0"/>
              <a:t> 151,000 Livestock Units.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Upto</a:t>
            </a:r>
            <a:r>
              <a:rPr lang="en-US" dirty="0"/>
              <a:t> 105 parish level communal valley tanks constructed across </a:t>
            </a:r>
            <a:r>
              <a:rPr lang="en-US" dirty="0" err="1"/>
              <a:t>Karamoja</a:t>
            </a:r>
            <a:r>
              <a:rPr lang="en-US" dirty="0"/>
              <a:t> using Ministry Equipment units under the various projects: KALIP, GIZ, OPM-MWE </a:t>
            </a:r>
            <a:r>
              <a:rPr lang="en-US" dirty="0" err="1"/>
              <a:t>MoU</a:t>
            </a:r>
            <a:r>
              <a:rPr lang="en-US" dirty="0"/>
              <a:t>. These constitute 1 million m3 of water storage to water 160,000 livestock units.</a:t>
            </a:r>
          </a:p>
          <a:p>
            <a:endParaRPr lang="en-US" dirty="0"/>
          </a:p>
        </p:txBody>
      </p:sp>
      <p:pic>
        <p:nvPicPr>
          <p:cNvPr id="4" name="Picture 3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12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Interventions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Mini irrigation systems</a:t>
            </a:r>
          </a:p>
          <a:p>
            <a:endParaRPr lang="en-US" sz="2200" dirty="0"/>
          </a:p>
          <a:p>
            <a:pPr lvl="0"/>
            <a:r>
              <a:rPr lang="en-US" sz="2200" dirty="0" err="1"/>
              <a:t>Upto</a:t>
            </a:r>
            <a:r>
              <a:rPr lang="en-US" sz="2200" dirty="0"/>
              <a:t> 42 acres of land, serving 82 beneficiaries, is currently under irrigation for the various schemes: </a:t>
            </a:r>
            <a:r>
              <a:rPr lang="en-US" sz="2200" dirty="0" err="1"/>
              <a:t>Arechek</a:t>
            </a:r>
            <a:r>
              <a:rPr lang="en-US" sz="2200" dirty="0"/>
              <a:t> in </a:t>
            </a:r>
            <a:r>
              <a:rPr lang="en-US" sz="2200" dirty="0" err="1"/>
              <a:t>Napak</a:t>
            </a:r>
            <a:r>
              <a:rPr lang="en-US" sz="2200" dirty="0"/>
              <a:t>, </a:t>
            </a:r>
            <a:r>
              <a:rPr lang="en-US" sz="2200" dirty="0" err="1"/>
              <a:t>Akadokulu</a:t>
            </a:r>
            <a:r>
              <a:rPr lang="en-US" sz="2200" dirty="0"/>
              <a:t> and Puno in </a:t>
            </a:r>
            <a:r>
              <a:rPr lang="en-US" sz="2200" dirty="0" err="1"/>
              <a:t>Abim</a:t>
            </a:r>
            <a:r>
              <a:rPr lang="en-US" sz="2200" dirty="0"/>
              <a:t>, </a:t>
            </a:r>
            <a:r>
              <a:rPr lang="en-US" sz="2200" dirty="0" err="1"/>
              <a:t>Longoromit</a:t>
            </a:r>
            <a:r>
              <a:rPr lang="en-US" sz="2200" dirty="0"/>
              <a:t> in </a:t>
            </a:r>
            <a:r>
              <a:rPr lang="en-US" sz="2200" dirty="0" err="1"/>
              <a:t>Kaabong</a:t>
            </a:r>
            <a:r>
              <a:rPr lang="en-US" sz="2200" dirty="0"/>
              <a:t> and </a:t>
            </a:r>
            <a:r>
              <a:rPr lang="en-US" sz="2200" dirty="0" err="1"/>
              <a:t>Moruese-Naro</a:t>
            </a:r>
            <a:r>
              <a:rPr lang="en-US" sz="2200" dirty="0"/>
              <a:t> in </a:t>
            </a:r>
            <a:r>
              <a:rPr lang="en-US" sz="2200" dirty="0" err="1"/>
              <a:t>Karenga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62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</p:spPr>
        <p:txBody>
          <a:bodyPr>
            <a:normAutofit/>
          </a:bodyPr>
          <a:lstStyle/>
          <a:p>
            <a:r>
              <a:rPr lang="en-GB" sz="2400" dirty="0"/>
              <a:t>Interventions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9294"/>
            <a:ext cx="8229600" cy="385533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2 New Automatic Weather Stations have been set up in </a:t>
            </a:r>
            <a:r>
              <a:rPr lang="en-US" dirty="0" err="1"/>
              <a:t>Moroto</a:t>
            </a:r>
            <a:r>
              <a:rPr lang="en-US" dirty="0"/>
              <a:t> (</a:t>
            </a:r>
            <a:r>
              <a:rPr lang="en-US" dirty="0" err="1"/>
              <a:t>Rupa</a:t>
            </a:r>
            <a:r>
              <a:rPr lang="en-US" dirty="0"/>
              <a:t>), and </a:t>
            </a:r>
            <a:r>
              <a:rPr lang="en-US" dirty="0" err="1"/>
              <a:t>Napak</a:t>
            </a:r>
            <a:r>
              <a:rPr lang="en-US" dirty="0"/>
              <a:t> (</a:t>
            </a:r>
            <a:r>
              <a:rPr lang="en-US" dirty="0" err="1"/>
              <a:t>Matany</a:t>
            </a:r>
            <a:r>
              <a:rPr lang="en-US" dirty="0"/>
              <a:t>).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1 Early warning information Center serve the </a:t>
            </a:r>
            <a:r>
              <a:rPr lang="en-US" dirty="0" err="1"/>
              <a:t>Karamoja</a:t>
            </a:r>
            <a:r>
              <a:rPr lang="en-US" dirty="0"/>
              <a:t> region under renovation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145 phones and 145 solar radios procured for 145 farmers’ groups to help access of Early Warning information.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21 local level meetings have been held to disseminate early warning information in </a:t>
            </a:r>
            <a:r>
              <a:rPr lang="en-US" dirty="0" err="1"/>
              <a:t>Moroto</a:t>
            </a:r>
            <a:r>
              <a:rPr lang="en-US" dirty="0"/>
              <a:t>, </a:t>
            </a:r>
            <a:r>
              <a:rPr lang="en-US" dirty="0" err="1"/>
              <a:t>Napak</a:t>
            </a:r>
            <a:r>
              <a:rPr lang="en-US" dirty="0"/>
              <a:t>, and </a:t>
            </a:r>
            <a:r>
              <a:rPr lang="en-US" dirty="0" err="1"/>
              <a:t>Nabilatuk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1 Emergency Response Plan for Drought Disasters prepared for </a:t>
            </a:r>
            <a:r>
              <a:rPr lang="en-US" dirty="0" err="1"/>
              <a:t>Lokere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0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Interventions continued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9294"/>
            <a:ext cx="8229600" cy="3855335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1 Drought Management Plan prepared for </a:t>
            </a:r>
            <a:r>
              <a:rPr lang="en-US" dirty="0" err="1"/>
              <a:t>Lokere</a:t>
            </a:r>
            <a:r>
              <a:rPr lang="en-US" dirty="0"/>
              <a:t> Catchment.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943 farmers (377 Male, 566 Female) trained in the climate smart growing of vegetables and maize using </a:t>
            </a:r>
            <a:r>
              <a:rPr lang="en-US" dirty="0" err="1"/>
              <a:t>zai</a:t>
            </a:r>
            <a:r>
              <a:rPr lang="en-US" dirty="0"/>
              <a:t> pits, and vegetable basins in </a:t>
            </a:r>
            <a:r>
              <a:rPr lang="en-US" dirty="0" err="1"/>
              <a:t>Moroto</a:t>
            </a:r>
            <a:r>
              <a:rPr lang="en-US" dirty="0"/>
              <a:t>, </a:t>
            </a:r>
            <a:r>
              <a:rPr lang="en-US" dirty="0" err="1"/>
              <a:t>Napak</a:t>
            </a:r>
            <a:r>
              <a:rPr lang="en-US" dirty="0"/>
              <a:t>, and </a:t>
            </a:r>
            <a:r>
              <a:rPr lang="en-US" dirty="0" err="1"/>
              <a:t>Nabilatuk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6 Acres of agricultural land covered with Soil and Water Conservation measures i.e., infiltration trenches and demi-</a:t>
            </a:r>
            <a:r>
              <a:rPr lang="en-US" dirty="0" err="1"/>
              <a:t>lunes</a:t>
            </a:r>
            <a:r>
              <a:rPr lang="en-US" dirty="0"/>
              <a:t> (</a:t>
            </a:r>
            <a:r>
              <a:rPr lang="en-US" dirty="0" err="1"/>
              <a:t>Nakonyen</a:t>
            </a:r>
            <a:r>
              <a:rPr lang="en-US" dirty="0"/>
              <a:t> in </a:t>
            </a:r>
            <a:r>
              <a:rPr lang="en-US" dirty="0" err="1"/>
              <a:t>Tapac</a:t>
            </a:r>
            <a:r>
              <a:rPr lang="en-US" dirty="0"/>
              <a:t>, and </a:t>
            </a:r>
            <a:r>
              <a:rPr lang="en-US" dirty="0" err="1"/>
              <a:t>Longolok</a:t>
            </a:r>
            <a:r>
              <a:rPr lang="en-US" dirty="0"/>
              <a:t> in </a:t>
            </a:r>
            <a:r>
              <a:rPr lang="en-US" dirty="0" err="1"/>
              <a:t>Lotisan</a:t>
            </a:r>
            <a:r>
              <a:rPr lang="en-US" dirty="0"/>
              <a:t>).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1917kg of seeds distributed to 60 Groups of Farmers: 600kg of Maize MM3, 600kg of </a:t>
            </a:r>
            <a:r>
              <a:rPr lang="en-US" dirty="0" err="1"/>
              <a:t>Greengram</a:t>
            </a:r>
            <a:r>
              <a:rPr lang="en-US" dirty="0"/>
              <a:t>, 712kg Cow Peas, Tomato (Cal J), 2kg Onions (Red Creoles), 2kg Green Pepper, 2kg </a:t>
            </a:r>
            <a:r>
              <a:rPr lang="en-US" dirty="0" err="1"/>
              <a:t>Sukuma</a:t>
            </a:r>
            <a:r>
              <a:rPr lang="en-US" dirty="0"/>
              <a:t> Wiki, 2kg Spinach, 2kg Egg Plants.</a:t>
            </a:r>
          </a:p>
          <a:p>
            <a:endParaRPr lang="en-US" dirty="0"/>
          </a:p>
        </p:txBody>
      </p:sp>
      <p:pic>
        <p:nvPicPr>
          <p:cNvPr id="4" name="Picture 3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43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Opportunities and challenges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3555" y="1655520"/>
            <a:ext cx="4040188" cy="2963466"/>
          </a:xfrm>
        </p:spPr>
        <p:txBody>
          <a:bodyPr/>
          <a:lstStyle/>
          <a:p>
            <a:r>
              <a:rPr lang="en-GB" dirty="0"/>
              <a:t>EWS put in place </a:t>
            </a:r>
            <a:r>
              <a:rPr lang="en-US" dirty="0">
                <a:solidFill>
                  <a:schemeClr val="tx1"/>
                </a:solidFill>
              </a:rPr>
              <a:t>Feature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GB" dirty="0"/>
              <a:t>Emergence Response plan being made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GB" dirty="0"/>
              <a:t>Farmer Field Schools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Negative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GB" dirty="0"/>
              <a:t>Limited timeliness, accuracy, accessibility  of information</a:t>
            </a:r>
          </a:p>
          <a:p>
            <a:r>
              <a:rPr lang="en-US" dirty="0"/>
              <a:t>Climate Change (erratic rain, floods, dry spells, disease outbreak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GB" dirty="0"/>
              <a:t>Low levels of learning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Conclusion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Government has done a lot to enhance drought Resilience in </a:t>
            </a:r>
            <a:r>
              <a:rPr lang="en-GB" sz="2400" dirty="0" err="1"/>
              <a:t>Karamoja</a:t>
            </a:r>
            <a:r>
              <a:rPr lang="en-GB" sz="2400" dirty="0"/>
              <a:t> region and specifically </a:t>
            </a:r>
            <a:r>
              <a:rPr lang="en-GB" sz="2400" dirty="0" err="1"/>
              <a:t>Lakere</a:t>
            </a:r>
            <a:r>
              <a:rPr lang="en-GB" sz="2400" dirty="0"/>
              <a:t> Catchment.</a:t>
            </a:r>
          </a:p>
          <a:p>
            <a:pPr lvl="2">
              <a:buFont typeface="Courier New" pitchFamily="49" charset="0"/>
              <a:buChar char="o"/>
            </a:pPr>
            <a:r>
              <a:rPr lang="en-GB" sz="2000" dirty="0"/>
              <a:t>There is an EWS centre in place and provision of phones and radios to famers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/>
              <a:t>Farmers are trained in the climate smart growing of vegetables and maize </a:t>
            </a:r>
          </a:p>
          <a:p>
            <a:pPr lvl="2">
              <a:buFont typeface="Courier New" pitchFamily="49" charset="0"/>
              <a:buChar char="o"/>
            </a:pPr>
            <a:r>
              <a:rPr lang="en-US" sz="2000" dirty="0"/>
              <a:t>Soil and Water Conservation measures</a:t>
            </a:r>
          </a:p>
          <a:p>
            <a:pPr>
              <a:buFont typeface="Courier New" pitchFamily="49" charset="0"/>
              <a:buChar char="o"/>
            </a:pP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/>
              <a:t>However, Strengthening an effective early warning system (EWS) is a prerequisite for timely response to avert and mitigate the impacts of disasters </a:t>
            </a:r>
          </a:p>
          <a:p>
            <a:r>
              <a:rPr lang="en-GB" sz="2400" dirty="0"/>
              <a:t>Timeliness, accuracy, accessibility, for early warning information elicits early action</a:t>
            </a:r>
          </a:p>
          <a:p>
            <a:r>
              <a:rPr lang="en-GB" sz="2400" dirty="0"/>
              <a:t>Maximise benefits of IEWS and conventional EWS for better results. </a:t>
            </a:r>
            <a:endParaRPr lang="en-US" sz="2400" dirty="0"/>
          </a:p>
        </p:txBody>
      </p:sp>
      <p:pic>
        <p:nvPicPr>
          <p:cNvPr id="4" name="Picture 3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7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891995"/>
            <a:ext cx="3512215" cy="2443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754375" y="891995"/>
            <a:ext cx="8093364" cy="2713570"/>
            <a:chOff x="754375" y="891995"/>
            <a:chExt cx="8093364" cy="2713570"/>
          </a:xfrm>
        </p:grpSpPr>
        <p:pic>
          <p:nvPicPr>
            <p:cNvPr id="5" name="Picture 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337895" y="891995"/>
              <a:ext cx="4275740" cy="24432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54375" y="3359344"/>
              <a:ext cx="8093364" cy="24622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b="1" dirty="0"/>
                <a:t>Weather station and  Equipment at  Early Warning </a:t>
              </a:r>
              <a:r>
                <a:rPr lang="en-GB" sz="1000" b="1" dirty="0" err="1"/>
                <a:t>Center</a:t>
              </a:r>
              <a:r>
                <a:rPr lang="en-GB" sz="1000" b="1" dirty="0"/>
                <a:t> in </a:t>
              </a:r>
              <a:r>
                <a:rPr lang="en-GB" sz="1000" b="1" dirty="0" err="1"/>
                <a:t>Moroto</a:t>
              </a:r>
              <a:r>
                <a:rPr lang="en-GB" sz="1000" b="1" dirty="0"/>
                <a:t> 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94543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4" y="1318724"/>
            <a:ext cx="2627493" cy="246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7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128472"/>
            <a:ext cx="4581151" cy="335513"/>
          </a:xfrm>
        </p:spPr>
        <p:txBody>
          <a:bodyPr>
            <a:normAutofit fontScale="90000"/>
          </a:bodyPr>
          <a:lstStyle/>
          <a:p>
            <a:r>
              <a:rPr lang="en-GB" sz="1600" cap="none" dirty="0"/>
              <a:t>About The Presenter-Alice </a:t>
            </a:r>
            <a:r>
              <a:rPr lang="en-GB" sz="1800" cap="none" dirty="0" err="1"/>
              <a:t>Ninsiima</a:t>
            </a:r>
            <a:endParaRPr lang="en-US" sz="18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297" y="433884"/>
            <a:ext cx="7280147" cy="4709621"/>
          </a:xfrm>
        </p:spPr>
        <p:txBody>
          <a:bodyPr>
            <a:noAutofit/>
          </a:bodyPr>
          <a:lstStyle/>
          <a:p>
            <a:r>
              <a:rPr lang="en-GB" sz="1400" b="1" cap="none" dirty="0">
                <a:solidFill>
                  <a:schemeClr val="tx1"/>
                </a:solidFill>
              </a:rPr>
              <a:t>Seasoned Development Expert &amp; Monitoring and Evaluation Specialist</a:t>
            </a:r>
          </a:p>
          <a:p>
            <a:r>
              <a:rPr lang="en-GB" sz="1400" cap="none" dirty="0">
                <a:solidFill>
                  <a:schemeClr val="tx1"/>
                </a:solidFill>
              </a:rPr>
              <a:t>With over ten years of experience in the public sector, Alice </a:t>
            </a:r>
            <a:r>
              <a:rPr lang="en-GB" sz="1400" cap="none" dirty="0" err="1">
                <a:solidFill>
                  <a:schemeClr val="tx1"/>
                </a:solidFill>
              </a:rPr>
              <a:t>Ninsiima</a:t>
            </a:r>
            <a:r>
              <a:rPr lang="en-GB" sz="1400" cap="none" dirty="0">
                <a:solidFill>
                  <a:schemeClr val="tx1"/>
                </a:solidFill>
              </a:rPr>
              <a:t> has established herself as a leading expert in monitoring and evaluation, research, and development studies. Her extensive background in technical assistance, community development, and water and environment sector management has equipped her with a unique blend of skills and knowledge.</a:t>
            </a:r>
          </a:p>
          <a:p>
            <a:r>
              <a:rPr lang="en-GB" sz="1400" b="1" cap="none" dirty="0">
                <a:solidFill>
                  <a:schemeClr val="tx1"/>
                </a:solidFill>
              </a:rPr>
              <a:t>Professional experience: </a:t>
            </a:r>
            <a:r>
              <a:rPr lang="en-GB" sz="1400" cap="none" dirty="0">
                <a:solidFill>
                  <a:schemeClr val="tx1"/>
                </a:solidFill>
              </a:rPr>
              <a:t>Technical monitoring officer, ministry of finance, planning and economic development’; Over ten years of experience monitoring and evaluating state and non-state enterprises;  Conducted various evaluations and research studies;  Community development specialist, ministry of water and environment offering technical guidance to local governments in planning, development, and reporting</a:t>
            </a:r>
          </a:p>
          <a:p>
            <a:r>
              <a:rPr lang="en-GB" sz="1400" b="1" cap="none" dirty="0">
                <a:solidFill>
                  <a:schemeClr val="tx1"/>
                </a:solidFill>
              </a:rPr>
              <a:t>Education: </a:t>
            </a:r>
            <a:r>
              <a:rPr lang="en-GB" sz="1400" cap="none" dirty="0">
                <a:solidFill>
                  <a:schemeClr val="tx1"/>
                </a:solidFill>
              </a:rPr>
              <a:t>Master's degree in development studies-</a:t>
            </a:r>
            <a:r>
              <a:rPr lang="en-GB" sz="1400" cap="none" dirty="0" err="1">
                <a:solidFill>
                  <a:schemeClr val="tx1"/>
                </a:solidFill>
              </a:rPr>
              <a:t>Nkozi</a:t>
            </a:r>
            <a:r>
              <a:rPr lang="en-GB" sz="1400" cap="none" dirty="0">
                <a:solidFill>
                  <a:schemeClr val="tx1"/>
                </a:solidFill>
              </a:rPr>
              <a:t> university; - Bachelor's degree in Social Sciences, </a:t>
            </a:r>
            <a:r>
              <a:rPr lang="en-GB" sz="1400" cap="none" dirty="0" err="1">
                <a:solidFill>
                  <a:schemeClr val="tx1"/>
                </a:solidFill>
              </a:rPr>
              <a:t>Makerere</a:t>
            </a:r>
            <a:r>
              <a:rPr lang="en-GB" sz="1400" cap="none" dirty="0">
                <a:solidFill>
                  <a:schemeClr val="tx1"/>
                </a:solidFill>
              </a:rPr>
              <a:t> University;- Postgraduate Diploma in Management-Uganda Management Institute (UMI</a:t>
            </a:r>
            <a:r>
              <a:rPr lang="en-GB" sz="1400" b="1" cap="none" dirty="0">
                <a:solidFill>
                  <a:schemeClr val="tx1"/>
                </a:solidFill>
              </a:rPr>
              <a:t>); </a:t>
            </a:r>
          </a:p>
          <a:p>
            <a:pPr>
              <a:lnSpc>
                <a:spcPct val="100000"/>
              </a:lnSpc>
            </a:pPr>
            <a:r>
              <a:rPr lang="en-GB" sz="1400" b="1" cap="none" dirty="0">
                <a:solidFill>
                  <a:schemeClr val="tx1"/>
                </a:solidFill>
              </a:rPr>
              <a:t>Other training and certifications: </a:t>
            </a:r>
            <a:r>
              <a:rPr lang="en-GB" sz="1400" cap="none" dirty="0">
                <a:solidFill>
                  <a:schemeClr val="tx1"/>
                </a:solidFill>
              </a:rPr>
              <a:t>International Planning and Evaluation for Development (IPDET), Carleton University, Canada; </a:t>
            </a:r>
            <a:r>
              <a:rPr lang="en-GB" sz="1400" cap="none" dirty="0" err="1">
                <a:solidFill>
                  <a:schemeClr val="tx1"/>
                </a:solidFill>
              </a:rPr>
              <a:t>Center</a:t>
            </a:r>
            <a:r>
              <a:rPr lang="en-GB" sz="1400" cap="none" dirty="0">
                <a:solidFill>
                  <a:schemeClr val="tx1"/>
                </a:solidFill>
              </a:rPr>
              <a:t> For Learning on Evaluation and Results for Anglophone Africa (CLEAR-AA); Over ten years of membership with the Uganda Evaluation Association (UEA); - Various trainings in M&amp;E.</a:t>
            </a:r>
            <a:endParaRPr lang="en-US" sz="1400" cap="none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ownloads\4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3" y="1655523"/>
            <a:ext cx="1679755" cy="167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Presentation outline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Introduction</a:t>
            </a:r>
          </a:p>
          <a:p>
            <a:r>
              <a:rPr lang="en-GB" sz="2000" dirty="0">
                <a:solidFill>
                  <a:schemeClr val="tx1"/>
                </a:solidFill>
              </a:rPr>
              <a:t>Methodology</a:t>
            </a:r>
          </a:p>
          <a:p>
            <a:r>
              <a:rPr lang="en-GB" sz="2000" dirty="0"/>
              <a:t>Significance of the study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Government efforts/Interventions</a:t>
            </a:r>
          </a:p>
          <a:p>
            <a:r>
              <a:rPr lang="en-GB" sz="2000" dirty="0"/>
              <a:t>Opportunities/Threats</a:t>
            </a:r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/>
              <a:t>C</a:t>
            </a:r>
            <a:r>
              <a:rPr lang="en-GB" sz="2000" dirty="0">
                <a:solidFill>
                  <a:schemeClr val="tx1"/>
                </a:solidFill>
              </a:rPr>
              <a:t>onclusion and Recommendations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11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Introduction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1996"/>
            <a:ext cx="8390540" cy="3970330"/>
          </a:xfrm>
        </p:spPr>
        <p:txBody>
          <a:bodyPr>
            <a:noAutofit/>
          </a:bodyPr>
          <a:lstStyle/>
          <a:p>
            <a:r>
              <a:rPr lang="en-US" sz="1600" cap="none" dirty="0">
                <a:solidFill>
                  <a:schemeClr val="tx1"/>
                </a:solidFill>
              </a:rPr>
              <a:t>Prolonged and widespread drought is a recurrent feature that is exacerbated by Climate Change phenomena, advancing desertification and ecological degradation </a:t>
            </a:r>
            <a:r>
              <a:rPr lang="en-US" sz="1600" dirty="0">
                <a:solidFill>
                  <a:schemeClr val="tx1"/>
                </a:solidFill>
              </a:rPr>
              <a:t>in the four riparian countries</a:t>
            </a:r>
            <a:r>
              <a:rPr lang="en-US" sz="1600" cap="none" dirty="0">
                <a:solidFill>
                  <a:schemeClr val="tx1"/>
                </a:solidFill>
              </a:rPr>
              <a:t> of </a:t>
            </a:r>
            <a:r>
              <a:rPr lang="en-US" sz="1600" dirty="0"/>
              <a:t>Djibouti, Kenya, Sudan, and Uganda within the Intergovernmental Authority on Development (IGAD) Region </a:t>
            </a:r>
          </a:p>
          <a:p>
            <a:endParaRPr lang="en-US" sz="1600" dirty="0"/>
          </a:p>
          <a:p>
            <a:r>
              <a:rPr lang="en-US" sz="1600" dirty="0"/>
              <a:t>Focus of the study was in </a:t>
            </a:r>
            <a:r>
              <a:rPr lang="en-GB" sz="1600" cap="none" dirty="0" err="1">
                <a:solidFill>
                  <a:schemeClr val="tx1"/>
                </a:solidFill>
              </a:rPr>
              <a:t>Lokere</a:t>
            </a:r>
            <a:r>
              <a:rPr lang="en-GB" sz="1600" cap="none" dirty="0">
                <a:solidFill>
                  <a:schemeClr val="tx1"/>
                </a:solidFill>
              </a:rPr>
              <a:t> Catchment, Kyoga Water Management Zone, in </a:t>
            </a:r>
            <a:r>
              <a:rPr lang="en-US" sz="1600" dirty="0" err="1"/>
              <a:t>Kaabong</a:t>
            </a:r>
            <a:r>
              <a:rPr lang="en-US" sz="1600" dirty="0"/>
              <a:t> , </a:t>
            </a:r>
            <a:r>
              <a:rPr lang="en-US" sz="1600" dirty="0" err="1"/>
              <a:t>Moroto</a:t>
            </a:r>
            <a:r>
              <a:rPr lang="en-US" sz="1600" dirty="0"/>
              <a:t> , </a:t>
            </a:r>
            <a:r>
              <a:rPr lang="en-US" sz="1600" dirty="0" err="1"/>
              <a:t>Kotido</a:t>
            </a:r>
            <a:r>
              <a:rPr lang="en-US" sz="1600" dirty="0"/>
              <a:t>  </a:t>
            </a:r>
            <a:r>
              <a:rPr lang="en-US" sz="1600" dirty="0" err="1"/>
              <a:t>Napak</a:t>
            </a:r>
            <a:r>
              <a:rPr lang="en-US" sz="1600" dirty="0"/>
              <a:t>  and </a:t>
            </a:r>
            <a:r>
              <a:rPr lang="en-US" sz="1600" dirty="0" err="1"/>
              <a:t>Nakapiripirit</a:t>
            </a:r>
            <a:r>
              <a:rPr lang="en-US" sz="1600" dirty="0"/>
              <a:t> in the </a:t>
            </a:r>
            <a:r>
              <a:rPr lang="en-US" sz="1600" dirty="0" err="1"/>
              <a:t>Karamoja</a:t>
            </a:r>
            <a:r>
              <a:rPr lang="en-US" sz="1600" dirty="0"/>
              <a:t> Region and; </a:t>
            </a:r>
            <a:r>
              <a:rPr lang="en-US" sz="1600" dirty="0" err="1"/>
              <a:t>Amuria</a:t>
            </a:r>
            <a:r>
              <a:rPr lang="en-US" sz="1600" dirty="0"/>
              <a:t> , </a:t>
            </a:r>
            <a:r>
              <a:rPr lang="en-US" sz="1600" dirty="0" err="1"/>
              <a:t>Katakwi</a:t>
            </a:r>
            <a:r>
              <a:rPr lang="en-US" sz="1600" dirty="0"/>
              <a:t> and </a:t>
            </a:r>
            <a:r>
              <a:rPr lang="en-US" sz="1600" dirty="0" err="1"/>
              <a:t>Soroti</a:t>
            </a:r>
            <a:r>
              <a:rPr lang="en-US" sz="1600" dirty="0"/>
              <a:t> in </a:t>
            </a:r>
            <a:r>
              <a:rPr lang="en-US" sz="1600" dirty="0" err="1"/>
              <a:t>Teso</a:t>
            </a:r>
            <a:r>
              <a:rPr lang="en-US" sz="1600" dirty="0"/>
              <a:t> Region </a:t>
            </a:r>
            <a:r>
              <a:rPr lang="en-GB" sz="1600" cap="none" dirty="0">
                <a:solidFill>
                  <a:schemeClr val="tx1"/>
                </a:solidFill>
              </a:rPr>
              <a:t> (Uganda).</a:t>
            </a:r>
          </a:p>
          <a:p>
            <a:endParaRPr lang="en-GB" sz="1600" cap="none" dirty="0">
              <a:solidFill>
                <a:schemeClr val="tx1"/>
              </a:solidFill>
            </a:endParaRPr>
          </a:p>
          <a:p>
            <a:r>
              <a:rPr lang="en-US" sz="1600" dirty="0"/>
              <a:t>Climate Change has aggravated the impacts of droughts manifested in form of acute water constraints resulting from high rainfall variability and increasing temperatures.</a:t>
            </a:r>
          </a:p>
          <a:p>
            <a:endParaRPr lang="en-US" sz="1600" dirty="0"/>
          </a:p>
          <a:p>
            <a:r>
              <a:rPr lang="en-US" sz="1600" dirty="0"/>
              <a:t>Future climate change projections between 2030 and 2080 paint a gloomy picture characterized by high rainfall variability and increased temperatures </a:t>
            </a:r>
          </a:p>
        </p:txBody>
      </p:sp>
      <p:pic>
        <p:nvPicPr>
          <p:cNvPr id="4" name="Picture 3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0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95251"/>
            <a:ext cx="1170590" cy="1865680"/>
          </a:xfrm>
        </p:spPr>
        <p:txBody>
          <a:bodyPr>
            <a:normAutofit/>
          </a:bodyPr>
          <a:lstStyle/>
          <a:p>
            <a:r>
              <a:rPr lang="en-GB" sz="1600" b="1" dirty="0">
                <a:latin typeface="+mn-lt"/>
                <a:ea typeface="+mn-ea"/>
                <a:cs typeface="+mn-cs"/>
              </a:rPr>
              <a:t>The </a:t>
            </a:r>
            <a:r>
              <a:rPr lang="en-GB" sz="1600" b="1" dirty="0" err="1">
                <a:latin typeface="+mn-lt"/>
                <a:ea typeface="+mn-ea"/>
                <a:cs typeface="+mn-cs"/>
              </a:rPr>
              <a:t>Lokere</a:t>
            </a:r>
            <a:r>
              <a:rPr lang="en-GB" sz="1600" b="1" dirty="0">
                <a:latin typeface="+mn-lt"/>
                <a:ea typeface="+mn-ea"/>
                <a:cs typeface="+mn-cs"/>
              </a:rPr>
              <a:t> Catchment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95250"/>
            <a:ext cx="62103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1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380606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Introduction Continued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587"/>
            <a:ext cx="8686801" cy="4556915"/>
          </a:xfrm>
        </p:spPr>
        <p:txBody>
          <a:bodyPr>
            <a:noAutofit/>
          </a:bodyPr>
          <a:lstStyle/>
          <a:p>
            <a:r>
              <a:rPr lang="en-US" sz="1400" dirty="0"/>
              <a:t>In</a:t>
            </a:r>
            <a:r>
              <a:rPr lang="en-US" sz="1400" b="1" dirty="0"/>
              <a:t> Uganda</a:t>
            </a:r>
            <a:r>
              <a:rPr lang="en-US" sz="1400" dirty="0"/>
              <a:t>, the climate is not only a driving force but also a key determinant of the status of natural resources, such pattern in </a:t>
            </a:r>
            <a:r>
              <a:rPr lang="en-US" sz="1400" dirty="0" err="1"/>
              <a:t>Lokere</a:t>
            </a:r>
            <a:r>
              <a:rPr lang="en-US" sz="1400" dirty="0"/>
              <a:t> catch as water resources, forest, agriculture, ecotourism, and wildlife</a:t>
            </a:r>
          </a:p>
          <a:p>
            <a:endParaRPr lang="en-US" sz="1400" dirty="0"/>
          </a:p>
          <a:p>
            <a:r>
              <a:rPr lang="en-US" sz="1400" dirty="0"/>
              <a:t>The precipitation is classified as bimodal, but is highly variable in space and time, with high peak events and long dry periods</a:t>
            </a:r>
          </a:p>
          <a:p>
            <a:endParaRPr lang="en-US" sz="1400" dirty="0"/>
          </a:p>
          <a:p>
            <a:r>
              <a:rPr lang="en-US" sz="1400" dirty="0"/>
              <a:t>The rainfall level ranges from 400 to 2200 mm per year with two seasons (March to June, and August to November)</a:t>
            </a:r>
          </a:p>
          <a:p>
            <a:endParaRPr lang="en-US" sz="1400" dirty="0"/>
          </a:p>
          <a:p>
            <a:r>
              <a:rPr lang="en-US" sz="1400" dirty="0"/>
              <a:t>It is characterized by prolonged dry spells and erratic rainfall with flash floods that erode soils, leaving deep gullies.</a:t>
            </a:r>
          </a:p>
          <a:p>
            <a:endParaRPr lang="en-US" sz="1400" dirty="0"/>
          </a:p>
          <a:p>
            <a:r>
              <a:rPr lang="en-US" sz="1400" dirty="0"/>
              <a:t>Total crop failure, loss of livestock and this has far-reaching impacts on food security, leaving communities vulnerable to starvation; reduced water and pasture for livestock; disease outbreaks; loss of biodiversity and increased resource use conflicts.</a:t>
            </a:r>
          </a:p>
          <a:p>
            <a:endParaRPr lang="en-US" sz="1400" dirty="0"/>
          </a:p>
          <a:p>
            <a:r>
              <a:rPr lang="en-US" sz="1400" cap="none" dirty="0">
                <a:solidFill>
                  <a:schemeClr val="tx1"/>
                </a:solidFill>
              </a:rPr>
              <a:t>Major focus is the </a:t>
            </a:r>
            <a:r>
              <a:rPr lang="en-US" sz="1400" dirty="0"/>
              <a:t>resilience of small holder farmers and pastoralists in line with global climate agenda 2030, NDP III objectives and contributions to SDG Goal 13 (Climate Action) and plan for NDP IV</a:t>
            </a:r>
            <a:br>
              <a:rPr lang="en-GB" sz="1400" cap="none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  <a:p>
            <a:endParaRPr lang="en-US" sz="1400" dirty="0"/>
          </a:p>
        </p:txBody>
      </p:sp>
      <p:pic>
        <p:nvPicPr>
          <p:cNvPr id="4" name="Picture 3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9"/>
            <a:ext cx="8229600" cy="533311"/>
          </a:xfrm>
        </p:spPr>
        <p:txBody>
          <a:bodyPr>
            <a:noAutofit/>
          </a:bodyPr>
          <a:lstStyle/>
          <a:p>
            <a:r>
              <a:rPr lang="en-GB" sz="2800" dirty="0"/>
              <a:t>Significance of the study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The findings and recommendations will inform policy makers, practitioners and researchers working toward climate resilience and sustainable development</a:t>
            </a:r>
          </a:p>
          <a:p>
            <a:endParaRPr lang="en-GB" sz="2000" dirty="0"/>
          </a:p>
          <a:p>
            <a:r>
              <a:rPr lang="en-GB" sz="2000" dirty="0"/>
              <a:t>Contribute to Sustainable Development Goal 13 (Climate Action)</a:t>
            </a:r>
          </a:p>
          <a:p>
            <a:endParaRPr lang="en-GB" sz="2000" dirty="0"/>
          </a:p>
          <a:p>
            <a:r>
              <a:rPr lang="en-GB" sz="2000" dirty="0"/>
              <a:t>Support vulnerable communities in achieving climate resilience in </a:t>
            </a:r>
            <a:r>
              <a:rPr lang="en-GB" sz="2000" dirty="0" err="1"/>
              <a:t>Lokere</a:t>
            </a:r>
            <a:r>
              <a:rPr lang="en-GB" sz="2000" dirty="0"/>
              <a:t> Catchment</a:t>
            </a:r>
            <a:endParaRPr lang="en-US" sz="2000" dirty="0"/>
          </a:p>
        </p:txBody>
      </p:sp>
      <p:pic>
        <p:nvPicPr>
          <p:cNvPr id="4" name="Picture 3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6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1"/>
            <a:ext cx="8229600" cy="380606"/>
          </a:xfrm>
        </p:spPr>
        <p:txBody>
          <a:bodyPr>
            <a:noAutofit/>
          </a:bodyPr>
          <a:lstStyle/>
          <a:p>
            <a:r>
              <a:rPr lang="en-GB" sz="2000" dirty="0"/>
              <a:t>Methodology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9294"/>
            <a:ext cx="8229600" cy="3855335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/>
              <a:t>Mixed-methods approach (quantitative and qualitative methodologies) were used in primary and secondary  data collection 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These included: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Desk reviews</a:t>
            </a:r>
          </a:p>
          <a:p>
            <a:endParaRPr lang="en-GB" sz="2000" dirty="0"/>
          </a:p>
          <a:p>
            <a:r>
              <a:rPr lang="en-GB" sz="2000" dirty="0"/>
              <a:t>Key Informant Interviews (KIIs) </a:t>
            </a:r>
          </a:p>
          <a:p>
            <a:endParaRPr lang="en-GB" sz="2000" dirty="0"/>
          </a:p>
          <a:p>
            <a:r>
              <a:rPr lang="en-GB" sz="2000" dirty="0"/>
              <a:t>Focus Group Discussion (FGDs)</a:t>
            </a:r>
          </a:p>
          <a:p>
            <a:endParaRPr lang="en-GB" sz="2000" dirty="0"/>
          </a:p>
          <a:p>
            <a:r>
              <a:rPr lang="en-GB" sz="2000" dirty="0"/>
              <a:t>Observations in the field</a:t>
            </a:r>
          </a:p>
          <a:p>
            <a:endParaRPr lang="en-GB" sz="2000" dirty="0"/>
          </a:p>
          <a:p>
            <a:r>
              <a:rPr lang="en-GB" sz="2000" dirty="0"/>
              <a:t>Data analysis</a:t>
            </a:r>
            <a:endParaRPr lang="en-US" sz="2000" dirty="0"/>
          </a:p>
        </p:txBody>
      </p:sp>
      <p:pic>
        <p:nvPicPr>
          <p:cNvPr id="4" name="Picture 3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4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807"/>
            <a:ext cx="8229600" cy="375074"/>
          </a:xfrm>
        </p:spPr>
        <p:txBody>
          <a:bodyPr>
            <a:normAutofit fontScale="90000"/>
          </a:bodyPr>
          <a:lstStyle/>
          <a:p>
            <a:r>
              <a:rPr lang="en-GB" sz="2000" dirty="0"/>
              <a:t>Interventions 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808344"/>
              </p:ext>
            </p:extLst>
          </p:nvPr>
        </p:nvGraphicFramePr>
        <p:xfrm>
          <a:off x="601671" y="433884"/>
          <a:ext cx="8398775" cy="4675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11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9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S/N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Project Name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Project Location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District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Population Served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Villages Served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Kaabong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Kaabong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Kaabong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Kotido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Kotido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Kotido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3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Orwamuge Piped Water Supply system 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Orwamuge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Abim 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21,512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25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Nakapiripirit 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Nakapiripirit 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Nakapiripirit</a:t>
                      </a:r>
                      <a:r>
                        <a:rPr lang="en-US" sz="1400" kern="0" dirty="0">
                          <a:effectLst/>
                        </a:rPr>
                        <a:t> 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Abim piped water supply system 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Abim TC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Abim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 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6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Alerek</a:t>
                      </a:r>
                      <a:r>
                        <a:rPr lang="en-US" sz="1400" kern="0" dirty="0">
                          <a:effectLst/>
                        </a:rPr>
                        <a:t> Piped Water Supply system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Alerek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Abim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53,298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12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2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7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Kacheri-Lokona Piped Water Supply system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Kacheri</a:t>
                      </a:r>
                      <a:endParaRPr lang="en-US" sz="14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Lokona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Kotido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72,973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24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8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Namalu Piped Water Supply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Namalu RGC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Nabilatuk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70,538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12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8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9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Morulem Piped Water Supply 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Morulem RGC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Abim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92,871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56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8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10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Amudat Piped Water Supply</a:t>
                      </a:r>
                      <a:endParaRPr lang="en-US" sz="1400" kern="10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Amudat</a:t>
                      </a:r>
                      <a:r>
                        <a:rPr lang="en-US" sz="1400" kern="0" dirty="0">
                          <a:effectLst/>
                        </a:rPr>
                        <a:t> TC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 err="1">
                          <a:effectLst/>
                        </a:rPr>
                        <a:t>Amudat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10,372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16</a:t>
                      </a:r>
                      <a:endParaRPr lang="en-US" sz="1400" kern="100" dirty="0">
                        <a:effectLst/>
                        <a:latin typeface="Aptos"/>
                        <a:ea typeface="Aptos"/>
                        <a:cs typeface="Times New Roman"/>
                      </a:endParaRPr>
                    </a:p>
                  </a:txBody>
                  <a:tcPr marL="61784" marR="61784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4" descr="A logo with a goat head and a triangle in a circle&#10;&#10;Description automatically generated">
            <a:extLst>
              <a:ext uri="{FF2B5EF4-FFF2-40B4-BE49-F238E27FC236}">
                <a16:creationId xmlns:a16="http://schemas.microsoft.com/office/drawing/2014/main" id="{05FA8E72-50BB-C1E8-B389-40405A55C1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22" y="-24232"/>
            <a:ext cx="1081075" cy="1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2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1331</Words>
  <Application>Microsoft Office PowerPoint</Application>
  <PresentationFormat>On-screen Show (16:9)</PresentationFormat>
  <Paragraphs>186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Office Theme</vt:lpstr>
      <vt:lpstr>Topic: The Government's effort to enhance drought Resilience in the Lokere Catchment, Kyoga Water Management Zone, Karamoja, Uganda  Workshop: The 8th Uganda Evaluation Week 2024</vt:lpstr>
      <vt:lpstr>About The Presenter-Alice Ninsiima</vt:lpstr>
      <vt:lpstr>Presentation outline </vt:lpstr>
      <vt:lpstr>Introduction</vt:lpstr>
      <vt:lpstr>The Lokere Catchment</vt:lpstr>
      <vt:lpstr>Introduction Continued</vt:lpstr>
      <vt:lpstr>Significance of the study</vt:lpstr>
      <vt:lpstr>Methodology</vt:lpstr>
      <vt:lpstr>Interventions </vt:lpstr>
      <vt:lpstr>Interventions</vt:lpstr>
      <vt:lpstr>Interventions</vt:lpstr>
      <vt:lpstr>Interventions</vt:lpstr>
      <vt:lpstr>Interventions continued</vt:lpstr>
      <vt:lpstr>Opportunities and challenges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2024-08-15T05:18:55Z</dcterms:modified>
</cp:coreProperties>
</file>