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notesMasterIdLst>
    <p:notesMasterId r:id="rId17"/>
  </p:notesMasterIdLst>
  <p:sldIdLst>
    <p:sldId id="256" r:id="rId2"/>
    <p:sldId id="257" r:id="rId3"/>
    <p:sldId id="258" r:id="rId4"/>
    <p:sldId id="271" r:id="rId5"/>
    <p:sldId id="259" r:id="rId6"/>
    <p:sldId id="269" r:id="rId7"/>
    <p:sldId id="260" r:id="rId8"/>
    <p:sldId id="261" r:id="rId9"/>
    <p:sldId id="268" r:id="rId10"/>
    <p:sldId id="262" r:id="rId11"/>
    <p:sldId id="273" r:id="rId12"/>
    <p:sldId id="264" r:id="rId13"/>
    <p:sldId id="265" r:id="rId14"/>
    <p:sldId id="267"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434" autoAdjust="0"/>
  </p:normalViewPr>
  <p:slideViewPr>
    <p:cSldViewPr snapToGrid="0">
      <p:cViewPr>
        <p:scale>
          <a:sx n="70" d="100"/>
          <a:sy n="70" d="100"/>
        </p:scale>
        <p:origin x="66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9C8DD2-8631-4492-A003-F5A4CE86A9CB}" type="datetimeFigureOut">
              <a:rPr lang="en-US" smtClean="0"/>
              <a:t>12-Aug-24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B70B4D-857D-44AB-A8E1-84B8359151B8}" type="slidenum">
              <a:rPr lang="en-US" smtClean="0"/>
              <a:t>‹#›</a:t>
            </a:fld>
            <a:endParaRPr lang="en-US"/>
          </a:p>
        </p:txBody>
      </p:sp>
    </p:spTree>
    <p:extLst>
      <p:ext uri="{BB962C8B-B14F-4D97-AF65-F5344CB8AC3E}">
        <p14:creationId xmlns:p14="http://schemas.microsoft.com/office/powerpoint/2010/main" val="4146223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B70B4D-857D-44AB-A8E1-84B8359151B8}" type="slidenum">
              <a:rPr lang="en-US" smtClean="0"/>
              <a:t>3</a:t>
            </a:fld>
            <a:endParaRPr lang="en-US"/>
          </a:p>
        </p:txBody>
      </p:sp>
    </p:spTree>
    <p:extLst>
      <p:ext uri="{BB962C8B-B14F-4D97-AF65-F5344CB8AC3E}">
        <p14:creationId xmlns:p14="http://schemas.microsoft.com/office/powerpoint/2010/main" val="35371753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12-Aug-24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5094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12-Aug-24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9402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12-Aug-24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1486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12-Aug-24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06593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12-Aug-24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3038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12-Aug-24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5640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12-Aug-24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9085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12-Aug-24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5618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12-Aug-24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3443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endParaRPr lang="en-GB" dirty="0"/>
          </a:p>
        </p:txBody>
      </p:sp>
      <p:sp>
        <p:nvSpPr>
          <p:cNvPr id="8" name="Text Placeholder 8"/>
          <p:cNvSpPr>
            <a:spLocks noGrp="1"/>
          </p:cNvSpPr>
          <p:nvPr>
            <p:ph type="body" sz="quarter" idx="14"/>
          </p:nvPr>
        </p:nvSpPr>
        <p:spPr bwMode="gray">
          <a:xfrm>
            <a:off x="431803" y="1590659"/>
            <a:ext cx="11328400" cy="387927"/>
          </a:xfrm>
        </p:spPr>
        <p:txBody>
          <a:bodyPr>
            <a:spAutoFit/>
          </a:bodyPr>
          <a:lstStyle>
            <a:lvl1pPr algn="l">
              <a:lnSpc>
                <a:spcPct val="80000"/>
              </a:lnSpc>
              <a:spcBef>
                <a:spcPts val="0"/>
              </a:spcBef>
              <a:spcAft>
                <a:spcPts val="0"/>
              </a:spcAft>
              <a:defRPr sz="2401"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539624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endParaRPr lang="en-GB" dirty="0"/>
          </a:p>
        </p:txBody>
      </p:sp>
      <p:sp>
        <p:nvSpPr>
          <p:cNvPr id="10" name="Text Placeholder 6"/>
          <p:cNvSpPr>
            <a:spLocks noGrp="1"/>
          </p:cNvSpPr>
          <p:nvPr>
            <p:ph type="body" sz="quarter" idx="13"/>
          </p:nvPr>
        </p:nvSpPr>
        <p:spPr bwMode="gray">
          <a:xfrm>
            <a:off x="431803" y="1835152"/>
            <a:ext cx="5530852" cy="4001713"/>
          </a:xfrm>
        </p:spPr>
        <p:txBody>
          <a:bodyPr/>
          <a:lstStyle>
            <a:lvl1pPr>
              <a:lnSpc>
                <a:spcPct val="100000"/>
              </a:lnSpc>
              <a:spcBef>
                <a:spcPts val="801"/>
              </a:spcBef>
              <a:spcAft>
                <a:spcPts val="0"/>
              </a:spcAft>
              <a:defRPr>
                <a:solidFill>
                  <a:schemeClr val="tx1"/>
                </a:solidFill>
              </a:defRPr>
            </a:lvl1pPr>
            <a:lvl2pPr>
              <a:lnSpc>
                <a:spcPct val="100000"/>
              </a:lnSpc>
              <a:spcBef>
                <a:spcPts val="801"/>
              </a:spcBef>
              <a:spcAft>
                <a:spcPts val="0"/>
              </a:spcAft>
              <a:defRPr>
                <a:solidFill>
                  <a:schemeClr val="tx1"/>
                </a:solidFill>
              </a:defRPr>
            </a:lvl2pPr>
            <a:lvl3pPr>
              <a:lnSpc>
                <a:spcPct val="100000"/>
              </a:lnSpc>
              <a:spcBef>
                <a:spcPts val="801"/>
              </a:spcBef>
              <a:spcAft>
                <a:spcPts val="0"/>
              </a:spcAft>
              <a:defRPr>
                <a:solidFill>
                  <a:schemeClr val="tx1"/>
                </a:solidFill>
              </a:defRPr>
            </a:lvl3pPr>
            <a:lvl4pPr>
              <a:lnSpc>
                <a:spcPct val="100000"/>
              </a:lnSpc>
              <a:spcBef>
                <a:spcPts val="801"/>
              </a:spcBef>
              <a:spcAft>
                <a:spcPts val="0"/>
              </a:spcAft>
              <a:defRPr>
                <a:solidFill>
                  <a:schemeClr val="tx1"/>
                </a:solidFill>
              </a:defRPr>
            </a:lvl4pPr>
            <a:lvl5pPr>
              <a:lnSpc>
                <a:spcPct val="100000"/>
              </a:lnSpc>
              <a:spcBef>
                <a:spcPts val="801"/>
              </a:spcBef>
              <a:spcAft>
                <a:spcPts val="0"/>
              </a:spcAf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6"/>
          <p:cNvSpPr>
            <a:spLocks noGrp="1"/>
          </p:cNvSpPr>
          <p:nvPr>
            <p:ph type="body" sz="quarter" idx="15"/>
          </p:nvPr>
        </p:nvSpPr>
        <p:spPr bwMode="gray">
          <a:xfrm>
            <a:off x="6246291" y="1835152"/>
            <a:ext cx="5513915" cy="4001713"/>
          </a:xfrm>
        </p:spPr>
        <p:txBody>
          <a:bodyPr/>
          <a:lstStyle>
            <a:lvl1pPr>
              <a:lnSpc>
                <a:spcPct val="100000"/>
              </a:lnSpc>
              <a:spcBef>
                <a:spcPts val="801"/>
              </a:spcBef>
              <a:spcAft>
                <a:spcPts val="0"/>
              </a:spcAft>
              <a:defRPr>
                <a:solidFill>
                  <a:schemeClr val="tx1"/>
                </a:solidFill>
              </a:defRPr>
            </a:lvl1pPr>
            <a:lvl2pPr>
              <a:lnSpc>
                <a:spcPct val="100000"/>
              </a:lnSpc>
              <a:spcBef>
                <a:spcPts val="801"/>
              </a:spcBef>
              <a:spcAft>
                <a:spcPts val="0"/>
              </a:spcAft>
              <a:defRPr>
                <a:solidFill>
                  <a:schemeClr val="tx1"/>
                </a:solidFill>
              </a:defRPr>
            </a:lvl2pPr>
            <a:lvl3pPr>
              <a:lnSpc>
                <a:spcPct val="100000"/>
              </a:lnSpc>
              <a:spcBef>
                <a:spcPts val="801"/>
              </a:spcBef>
              <a:spcAft>
                <a:spcPts val="0"/>
              </a:spcAft>
              <a:defRPr>
                <a:solidFill>
                  <a:schemeClr val="tx1"/>
                </a:solidFill>
              </a:defRPr>
            </a:lvl3pPr>
            <a:lvl4pPr>
              <a:lnSpc>
                <a:spcPct val="100000"/>
              </a:lnSpc>
              <a:spcBef>
                <a:spcPts val="801"/>
              </a:spcBef>
              <a:spcAft>
                <a:spcPts val="0"/>
              </a:spcAft>
              <a:defRPr>
                <a:solidFill>
                  <a:schemeClr val="tx1"/>
                </a:solidFill>
              </a:defRPr>
            </a:lvl4pPr>
            <a:lvl5pPr>
              <a:lnSpc>
                <a:spcPct val="100000"/>
              </a:lnSpc>
              <a:spcBef>
                <a:spcPts val="801"/>
              </a:spcBef>
              <a:spcAft>
                <a:spcPts val="0"/>
              </a:spcAf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4892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12-Aug-24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3356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Video">
    <p:spTree>
      <p:nvGrpSpPr>
        <p:cNvPr id="1" name=""/>
        <p:cNvGrpSpPr/>
        <p:nvPr/>
      </p:nvGrpSpPr>
      <p:grpSpPr>
        <a:xfrm>
          <a:off x="0" y="0"/>
          <a:ext cx="0" cy="0"/>
          <a:chOff x="0" y="0"/>
          <a:chExt cx="0" cy="0"/>
        </a:xfrm>
      </p:grpSpPr>
      <p:pic>
        <p:nvPicPr>
          <p:cNvPr id="5" name="Picture 1" descr="A computer with a blank screen&#10;&#10;Description automatically generated with low confidenc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Placeholder 5"/>
          <p:cNvSpPr>
            <a:spLocks noGrp="1"/>
          </p:cNvSpPr>
          <p:nvPr>
            <p:ph type="body" sz="quarter" idx="17"/>
          </p:nvPr>
        </p:nvSpPr>
        <p:spPr>
          <a:xfrm>
            <a:off x="431800" y="1223081"/>
            <a:ext cx="11328400" cy="389761"/>
          </a:xfrm>
        </p:spPr>
        <p:txBody>
          <a:bodyPr/>
          <a:lstStyle>
            <a:lvl1pPr>
              <a:defRPr sz="2133">
                <a:solidFill>
                  <a:schemeClr val="tx1"/>
                </a:solidFill>
              </a:defRPr>
            </a:lvl1pPr>
          </a:lstStyle>
          <a:p>
            <a:pPr lvl="0"/>
            <a:r>
              <a:rPr lang="en-US"/>
              <a:t>Click to edit Master text styles</a:t>
            </a:r>
          </a:p>
        </p:txBody>
      </p:sp>
      <p:sp>
        <p:nvSpPr>
          <p:cNvPr id="27" name="Text Placeholder 5"/>
          <p:cNvSpPr>
            <a:spLocks noGrp="1"/>
          </p:cNvSpPr>
          <p:nvPr>
            <p:ph type="body" sz="quarter" idx="10"/>
          </p:nvPr>
        </p:nvSpPr>
        <p:spPr>
          <a:xfrm>
            <a:off x="431800" y="719369"/>
            <a:ext cx="1729509" cy="575733"/>
          </a:xfrm>
        </p:spPr>
        <p:txBody>
          <a:bodyPr/>
          <a:lstStyle>
            <a:lvl1pPr>
              <a:defRPr sz="2667">
                <a:solidFill>
                  <a:schemeClr val="tx2"/>
                </a:solidFill>
              </a:defRPr>
            </a:lvl1pPr>
          </a:lstStyle>
          <a:p>
            <a:pPr lvl="0"/>
            <a:r>
              <a:rPr lang="en-US"/>
              <a:t>Click to edit Master text styles</a:t>
            </a:r>
          </a:p>
        </p:txBody>
      </p:sp>
      <p:sp>
        <p:nvSpPr>
          <p:cNvPr id="3" name="Media Placeholder 2"/>
          <p:cNvSpPr>
            <a:spLocks noGrp="1"/>
          </p:cNvSpPr>
          <p:nvPr>
            <p:ph type="media" sz="quarter" idx="18"/>
          </p:nvPr>
        </p:nvSpPr>
        <p:spPr>
          <a:xfrm>
            <a:off x="2493434" y="719667"/>
            <a:ext cx="6828367" cy="4290484"/>
          </a:xfrm>
        </p:spPr>
        <p:txBody>
          <a:bodyPr bIns="648000" rtlCol="0" anchor="ctr">
            <a:noAutofit/>
          </a:bodyPr>
          <a:lstStyle>
            <a:lvl1pPr algn="ctr">
              <a:defRPr>
                <a:solidFill>
                  <a:schemeClr val="bg1">
                    <a:lumMod val="75000"/>
                  </a:schemeClr>
                </a:solidFill>
              </a:defRPr>
            </a:lvl1pPr>
          </a:lstStyle>
          <a:p>
            <a:pPr lvl="0"/>
            <a:endParaRPr lang="en-GB" noProof="0" dirty="0"/>
          </a:p>
        </p:txBody>
      </p:sp>
    </p:spTree>
    <p:extLst>
      <p:ext uri="{BB962C8B-B14F-4D97-AF65-F5344CB8AC3E}">
        <p14:creationId xmlns:p14="http://schemas.microsoft.com/office/powerpoint/2010/main" val="2320046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12-Aug-24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0788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12-Aug-24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5617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12-Aug-24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1642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12-Aug-24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0477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12-Aug-24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6013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12-Aug-24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0521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12-Aug-24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14625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61BEF0D-F0BB-DE4B-95CE-6DB70DBA9567}" type="datetimeFigureOut">
              <a:rPr lang="en-US" smtClean="0"/>
              <a:pPr/>
              <a:t>12-Aug-24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171406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98" r:id="rId18"/>
    <p:sldLayoutId id="2147483696" r:id="rId19"/>
    <p:sldLayoutId id="2147483697" r:id="rId20"/>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88459" y="4101354"/>
            <a:ext cx="5674659" cy="1492622"/>
          </a:xfrm>
        </p:spPr>
        <p:txBody>
          <a:bodyPr>
            <a:normAutofit/>
          </a:bodyPr>
          <a:lstStyle/>
          <a:p>
            <a:pPr algn="ctr"/>
            <a:r>
              <a:rPr lang="en-US" sz="3200" b="1" dirty="0" smtClean="0"/>
              <a:t>By </a:t>
            </a:r>
          </a:p>
          <a:p>
            <a:pPr algn="ctr"/>
            <a:r>
              <a:rPr lang="en-US" sz="3200" b="1" dirty="0" smtClean="0"/>
              <a:t>Anna Elsie </a:t>
            </a:r>
            <a:r>
              <a:rPr lang="en-US" sz="3200" b="1" dirty="0" err="1" smtClean="0"/>
              <a:t>Luyiggo</a:t>
            </a:r>
            <a:endParaRPr lang="en-US" sz="3200" b="1" dirty="0"/>
          </a:p>
        </p:txBody>
      </p:sp>
      <p:pic>
        <p:nvPicPr>
          <p:cNvPr id="5" name="Picture 4" descr="A coat of arms with animals&#10;&#10;Description automatically generated">
            <a:extLst>
              <a:ext uri="{FF2B5EF4-FFF2-40B4-BE49-F238E27FC236}">
                <a16:creationId xmlns:a16="http://schemas.microsoft.com/office/drawing/2014/main" xmlns="" id="{15057DD8-BFE4-0DE8-0545-557DDC96C1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17" y="24993"/>
            <a:ext cx="1724342" cy="1581623"/>
          </a:xfrm>
          <a:prstGeom prst="rect">
            <a:avLst/>
          </a:prstGeom>
        </p:spPr>
      </p:pic>
      <p:pic>
        <p:nvPicPr>
          <p:cNvPr id="6" name="Picture 5" descr="A logo with a goat head and a triangle in a circle&#10;&#10;Description automatically generated">
            <a:extLst>
              <a:ext uri="{FF2B5EF4-FFF2-40B4-BE49-F238E27FC236}">
                <a16:creationId xmlns:a16="http://schemas.microsoft.com/office/drawing/2014/main" xmlns="" id="{05FA8E72-50BB-C1E8-B389-40405A55C1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91165" y="0"/>
            <a:ext cx="2200835" cy="2178424"/>
          </a:xfrm>
          <a:prstGeom prst="rect">
            <a:avLst/>
          </a:prstGeom>
        </p:spPr>
      </p:pic>
      <p:pic>
        <p:nvPicPr>
          <p:cNvPr id="7" name="Picture 6" descr="A logo with text and leaves&#10;&#10;Description automatically generated">
            <a:extLst>
              <a:ext uri="{FF2B5EF4-FFF2-40B4-BE49-F238E27FC236}">
                <a16:creationId xmlns:a16="http://schemas.microsoft.com/office/drawing/2014/main" xmlns="" id="{DCD0F3C0-77F5-4BA9-FD49-889C6F66B4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1134" y="1721710"/>
            <a:ext cx="3872266" cy="3872266"/>
          </a:xfrm>
          <a:prstGeom prst="rect">
            <a:avLst/>
          </a:prstGeom>
        </p:spPr>
      </p:pic>
      <p:sp>
        <p:nvSpPr>
          <p:cNvPr id="8" name="Title 1"/>
          <p:cNvSpPr txBox="1">
            <a:spLocks/>
          </p:cNvSpPr>
          <p:nvPr/>
        </p:nvSpPr>
        <p:spPr>
          <a:xfrm>
            <a:off x="936780" y="1606617"/>
            <a:ext cx="7378015" cy="2196265"/>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prstClr val="black">
                    <a:lumMod val="85000"/>
                    <a:lumOff val="15000"/>
                  </a:prstClr>
                </a:solidFill>
                <a:effectLst/>
                <a:uLnTx/>
                <a:uFillTx/>
                <a:latin typeface="Century Gothic" panose="020B0502020202020204"/>
              </a:rPr>
              <a:t>Solid Waste Management and Disaster Risk Reduction: A Conceptual Framework</a:t>
            </a:r>
            <a:br>
              <a:rPr kumimoji="0" lang="en-US" sz="3200" b="1" i="0" u="none" strike="noStrike" kern="1200" cap="none" spc="0" normalizeH="0" baseline="0" noProof="0" dirty="0" smtClean="0">
                <a:ln>
                  <a:noFill/>
                </a:ln>
                <a:solidFill>
                  <a:prstClr val="black">
                    <a:lumMod val="85000"/>
                    <a:lumOff val="15000"/>
                  </a:prstClr>
                </a:solidFill>
                <a:effectLst/>
                <a:uLnTx/>
                <a:uFillTx/>
                <a:latin typeface="Century Gothic" panose="020B0502020202020204"/>
              </a:rPr>
            </a:br>
            <a:r>
              <a:rPr kumimoji="0" lang="en-US" sz="3200" b="1" i="0" u="none" strike="noStrike" kern="1200" cap="none" spc="0" normalizeH="0" baseline="0" noProof="0" dirty="0" smtClean="0">
                <a:ln>
                  <a:noFill/>
                </a:ln>
                <a:solidFill>
                  <a:prstClr val="black">
                    <a:lumMod val="85000"/>
                    <a:lumOff val="15000"/>
                  </a:prstClr>
                </a:solidFill>
                <a:effectLst/>
                <a:uLnTx/>
                <a:uFillTx/>
                <a:latin typeface="Century Gothic" panose="020B0502020202020204"/>
              </a:rPr>
              <a:t>for Climate Change Resilience and Adaptability.</a:t>
            </a:r>
            <a:endParaRPr kumimoji="0" lang="en-US" b="0" i="0" u="none" strike="noStrike" kern="1200" cap="all" spc="0" normalizeH="0" baseline="0" noProof="0" dirty="0">
              <a:ln>
                <a:noFill/>
              </a:ln>
              <a:solidFill>
                <a:sysClr val="windowText" lastClr="000000"/>
              </a:solidFill>
              <a:effectLst/>
              <a:uLnTx/>
              <a:uFillTx/>
              <a:latin typeface="Tw Cen MT" panose="020B0602020104020603"/>
            </a:endParaRPr>
          </a:p>
        </p:txBody>
      </p:sp>
    </p:spTree>
    <p:extLst>
      <p:ext uri="{BB962C8B-B14F-4D97-AF65-F5344CB8AC3E}">
        <p14:creationId xmlns:p14="http://schemas.microsoft.com/office/powerpoint/2010/main" val="38997668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6754" y="0"/>
            <a:ext cx="9070694" cy="685800"/>
          </a:xfrm>
        </p:spPr>
        <p:txBody>
          <a:bodyPr/>
          <a:lstStyle/>
          <a:p>
            <a:r>
              <a:rPr lang="en-US" b="1" dirty="0" smtClean="0"/>
              <a:t>significance</a:t>
            </a:r>
            <a:endParaRPr lang="en-US" b="1" dirty="0"/>
          </a:p>
        </p:txBody>
      </p:sp>
      <p:sp>
        <p:nvSpPr>
          <p:cNvPr id="3" name="Rectangle 2"/>
          <p:cNvSpPr/>
          <p:nvPr/>
        </p:nvSpPr>
        <p:spPr>
          <a:xfrm>
            <a:off x="1023582" y="999699"/>
            <a:ext cx="10440537" cy="4031873"/>
          </a:xfrm>
          <a:prstGeom prst="rect">
            <a:avLst/>
          </a:prstGeom>
        </p:spPr>
        <p:txBody>
          <a:bodyPr wrap="square">
            <a:spAutoFit/>
          </a:bodyPr>
          <a:lstStyle/>
          <a:p>
            <a:pPr marL="342900" indent="-342900">
              <a:buFont typeface="Arial" panose="020B0604020202020204" pitchFamily="34" charset="0"/>
              <a:buChar char="•"/>
            </a:pPr>
            <a:r>
              <a:rPr lang="en-US" sz="3200" dirty="0" smtClean="0"/>
              <a:t>By </a:t>
            </a:r>
            <a:r>
              <a:rPr lang="en-US" sz="3200" dirty="0"/>
              <a:t>linking SWM with DRR, </a:t>
            </a:r>
            <a:r>
              <a:rPr lang="en-US" sz="3200" dirty="0" smtClean="0"/>
              <a:t>the study will provide </a:t>
            </a:r>
            <a:r>
              <a:rPr lang="en-US" sz="3200" dirty="0"/>
              <a:t>a holistic approach to addressing the environmental and disaster-related challenges posed by overburdened landfills in the face of climate change. </a:t>
            </a:r>
            <a:endParaRPr lang="en-US" sz="3200" dirty="0" smtClean="0"/>
          </a:p>
          <a:p>
            <a:pPr marL="342900" indent="-342900">
              <a:buFont typeface="Arial" panose="020B0604020202020204" pitchFamily="34" charset="0"/>
              <a:buChar char="•"/>
            </a:pPr>
            <a:r>
              <a:rPr lang="en-US" sz="3200" dirty="0" smtClean="0"/>
              <a:t>The framework </a:t>
            </a:r>
            <a:r>
              <a:rPr lang="en-US" sz="3200" dirty="0"/>
              <a:t>not only aims to reduce disaster risks but also to improve public health, environmental sustainability, and the overall quality of life for urban populations. </a:t>
            </a:r>
            <a:endParaRPr lang="en-US" sz="3200" dirty="0" smtClean="0"/>
          </a:p>
          <a:p>
            <a:pPr marL="342900" indent="-342900">
              <a:buFont typeface="Arial" panose="020B0604020202020204" pitchFamily="34" charset="0"/>
              <a:buChar char="•"/>
            </a:pPr>
            <a:r>
              <a:rPr lang="en-US" sz="3200" dirty="0" smtClean="0"/>
              <a:t>Inform policy development.</a:t>
            </a:r>
            <a:endParaRPr lang="en-US" sz="3200" dirty="0"/>
          </a:p>
        </p:txBody>
      </p:sp>
    </p:spTree>
    <p:extLst>
      <p:ext uri="{BB962C8B-B14F-4D97-AF65-F5344CB8AC3E}">
        <p14:creationId xmlns:p14="http://schemas.microsoft.com/office/powerpoint/2010/main" val="2324544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54704" y="47756"/>
            <a:ext cx="6539171" cy="483924"/>
          </a:xfrm>
        </p:spPr>
        <p:txBody>
          <a:bodyPr>
            <a:normAutofit fontScale="90000"/>
          </a:bodyPr>
          <a:lstStyle/>
          <a:p>
            <a:pPr algn="ctr"/>
            <a:r>
              <a:rPr lang="en-US" sz="3200" b="1" cap="all" dirty="0">
                <a:solidFill>
                  <a:prstClr val="black"/>
                </a:solidFill>
                <a:latin typeface="Tw Cen MT" panose="020B0602020104020603"/>
              </a:rPr>
              <a:t>Methodology</a:t>
            </a:r>
            <a:endParaRPr lang="en-US" dirty="0"/>
          </a:p>
        </p:txBody>
      </p:sp>
      <p:sp>
        <p:nvSpPr>
          <p:cNvPr id="13" name="Text Placeholder 12"/>
          <p:cNvSpPr>
            <a:spLocks noGrp="1"/>
          </p:cNvSpPr>
          <p:nvPr>
            <p:ph type="body" sz="quarter" idx="14"/>
          </p:nvPr>
        </p:nvSpPr>
        <p:spPr>
          <a:xfrm>
            <a:off x="347928" y="2473703"/>
            <a:ext cx="1763712" cy="395365"/>
          </a:xfrm>
        </p:spPr>
        <p:txBody>
          <a:bodyPr rtlCol="0"/>
          <a:lstStyle/>
          <a:p>
            <a:pPr marL="0" indent="0" defTabSz="1218800">
              <a:buNone/>
              <a:defRPr/>
            </a:pPr>
            <a:r>
              <a:rPr lang="en-US" b="1" dirty="0"/>
              <a:t>FGDs</a:t>
            </a:r>
          </a:p>
        </p:txBody>
      </p:sp>
      <p:sp>
        <p:nvSpPr>
          <p:cNvPr id="125955" name="AutoShape 2" descr="Illustration of the five stages of Systems Analysis... | Download  Scientific Diagram"/>
          <p:cNvSpPr>
            <a:spLocks noChangeAspect="1" noChangeArrowheads="1"/>
          </p:cNvSpPr>
          <p:nvPr/>
        </p:nvSpPr>
        <p:spPr bwMode="auto">
          <a:xfrm>
            <a:off x="823384" y="3094567"/>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91281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91281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91281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912813" eaLnBrk="0" fontAlgn="base" hangingPunct="0">
              <a:spcBef>
                <a:spcPct val="0"/>
              </a:spcBef>
              <a:spcAft>
                <a:spcPct val="0"/>
              </a:spcAft>
              <a:defRPr>
                <a:solidFill>
                  <a:schemeClr val="tx1"/>
                </a:solidFill>
                <a:latin typeface="Trebuchet MS" panose="020B0603020202020204" pitchFamily="34" charset="0"/>
              </a:defRPr>
            </a:lvl9pPr>
          </a:lstStyle>
          <a:p>
            <a:endParaRPr lang="en-US" altLang="en-US" sz="2400">
              <a:solidFill>
                <a:prstClr val="black"/>
              </a:solidFill>
            </a:endParaRPr>
          </a:p>
        </p:txBody>
      </p:sp>
      <p:pic>
        <p:nvPicPr>
          <p:cNvPr id="12595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4851" y="613833"/>
            <a:ext cx="3867149" cy="360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8"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7275" y="1796280"/>
            <a:ext cx="4258733" cy="297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31" y="3068733"/>
            <a:ext cx="3515784" cy="314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12"/>
          <p:cNvSpPr txBox="1">
            <a:spLocks/>
          </p:cNvSpPr>
          <p:nvPr/>
        </p:nvSpPr>
        <p:spPr bwMode="gray">
          <a:xfrm>
            <a:off x="3324225" y="2132028"/>
            <a:ext cx="1064684" cy="295594"/>
          </a:xfrm>
          <a:prstGeom prst="rect">
            <a:avLst/>
          </a:prstGeom>
        </p:spPr>
        <p:txBody>
          <a:bodyPr lIns="0" tIns="0" rIns="0" bIns="0">
            <a:spAutoFit/>
          </a:bodyPr>
          <a:lstStyle>
            <a:lvl1pPr marL="0" indent="0" algn="l" defTabSz="914123" rtl="0" eaLnBrk="1" latinLnBrk="0" hangingPunct="1">
              <a:lnSpc>
                <a:spcPct val="80000"/>
              </a:lnSpc>
              <a:spcBef>
                <a:spcPts val="0"/>
              </a:spcBef>
              <a:spcAft>
                <a:spcPts val="0"/>
              </a:spcAft>
              <a:buFont typeface="Arial" pitchFamily="34" charset="0"/>
              <a:buNone/>
              <a:defRPr sz="1801" b="0" kern="1200">
                <a:solidFill>
                  <a:schemeClr val="tx1"/>
                </a:solidFill>
                <a:latin typeface="+mn-lt"/>
                <a:ea typeface="+mn-ea"/>
                <a:cs typeface="+mn-cs"/>
              </a:defRPr>
            </a:lvl1pPr>
            <a:lvl2pPr marL="0" indent="0" algn="l" defTabSz="914123" rtl="0" eaLnBrk="1" latinLnBrk="0" hangingPunct="1">
              <a:lnSpc>
                <a:spcPct val="100000"/>
              </a:lnSpc>
              <a:spcBef>
                <a:spcPts val="0"/>
              </a:spcBef>
              <a:spcAft>
                <a:spcPts val="601"/>
              </a:spcAft>
              <a:buFont typeface="Arial" pitchFamily="34" charset="0"/>
              <a:buNone/>
              <a:defRPr sz="1801" kern="1200">
                <a:solidFill>
                  <a:schemeClr val="tx1"/>
                </a:solidFill>
                <a:latin typeface="+mn-lt"/>
                <a:ea typeface="+mn-ea"/>
                <a:cs typeface="+mn-cs"/>
              </a:defRPr>
            </a:lvl2pPr>
            <a:lvl3pPr marL="263493" indent="-263493" algn="l" defTabSz="914123" rtl="0" eaLnBrk="1" latinLnBrk="0" hangingPunct="1">
              <a:lnSpc>
                <a:spcPct val="100000"/>
              </a:lnSpc>
              <a:spcBef>
                <a:spcPts val="0"/>
              </a:spcBef>
              <a:spcAft>
                <a:spcPts val="601"/>
              </a:spcAft>
              <a:buClr>
                <a:schemeClr val="tx2"/>
              </a:buClr>
              <a:buSzPct val="90000"/>
              <a:buFont typeface="Wingdings 3" panose="05040102010807070707" pitchFamily="18" charset="2"/>
              <a:buChar char="u"/>
              <a:defRPr sz="1801" kern="1200">
                <a:solidFill>
                  <a:schemeClr val="tx1"/>
                </a:solidFill>
                <a:latin typeface="+mn-lt"/>
                <a:ea typeface="+mn-ea"/>
                <a:cs typeface="+mn-cs"/>
              </a:defRPr>
            </a:lvl3pPr>
            <a:lvl4pPr marL="536581" indent="-273054" algn="l" defTabSz="914123" rtl="0" eaLnBrk="1" latinLnBrk="0" hangingPunct="1">
              <a:lnSpc>
                <a:spcPct val="100000"/>
              </a:lnSpc>
              <a:spcBef>
                <a:spcPts val="0"/>
              </a:spcBef>
              <a:spcAft>
                <a:spcPts val="601"/>
              </a:spcAft>
              <a:buClr>
                <a:schemeClr val="tx2"/>
              </a:buClr>
              <a:buFont typeface="Arial" panose="020B0604020202020204" pitchFamily="34" charset="0"/>
              <a:buChar char="•"/>
              <a:defRPr sz="1801" kern="1200">
                <a:solidFill>
                  <a:schemeClr val="tx1"/>
                </a:solidFill>
                <a:latin typeface="+mn-lt"/>
                <a:ea typeface="+mn-ea"/>
                <a:cs typeface="+mn-cs"/>
              </a:defRPr>
            </a:lvl4pPr>
            <a:lvl5pPr marL="803173" indent="-265079" algn="l" defTabSz="914123" rtl="0" eaLnBrk="1" latinLnBrk="0" hangingPunct="1">
              <a:lnSpc>
                <a:spcPct val="100000"/>
              </a:lnSpc>
              <a:spcBef>
                <a:spcPts val="0"/>
              </a:spcBef>
              <a:spcAft>
                <a:spcPts val="601"/>
              </a:spcAft>
              <a:buClr>
                <a:schemeClr val="tx2"/>
              </a:buClr>
              <a:buFont typeface="Trebuchet MS" pitchFamily="34" charset="0"/>
              <a:buChar char="–"/>
              <a:defRPr sz="1801" kern="1200">
                <a:solidFill>
                  <a:schemeClr val="tx1"/>
                </a:solidFill>
                <a:latin typeface="+mn-lt"/>
                <a:ea typeface="+mn-ea"/>
                <a:cs typeface="+mn-cs"/>
              </a:defRPr>
            </a:lvl5pPr>
            <a:lvl6pPr marL="628854" indent="-155822" algn="l" defTabSz="914123" rtl="0" eaLnBrk="1" latinLnBrk="0" hangingPunct="1">
              <a:lnSpc>
                <a:spcPct val="110000"/>
              </a:lnSpc>
              <a:spcBef>
                <a:spcPts val="0"/>
              </a:spcBef>
              <a:spcAft>
                <a:spcPts val="526"/>
              </a:spcAft>
              <a:buFont typeface="Trebuchet MS" pitchFamily="34" charset="0"/>
              <a:buChar char="–"/>
              <a:defRPr lang="en-GB" sz="900" kern="1200" baseline="0" dirty="0" smtClean="0">
                <a:solidFill>
                  <a:schemeClr val="tx1"/>
                </a:solidFill>
                <a:latin typeface="+mn-lt"/>
                <a:ea typeface="+mn-ea"/>
                <a:cs typeface="+mn-cs"/>
              </a:defRPr>
            </a:lvl6pPr>
            <a:lvl7pPr marL="2970899" indent="-228531" algn="l" defTabSz="9141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63" indent="-228531" algn="l" defTabSz="9141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23" indent="-228531" algn="l" defTabSz="91412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401" b="1" dirty="0">
                <a:solidFill>
                  <a:prstClr val="black"/>
                </a:solidFill>
              </a:rPr>
              <a:t>KIIs</a:t>
            </a:r>
          </a:p>
        </p:txBody>
      </p:sp>
      <p:sp>
        <p:nvSpPr>
          <p:cNvPr id="125964" name="Text Placeholder 2"/>
          <p:cNvSpPr txBox="1">
            <a:spLocks noChangeArrowheads="1"/>
          </p:cNvSpPr>
          <p:nvPr/>
        </p:nvSpPr>
        <p:spPr bwMode="gray">
          <a:xfrm>
            <a:off x="8129058" y="4324557"/>
            <a:ext cx="4258733" cy="287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Aft>
                <a:spcPts val="600"/>
              </a:spcAft>
              <a:buFont typeface="Arial" panose="020B0604020202020204" pitchFamily="34" charset="0"/>
              <a:defRPr b="1">
                <a:solidFill>
                  <a:schemeClr val="tx2"/>
                </a:solidFill>
                <a:latin typeface="Trebuchet MS" panose="020B0603020202020204" pitchFamily="34" charset="0"/>
              </a:defRPr>
            </a:lvl1pPr>
            <a:lvl2pPr marL="742950" indent="-285750">
              <a:spcAft>
                <a:spcPts val="600"/>
              </a:spcAft>
              <a:buFont typeface="Arial" panose="020B0604020202020204" pitchFamily="34" charset="0"/>
              <a:defRPr>
                <a:solidFill>
                  <a:schemeClr val="tx1"/>
                </a:solidFill>
                <a:latin typeface="Trebuchet MS" panose="020B0603020202020204" pitchFamily="34" charset="0"/>
              </a:defRPr>
            </a:lvl2pPr>
            <a:lvl3pPr marL="261938" indent="-261938">
              <a:spcAft>
                <a:spcPts val="600"/>
              </a:spcAft>
              <a:buClr>
                <a:schemeClr val="tx2"/>
              </a:buClr>
              <a:buSzPct val="90000"/>
              <a:buFont typeface="Wingdings 3" panose="05040102010807070707" pitchFamily="18" charset="2"/>
              <a:buChar char="u"/>
              <a:defRPr>
                <a:solidFill>
                  <a:schemeClr val="tx1"/>
                </a:solidFill>
                <a:latin typeface="Trebuchet MS" panose="020B0603020202020204" pitchFamily="34" charset="0"/>
              </a:defRPr>
            </a:lvl3pPr>
            <a:lvl4pPr marL="536575" indent="-273050">
              <a:spcAft>
                <a:spcPts val="600"/>
              </a:spcAft>
              <a:buClr>
                <a:schemeClr val="tx2"/>
              </a:buClr>
              <a:buFont typeface="Arial" panose="020B0604020202020204" pitchFamily="34" charset="0"/>
              <a:buChar char="•"/>
              <a:defRPr>
                <a:solidFill>
                  <a:schemeClr val="tx1"/>
                </a:solidFill>
                <a:latin typeface="Trebuchet MS" panose="020B0603020202020204" pitchFamily="34" charset="0"/>
              </a:defRPr>
            </a:lvl4pPr>
            <a:lvl5pPr marL="801688" indent="-263525">
              <a:spcAft>
                <a:spcPts val="600"/>
              </a:spcAft>
              <a:buClr>
                <a:schemeClr val="tx2"/>
              </a:buClr>
              <a:buFont typeface="Trebuchet MS" panose="020B0603020202020204" pitchFamily="34" charset="0"/>
              <a:buChar char="–"/>
              <a:defRPr>
                <a:solidFill>
                  <a:schemeClr val="tx1"/>
                </a:solidFill>
                <a:latin typeface="Trebuchet MS" panose="020B0603020202020204" pitchFamily="34" charset="0"/>
              </a:defRPr>
            </a:lvl5pPr>
            <a:lvl6pPr marL="1258888" indent="-263525" defTabSz="912813" eaLnBrk="0" fontAlgn="base" hangingPunct="0">
              <a:spcBef>
                <a:spcPct val="0"/>
              </a:spcBef>
              <a:spcAft>
                <a:spcPts val="600"/>
              </a:spcAft>
              <a:buClr>
                <a:schemeClr val="tx2"/>
              </a:buClr>
              <a:buFont typeface="Trebuchet MS" panose="020B0603020202020204" pitchFamily="34" charset="0"/>
              <a:buChar char="–"/>
              <a:defRPr>
                <a:solidFill>
                  <a:schemeClr val="tx1"/>
                </a:solidFill>
                <a:latin typeface="Trebuchet MS" panose="020B0603020202020204" pitchFamily="34" charset="0"/>
              </a:defRPr>
            </a:lvl6pPr>
            <a:lvl7pPr marL="1716088" indent="-263525" defTabSz="912813" eaLnBrk="0" fontAlgn="base" hangingPunct="0">
              <a:spcBef>
                <a:spcPct val="0"/>
              </a:spcBef>
              <a:spcAft>
                <a:spcPts val="600"/>
              </a:spcAft>
              <a:buClr>
                <a:schemeClr val="tx2"/>
              </a:buClr>
              <a:buFont typeface="Trebuchet MS" panose="020B0603020202020204" pitchFamily="34" charset="0"/>
              <a:buChar char="–"/>
              <a:defRPr>
                <a:solidFill>
                  <a:schemeClr val="tx1"/>
                </a:solidFill>
                <a:latin typeface="Trebuchet MS" panose="020B0603020202020204" pitchFamily="34" charset="0"/>
              </a:defRPr>
            </a:lvl7pPr>
            <a:lvl8pPr marL="2173288" indent="-263525" defTabSz="912813" eaLnBrk="0" fontAlgn="base" hangingPunct="0">
              <a:spcBef>
                <a:spcPct val="0"/>
              </a:spcBef>
              <a:spcAft>
                <a:spcPts val="600"/>
              </a:spcAft>
              <a:buClr>
                <a:schemeClr val="tx2"/>
              </a:buClr>
              <a:buFont typeface="Trebuchet MS" panose="020B0603020202020204" pitchFamily="34" charset="0"/>
              <a:buChar char="–"/>
              <a:defRPr>
                <a:solidFill>
                  <a:schemeClr val="tx1"/>
                </a:solidFill>
                <a:latin typeface="Trebuchet MS" panose="020B0603020202020204" pitchFamily="34" charset="0"/>
              </a:defRPr>
            </a:lvl8pPr>
            <a:lvl9pPr marL="2630488" indent="-263525" defTabSz="912813" eaLnBrk="0" fontAlgn="base" hangingPunct="0">
              <a:spcBef>
                <a:spcPct val="0"/>
              </a:spcBef>
              <a:spcAft>
                <a:spcPts val="600"/>
              </a:spcAft>
              <a:buClr>
                <a:schemeClr val="tx2"/>
              </a:buClr>
              <a:buFont typeface="Trebuchet MS" panose="020B0603020202020204" pitchFamily="34" charset="0"/>
              <a:buChar char="–"/>
              <a:defRPr>
                <a:solidFill>
                  <a:schemeClr val="tx1"/>
                </a:solidFill>
                <a:latin typeface="Trebuchet MS" panose="020B0603020202020204" pitchFamily="34" charset="0"/>
              </a:defRPr>
            </a:lvl9pPr>
          </a:lstStyle>
          <a:p>
            <a:pPr algn="ctr">
              <a:spcAft>
                <a:spcPct val="0"/>
              </a:spcAft>
            </a:pPr>
            <a:r>
              <a:rPr lang="en-US" altLang="en-US" sz="1867" b="0" dirty="0">
                <a:solidFill>
                  <a:prstClr val="black"/>
                </a:solidFill>
              </a:rPr>
              <a:t>Rapid Assessment </a:t>
            </a:r>
            <a:r>
              <a:rPr lang="en-US" altLang="en-US" sz="1867" b="0" dirty="0" smtClean="0">
                <a:solidFill>
                  <a:prstClr val="black"/>
                </a:solidFill>
              </a:rPr>
              <a:t>Surveys</a:t>
            </a:r>
            <a:endParaRPr lang="en-US" altLang="en-US" sz="2667" b="0" dirty="0">
              <a:solidFill>
                <a:prstClr val="black"/>
              </a:solidFill>
            </a:endParaRPr>
          </a:p>
        </p:txBody>
      </p:sp>
      <p:pic>
        <p:nvPicPr>
          <p:cNvPr id="125967"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5417" y="4790016"/>
            <a:ext cx="3566583" cy="2067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47928" y="531680"/>
            <a:ext cx="6421362" cy="959237"/>
          </a:xfrm>
          <a:prstGeom prst="rect">
            <a:avLst/>
          </a:prstGeom>
        </p:spPr>
        <p:txBody>
          <a:bodyPr wrap="square">
            <a:spAutoFit/>
          </a:bodyPr>
          <a:lstStyle/>
          <a:p>
            <a:pPr lvl="0" defTabSz="914400">
              <a:lnSpc>
                <a:spcPct val="120000"/>
              </a:lnSpc>
              <a:spcBef>
                <a:spcPts val="1000"/>
              </a:spcBef>
              <a:buClr>
                <a:prstClr val="black"/>
              </a:buClr>
            </a:pPr>
            <a:r>
              <a:rPr lang="en-US" sz="2000" b="1" dirty="0">
                <a:solidFill>
                  <a:prstClr val="black"/>
                </a:solidFill>
                <a:latin typeface="Tw Cen MT" panose="020B0602020104020603"/>
              </a:rPr>
              <a:t>Approach</a:t>
            </a:r>
            <a:r>
              <a:rPr lang="en-US" sz="2000" dirty="0">
                <a:solidFill>
                  <a:prstClr val="black"/>
                </a:solidFill>
                <a:latin typeface="Tw Cen MT" panose="020B0602020104020603"/>
              </a:rPr>
              <a:t>: Participatory Mixed Methods</a:t>
            </a:r>
          </a:p>
          <a:p>
            <a:pPr lvl="0" defTabSz="914400">
              <a:lnSpc>
                <a:spcPct val="120000"/>
              </a:lnSpc>
              <a:spcBef>
                <a:spcPts val="1000"/>
              </a:spcBef>
              <a:buClr>
                <a:prstClr val="black"/>
              </a:buClr>
            </a:pPr>
            <a:r>
              <a:rPr lang="en-US" sz="2000" b="1" dirty="0">
                <a:solidFill>
                  <a:prstClr val="black"/>
                </a:solidFill>
                <a:latin typeface="Tw Cen MT" panose="020B0602020104020603"/>
              </a:rPr>
              <a:t>Research Design</a:t>
            </a:r>
            <a:r>
              <a:rPr lang="en-US" sz="2000" dirty="0">
                <a:solidFill>
                  <a:prstClr val="black"/>
                </a:solidFill>
                <a:latin typeface="Tw Cen MT" panose="020B0602020104020603"/>
              </a:rPr>
              <a:t>: Descriptive And Explanatory Designs</a:t>
            </a:r>
          </a:p>
        </p:txBody>
      </p:sp>
      <p:pic>
        <p:nvPicPr>
          <p:cNvPr id="6" name="Picture 5"/>
          <p:cNvPicPr>
            <a:picLocks noChangeAspect="1"/>
          </p:cNvPicPr>
          <p:nvPr/>
        </p:nvPicPr>
        <p:blipFill>
          <a:blip r:embed="rId6"/>
          <a:stretch>
            <a:fillRect/>
          </a:stretch>
        </p:blipFill>
        <p:spPr>
          <a:xfrm>
            <a:off x="3793068" y="4720038"/>
            <a:ext cx="3714849" cy="2137962"/>
          </a:xfrm>
          <a:prstGeom prst="rect">
            <a:avLst/>
          </a:prstGeom>
        </p:spPr>
      </p:pic>
    </p:spTree>
    <p:extLst>
      <p:ext uri="{BB962C8B-B14F-4D97-AF65-F5344CB8AC3E}">
        <p14:creationId xmlns:p14="http://schemas.microsoft.com/office/powerpoint/2010/main" val="3226363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035" y="0"/>
            <a:ext cx="8922777" cy="672353"/>
          </a:xfrm>
        </p:spPr>
        <p:txBody>
          <a:bodyPr/>
          <a:lstStyle/>
          <a:p>
            <a:r>
              <a:rPr lang="en-US" b="1" u="sng" dirty="0" smtClean="0"/>
              <a:t>Sampling</a:t>
            </a:r>
            <a:r>
              <a:rPr lang="en-US" b="1" dirty="0" smtClean="0"/>
              <a:t> Strategy</a:t>
            </a:r>
            <a:endParaRPr lang="en-US" b="1" dirty="0"/>
          </a:p>
        </p:txBody>
      </p:sp>
      <p:sp>
        <p:nvSpPr>
          <p:cNvPr id="3" name="Content Placeholder 2"/>
          <p:cNvSpPr>
            <a:spLocks noGrp="1"/>
          </p:cNvSpPr>
          <p:nvPr>
            <p:ph sz="quarter" idx="13"/>
          </p:nvPr>
        </p:nvSpPr>
        <p:spPr>
          <a:xfrm>
            <a:off x="204717" y="464025"/>
            <a:ext cx="9403308" cy="2770495"/>
          </a:xfrm>
        </p:spPr>
        <p:txBody>
          <a:bodyPr>
            <a:normAutofit/>
          </a:bodyPr>
          <a:lstStyle/>
          <a:p>
            <a:pPr marL="0" indent="0" algn="just">
              <a:buNone/>
            </a:pPr>
            <a:r>
              <a:rPr lang="en-US" sz="2400" cap="none" dirty="0" smtClean="0"/>
              <a:t>Strata include: landfill workers, residents, private sector waste management firms.</a:t>
            </a:r>
          </a:p>
          <a:p>
            <a:pPr marL="0" indent="0" algn="just">
              <a:buNone/>
            </a:pPr>
            <a:endParaRPr lang="en-US" sz="2400" cap="none" dirty="0"/>
          </a:p>
          <a:p>
            <a:pPr marL="0" indent="0" algn="just">
              <a:buNone/>
            </a:pPr>
            <a:endParaRPr lang="en-US" sz="2400" cap="none" dirty="0" smtClean="0"/>
          </a:p>
          <a:p>
            <a:pPr marL="0" indent="0" algn="just">
              <a:buNone/>
            </a:pPr>
            <a:endParaRPr lang="en-US" sz="2400" cap="none" dirty="0"/>
          </a:p>
          <a:p>
            <a:pPr marL="0" indent="0" algn="just">
              <a:buNone/>
            </a:pPr>
            <a:endParaRPr lang="en-US" sz="2400" cap="none" dirty="0" smtClean="0"/>
          </a:p>
        </p:txBody>
      </p:sp>
      <p:pic>
        <p:nvPicPr>
          <p:cNvPr id="2050" name="Picture 2" descr="Stratified Random sampling - An Overview - GeeksforGee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16" y="873457"/>
            <a:ext cx="7620000" cy="23610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8007125" y="3304564"/>
            <a:ext cx="4184875" cy="3553436"/>
          </a:xfrm>
          <a:prstGeom prst="rect">
            <a:avLst/>
          </a:prstGeom>
        </p:spPr>
      </p:pic>
      <p:sp>
        <p:nvSpPr>
          <p:cNvPr id="6" name="Rectangle 5"/>
          <p:cNvSpPr/>
          <p:nvPr/>
        </p:nvSpPr>
        <p:spPr>
          <a:xfrm>
            <a:off x="320722" y="3421976"/>
            <a:ext cx="7387988" cy="3170099"/>
          </a:xfrm>
          <a:prstGeom prst="rect">
            <a:avLst/>
          </a:prstGeom>
        </p:spPr>
        <p:txBody>
          <a:bodyPr wrap="square">
            <a:spAutoFit/>
          </a:bodyPr>
          <a:lstStyle/>
          <a:p>
            <a:r>
              <a:rPr lang="en-US" sz="2000" dirty="0" smtClean="0"/>
              <a:t>Purposive </a:t>
            </a:r>
            <a:r>
              <a:rPr lang="en-US" sz="2000" dirty="0"/>
              <a:t>sampling to select key informants and participants with rich insights into the study.</a:t>
            </a:r>
          </a:p>
          <a:p>
            <a:pPr marL="342900" indent="-342900">
              <a:buFont typeface="Arial" panose="020B0604020202020204" pitchFamily="34" charset="0"/>
              <a:buChar char="•"/>
            </a:pPr>
            <a:r>
              <a:rPr lang="en-US" sz="2000" dirty="0" smtClean="0"/>
              <a:t>KCCA official</a:t>
            </a:r>
          </a:p>
          <a:p>
            <a:pPr marL="342900" indent="-342900">
              <a:buFont typeface="Arial" panose="020B0604020202020204" pitchFamily="34" charset="0"/>
              <a:buChar char="•"/>
            </a:pPr>
            <a:r>
              <a:rPr lang="en-US" sz="2000" dirty="0" smtClean="0"/>
              <a:t>NEMA representatives</a:t>
            </a:r>
          </a:p>
          <a:p>
            <a:pPr marL="342900" indent="-342900">
              <a:buFont typeface="Arial" panose="020B0604020202020204" pitchFamily="34" charset="0"/>
              <a:buChar char="•"/>
            </a:pPr>
            <a:r>
              <a:rPr lang="en-US" sz="2000" dirty="0" smtClean="0"/>
              <a:t>local </a:t>
            </a:r>
            <a:r>
              <a:rPr lang="en-US" sz="2000" dirty="0"/>
              <a:t>council </a:t>
            </a:r>
            <a:r>
              <a:rPr lang="en-US" sz="2000" dirty="0" smtClean="0"/>
              <a:t>leaders</a:t>
            </a:r>
          </a:p>
          <a:p>
            <a:pPr marL="342900" indent="-342900">
              <a:buFont typeface="Arial" panose="020B0604020202020204" pitchFamily="34" charset="0"/>
              <a:buChar char="•"/>
            </a:pPr>
            <a:r>
              <a:rPr lang="en-US" sz="2000" dirty="0" smtClean="0"/>
              <a:t>landfill </a:t>
            </a:r>
            <a:r>
              <a:rPr lang="en-US" sz="2000" dirty="0"/>
              <a:t>management personnel, environmental and health </a:t>
            </a:r>
            <a:r>
              <a:rPr lang="en-US" sz="2000" dirty="0" smtClean="0"/>
              <a:t>experts</a:t>
            </a:r>
          </a:p>
          <a:p>
            <a:pPr marL="342900" indent="-342900">
              <a:buFont typeface="Arial" panose="020B0604020202020204" pitchFamily="34" charset="0"/>
              <a:buChar char="•"/>
            </a:pPr>
            <a:r>
              <a:rPr lang="en-US" sz="2000" dirty="0" smtClean="0"/>
              <a:t>managers </a:t>
            </a:r>
            <a:r>
              <a:rPr lang="en-US" sz="2000" dirty="0"/>
              <a:t>of private waste management firms in </a:t>
            </a:r>
            <a:r>
              <a:rPr lang="en-US" sz="2000" dirty="0" smtClean="0"/>
              <a:t>Kampala </a:t>
            </a:r>
          </a:p>
          <a:p>
            <a:pPr marL="342900" indent="-342900">
              <a:buFont typeface="Arial" panose="020B0604020202020204" pitchFamily="34" charset="0"/>
              <a:buChar char="•"/>
            </a:pPr>
            <a:r>
              <a:rPr lang="en-US" sz="2000" dirty="0" smtClean="0"/>
              <a:t>CSOS</a:t>
            </a:r>
          </a:p>
          <a:p>
            <a:pPr marL="342900" indent="-342900">
              <a:buFont typeface="Arial" panose="020B0604020202020204" pitchFamily="34" charset="0"/>
              <a:buChar char="•"/>
            </a:pPr>
            <a:r>
              <a:rPr lang="en-US" sz="2000" dirty="0" smtClean="0"/>
              <a:t>academic institutions</a:t>
            </a:r>
          </a:p>
          <a:p>
            <a:pPr marL="342900" indent="-342900">
              <a:buFont typeface="Arial" panose="020B0604020202020204" pitchFamily="34" charset="0"/>
              <a:buChar char="•"/>
            </a:pPr>
            <a:r>
              <a:rPr lang="en-US" sz="2000" dirty="0" smtClean="0"/>
              <a:t>community leaders</a:t>
            </a:r>
            <a:endParaRPr lang="en-US" sz="2000" dirty="0"/>
          </a:p>
        </p:txBody>
      </p:sp>
    </p:spTree>
    <p:extLst>
      <p:ext uri="{BB962C8B-B14F-4D97-AF65-F5344CB8AC3E}">
        <p14:creationId xmlns:p14="http://schemas.microsoft.com/office/powerpoint/2010/main" val="1278874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4737" y="113122"/>
            <a:ext cx="8911687" cy="760937"/>
          </a:xfrm>
        </p:spPr>
        <p:txBody>
          <a:bodyPr/>
          <a:lstStyle/>
          <a:p>
            <a:r>
              <a:rPr lang="en-US" b="1" dirty="0" smtClean="0"/>
              <a:t>Data </a:t>
            </a:r>
            <a:r>
              <a:rPr lang="en-US" b="1" u="sng" dirty="0" smtClean="0"/>
              <a:t>analysis</a:t>
            </a:r>
            <a:endParaRPr lang="en-US" b="1" u="sng" dirty="0"/>
          </a:p>
        </p:txBody>
      </p:sp>
      <p:sp>
        <p:nvSpPr>
          <p:cNvPr id="3" name="Content Placeholder 2"/>
          <p:cNvSpPr>
            <a:spLocks noGrp="1"/>
          </p:cNvSpPr>
          <p:nvPr>
            <p:ph sz="quarter" idx="13"/>
          </p:nvPr>
        </p:nvSpPr>
        <p:spPr>
          <a:xfrm>
            <a:off x="1226768" y="874059"/>
            <a:ext cx="9707624" cy="5715000"/>
          </a:xfrm>
        </p:spPr>
        <p:txBody>
          <a:bodyPr>
            <a:normAutofit/>
          </a:bodyPr>
          <a:lstStyle/>
          <a:p>
            <a:pPr algn="just"/>
            <a:r>
              <a:rPr lang="en-US" sz="2800" b="1" cap="none" dirty="0" smtClean="0"/>
              <a:t>Quantitative</a:t>
            </a:r>
            <a:r>
              <a:rPr lang="en-US" sz="2800" cap="none" dirty="0" smtClean="0"/>
              <a:t>: descriptive statistics (measures of central tendency) using statistical software (e.g., </a:t>
            </a:r>
            <a:r>
              <a:rPr lang="en-US" sz="2800" cap="none" dirty="0" err="1" smtClean="0"/>
              <a:t>spss</a:t>
            </a:r>
            <a:r>
              <a:rPr lang="en-US" sz="2800" cap="none" dirty="0" smtClean="0"/>
              <a:t>, r) to analyze survey data and identify significant patterns and relationships (inferential statistics).</a:t>
            </a:r>
          </a:p>
          <a:p>
            <a:pPr algn="just"/>
            <a:r>
              <a:rPr lang="en-US" sz="2800" b="1" cap="none" dirty="0" smtClean="0"/>
              <a:t>Qualitative</a:t>
            </a:r>
            <a:r>
              <a:rPr lang="en-US" sz="2800" cap="none" dirty="0" smtClean="0"/>
              <a:t>: qualitative analysis software (</a:t>
            </a:r>
            <a:r>
              <a:rPr lang="en-US" sz="2800" cap="none" dirty="0" err="1" smtClean="0"/>
              <a:t>nvivo</a:t>
            </a:r>
            <a:r>
              <a:rPr lang="en-US" sz="2800" cap="none" dirty="0" smtClean="0"/>
              <a:t>, max </a:t>
            </a:r>
            <a:r>
              <a:rPr lang="en-US" sz="2800" cap="none" dirty="0" err="1" smtClean="0"/>
              <a:t>qda</a:t>
            </a:r>
            <a:r>
              <a:rPr lang="en-US" sz="2800" cap="none" dirty="0" smtClean="0"/>
              <a:t>) to code and analyze interview and focus group data for thematic content.</a:t>
            </a:r>
          </a:p>
          <a:p>
            <a:pPr marL="0" indent="0" algn="just">
              <a:buNone/>
            </a:pPr>
            <a:r>
              <a:rPr lang="en-US" sz="2800" b="1" cap="none" dirty="0" smtClean="0"/>
              <a:t>Triangulation </a:t>
            </a:r>
          </a:p>
          <a:p>
            <a:pPr algn="just"/>
            <a:r>
              <a:rPr lang="en-US" sz="2800" cap="none" dirty="0" smtClean="0"/>
              <a:t>integrate findings from both quantitative and qualitative data to draw comprehensive conclusions.</a:t>
            </a:r>
            <a:endParaRPr lang="en-US" sz="2800" cap="none" dirty="0" smtClean="0"/>
          </a:p>
        </p:txBody>
      </p:sp>
    </p:spTree>
    <p:extLst>
      <p:ext uri="{BB962C8B-B14F-4D97-AF65-F5344CB8AC3E}">
        <p14:creationId xmlns:p14="http://schemas.microsoft.com/office/powerpoint/2010/main" val="116776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184" y="32439"/>
            <a:ext cx="8911687" cy="1280890"/>
          </a:xfrm>
        </p:spPr>
        <p:txBody>
          <a:bodyPr/>
          <a:lstStyle/>
          <a:p>
            <a:r>
              <a:rPr lang="en-US" b="1" u="sng" dirty="0" smtClean="0"/>
              <a:t>Reporting</a:t>
            </a:r>
            <a:endParaRPr lang="en-US" b="1" u="sng" dirty="0"/>
          </a:p>
        </p:txBody>
      </p:sp>
      <p:sp>
        <p:nvSpPr>
          <p:cNvPr id="3" name="Content Placeholder 2"/>
          <p:cNvSpPr>
            <a:spLocks noGrp="1"/>
          </p:cNvSpPr>
          <p:nvPr>
            <p:ph sz="quarter" idx="13"/>
          </p:nvPr>
        </p:nvSpPr>
        <p:spPr>
          <a:xfrm>
            <a:off x="900427" y="912392"/>
            <a:ext cx="10387200" cy="5734068"/>
          </a:xfrm>
        </p:spPr>
        <p:txBody>
          <a:bodyPr>
            <a:normAutofit/>
          </a:bodyPr>
          <a:lstStyle/>
          <a:p>
            <a:pPr algn="just"/>
            <a:r>
              <a:rPr lang="en-US" sz="2800" cap="none" dirty="0" smtClean="0"/>
              <a:t>Study report will be written</a:t>
            </a:r>
          </a:p>
          <a:p>
            <a:pPr marL="0" indent="0" algn="just">
              <a:buNone/>
            </a:pPr>
            <a:endParaRPr lang="en-US" sz="2800" b="1" cap="none" dirty="0" smtClean="0"/>
          </a:p>
          <a:p>
            <a:pPr marL="0" indent="0" algn="just">
              <a:buNone/>
            </a:pPr>
            <a:endParaRPr lang="en-US" sz="2800" cap="none" dirty="0" smtClean="0"/>
          </a:p>
          <a:p>
            <a:pPr marL="0" indent="0" algn="just">
              <a:buNone/>
            </a:pPr>
            <a:endParaRPr lang="en-US" sz="2800" cap="none" dirty="0"/>
          </a:p>
          <a:p>
            <a:pPr marL="0" indent="0" algn="just">
              <a:buNone/>
            </a:pPr>
            <a:endParaRPr lang="en-US" sz="2800" cap="none" dirty="0" smtClean="0"/>
          </a:p>
          <a:p>
            <a:pPr marL="0" indent="0" algn="just">
              <a:buNone/>
            </a:pPr>
            <a:r>
              <a:rPr lang="en-US" sz="2800" cap="none" dirty="0" smtClean="0"/>
              <a:t>Dissemination of findings</a:t>
            </a:r>
          </a:p>
          <a:p>
            <a:pPr algn="just"/>
            <a:r>
              <a:rPr lang="en-US" sz="2800" cap="none" dirty="0" smtClean="0"/>
              <a:t>Academic Publication and Policy Briefs.</a:t>
            </a:r>
            <a:endParaRPr lang="en-US" sz="2800" cap="none" dirty="0"/>
          </a:p>
        </p:txBody>
      </p:sp>
      <p:pic>
        <p:nvPicPr>
          <p:cNvPr id="4" name="Picture 3"/>
          <p:cNvPicPr>
            <a:picLocks noChangeAspect="1"/>
          </p:cNvPicPr>
          <p:nvPr/>
        </p:nvPicPr>
        <p:blipFill>
          <a:blip r:embed="rId2"/>
          <a:stretch>
            <a:fillRect/>
          </a:stretch>
        </p:blipFill>
        <p:spPr>
          <a:xfrm>
            <a:off x="1187808" y="1572636"/>
            <a:ext cx="5049219" cy="2413744"/>
          </a:xfrm>
          <a:prstGeom prst="rect">
            <a:avLst/>
          </a:prstGeom>
        </p:spPr>
      </p:pic>
      <p:pic>
        <p:nvPicPr>
          <p:cNvPr id="5" name="Picture 4"/>
          <p:cNvPicPr>
            <a:picLocks noChangeAspect="1"/>
          </p:cNvPicPr>
          <p:nvPr/>
        </p:nvPicPr>
        <p:blipFill>
          <a:blip r:embed="rId3"/>
          <a:stretch>
            <a:fillRect/>
          </a:stretch>
        </p:blipFill>
        <p:spPr>
          <a:xfrm>
            <a:off x="6922672" y="3986380"/>
            <a:ext cx="5269328" cy="2871620"/>
          </a:xfrm>
          <a:prstGeom prst="rect">
            <a:avLst/>
          </a:prstGeom>
        </p:spPr>
      </p:pic>
    </p:spTree>
    <p:extLst>
      <p:ext uri="{BB962C8B-B14F-4D97-AF65-F5344CB8AC3E}">
        <p14:creationId xmlns:p14="http://schemas.microsoft.com/office/powerpoint/2010/main" val="7466570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1373146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984" y="99674"/>
            <a:ext cx="6424231" cy="1280890"/>
          </a:xfrm>
        </p:spPr>
        <p:txBody>
          <a:bodyPr/>
          <a:lstStyle/>
          <a:p>
            <a:r>
              <a:rPr lang="en-US" b="1" u="sng" dirty="0"/>
              <a:t>Introduction</a:t>
            </a:r>
          </a:p>
        </p:txBody>
      </p:sp>
      <p:sp>
        <p:nvSpPr>
          <p:cNvPr id="3" name="Content Placeholder 2"/>
          <p:cNvSpPr>
            <a:spLocks noGrp="1"/>
          </p:cNvSpPr>
          <p:nvPr>
            <p:ph sz="quarter" idx="13"/>
          </p:nvPr>
        </p:nvSpPr>
        <p:spPr>
          <a:xfrm>
            <a:off x="147718" y="1008527"/>
            <a:ext cx="6621572" cy="5320553"/>
          </a:xfrm>
        </p:spPr>
        <p:txBody>
          <a:bodyPr>
            <a:normAutofit fontScale="85000" lnSpcReduction="20000"/>
          </a:bodyPr>
          <a:lstStyle/>
          <a:p>
            <a:pPr marL="0" indent="0" algn="just">
              <a:lnSpc>
                <a:spcPct val="150000"/>
              </a:lnSpc>
              <a:buNone/>
            </a:pPr>
            <a:r>
              <a:rPr lang="en-US" sz="2400" cap="none" dirty="0"/>
              <a:t>Urbanization and population growth have led to an unprecedented increase in solid waste generation, with cities worldwide producing an estimated 2 billion tons of solid waste annually (World Bank, 2018). This surge in waste production, coupled with inadequate waste management infrastructure, has resulted in significant environmental and public health challenges, particularly in developing countries. In Kampala, Uganda, the </a:t>
            </a:r>
            <a:r>
              <a:rPr lang="en-US" sz="2400" cap="none" dirty="0" err="1"/>
              <a:t>Kiteezi</a:t>
            </a:r>
            <a:r>
              <a:rPr lang="en-US" sz="2400" cap="none" dirty="0"/>
              <a:t> landfill, the largest in the country and East Africa, exemplifies these challenges. Originally designed to serve a smaller population, </a:t>
            </a:r>
            <a:r>
              <a:rPr lang="en-US" sz="2400" cap="none" dirty="0" err="1"/>
              <a:t>Kiteezi</a:t>
            </a:r>
            <a:r>
              <a:rPr lang="en-US" sz="2400" cap="none" dirty="0"/>
              <a:t> has long exceeded its capacity, leading to various environmental hazards, including leachate contamination, air pollution, and methane gas emissions (</a:t>
            </a:r>
            <a:r>
              <a:rPr lang="en-US" sz="2400" cap="none" dirty="0" err="1"/>
              <a:t>Aryampa</a:t>
            </a:r>
            <a:r>
              <a:rPr lang="en-US" sz="2400" cap="none" dirty="0"/>
              <a:t> et al., 2019).</a:t>
            </a:r>
            <a:endParaRPr lang="en-US" sz="2400" cap="none" dirty="0"/>
          </a:p>
        </p:txBody>
      </p:sp>
      <p:pic>
        <p:nvPicPr>
          <p:cNvPr id="4" name="Picture 3"/>
          <p:cNvPicPr>
            <a:picLocks noChangeAspect="1"/>
          </p:cNvPicPr>
          <p:nvPr/>
        </p:nvPicPr>
        <p:blipFill>
          <a:blip r:embed="rId2"/>
          <a:stretch>
            <a:fillRect/>
          </a:stretch>
        </p:blipFill>
        <p:spPr>
          <a:xfrm>
            <a:off x="7069541" y="1541527"/>
            <a:ext cx="5122459" cy="4681182"/>
          </a:xfrm>
          <a:prstGeom prst="rect">
            <a:avLst/>
          </a:prstGeom>
        </p:spPr>
      </p:pic>
    </p:spTree>
    <p:extLst>
      <p:ext uri="{BB962C8B-B14F-4D97-AF65-F5344CB8AC3E}">
        <p14:creationId xmlns:p14="http://schemas.microsoft.com/office/powerpoint/2010/main" val="698553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6443" y="193804"/>
            <a:ext cx="8911687" cy="720596"/>
          </a:xfrm>
        </p:spPr>
        <p:txBody>
          <a:bodyPr/>
          <a:lstStyle/>
          <a:p>
            <a:r>
              <a:rPr lang="en-US" b="1" u="sng" dirty="0"/>
              <a:t>Situational Analysis</a:t>
            </a:r>
          </a:p>
        </p:txBody>
      </p:sp>
      <p:sp>
        <p:nvSpPr>
          <p:cNvPr id="3" name="Content Placeholder 2"/>
          <p:cNvSpPr>
            <a:spLocks noGrp="1"/>
          </p:cNvSpPr>
          <p:nvPr>
            <p:ph sz="quarter" idx="13"/>
          </p:nvPr>
        </p:nvSpPr>
        <p:spPr>
          <a:xfrm>
            <a:off x="155294" y="1062318"/>
            <a:ext cx="11063165" cy="1175915"/>
          </a:xfrm>
        </p:spPr>
        <p:txBody>
          <a:bodyPr>
            <a:normAutofit fontScale="92500" lnSpcReduction="10000"/>
          </a:bodyPr>
          <a:lstStyle/>
          <a:p>
            <a:pPr marL="0" indent="0">
              <a:buNone/>
            </a:pPr>
            <a:r>
              <a:rPr lang="en-US" b="1" cap="none" dirty="0" smtClean="0"/>
              <a:t>The Growing challenge of Waste Management</a:t>
            </a:r>
            <a:endParaRPr lang="en-US" cap="none" dirty="0" smtClean="0"/>
          </a:p>
          <a:p>
            <a:r>
              <a:rPr lang="en-US" cap="none" dirty="0" smtClean="0"/>
              <a:t>Kampala, with a population of approximately 4,051,000, produces an estimated 1,500 tons of waste daily, of which only 40-50% is adequately collected and disposed of. </a:t>
            </a:r>
          </a:p>
          <a:p>
            <a:pPr marL="0" indent="0">
              <a:buNone/>
            </a:pPr>
            <a:endParaRPr lang="en-US" dirty="0"/>
          </a:p>
        </p:txBody>
      </p:sp>
      <p:pic>
        <p:nvPicPr>
          <p:cNvPr id="4" name="Picture 3"/>
          <p:cNvPicPr>
            <a:picLocks noChangeAspect="1"/>
          </p:cNvPicPr>
          <p:nvPr/>
        </p:nvPicPr>
        <p:blipFill>
          <a:blip r:embed="rId3"/>
          <a:stretch>
            <a:fillRect/>
          </a:stretch>
        </p:blipFill>
        <p:spPr>
          <a:xfrm>
            <a:off x="0" y="3438218"/>
            <a:ext cx="5328213" cy="3419782"/>
          </a:xfrm>
          <a:prstGeom prst="rect">
            <a:avLst/>
          </a:prstGeom>
        </p:spPr>
      </p:pic>
      <p:pic>
        <p:nvPicPr>
          <p:cNvPr id="5" name="Picture 4"/>
          <p:cNvPicPr>
            <a:picLocks noChangeAspect="1"/>
          </p:cNvPicPr>
          <p:nvPr/>
        </p:nvPicPr>
        <p:blipFill>
          <a:blip r:embed="rId4"/>
          <a:stretch>
            <a:fillRect/>
          </a:stretch>
        </p:blipFill>
        <p:spPr>
          <a:xfrm>
            <a:off x="7155608" y="3291020"/>
            <a:ext cx="4961964" cy="3536714"/>
          </a:xfrm>
          <a:prstGeom prst="rect">
            <a:avLst/>
          </a:prstGeom>
        </p:spPr>
      </p:pic>
      <p:sp>
        <p:nvSpPr>
          <p:cNvPr id="6" name="Content Placeholder 2"/>
          <p:cNvSpPr txBox="1">
            <a:spLocks/>
          </p:cNvSpPr>
          <p:nvPr/>
        </p:nvSpPr>
        <p:spPr>
          <a:xfrm>
            <a:off x="7391501" y="2460954"/>
            <a:ext cx="4639033" cy="83006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en-US" cap="none" dirty="0" smtClean="0"/>
              <a:t>Overcapacity of the landfill, leading to significant environmental and safety concerns.</a:t>
            </a:r>
          </a:p>
          <a:p>
            <a:pPr marL="0" indent="0">
              <a:buFont typeface="Arial" panose="020B0604020202020204" pitchFamily="34" charset="0"/>
              <a:buNone/>
            </a:pPr>
            <a:endParaRPr lang="en-US" dirty="0"/>
          </a:p>
        </p:txBody>
      </p:sp>
      <p:sp>
        <p:nvSpPr>
          <p:cNvPr id="7" name="Rectangle 6"/>
          <p:cNvSpPr/>
          <p:nvPr/>
        </p:nvSpPr>
        <p:spPr>
          <a:xfrm>
            <a:off x="62653" y="2607221"/>
            <a:ext cx="5587520" cy="830997"/>
          </a:xfrm>
          <a:prstGeom prst="rect">
            <a:avLst/>
          </a:prstGeom>
        </p:spPr>
        <p:txBody>
          <a:bodyPr wrap="square">
            <a:spAutoFit/>
          </a:bodyPr>
          <a:lstStyle/>
          <a:p>
            <a:pPr lvl="0" defTabSz="914400">
              <a:lnSpc>
                <a:spcPct val="120000"/>
              </a:lnSpc>
              <a:spcBef>
                <a:spcPts val="1000"/>
              </a:spcBef>
              <a:buClr>
                <a:prstClr val="black"/>
              </a:buClr>
            </a:pPr>
            <a:r>
              <a:rPr lang="en-US" sz="2000" dirty="0" err="1" smtClean="0">
                <a:solidFill>
                  <a:prstClr val="black"/>
                </a:solidFill>
              </a:rPr>
              <a:t>Kiteezi</a:t>
            </a:r>
            <a:r>
              <a:rPr lang="en-US" sz="2000" dirty="0" smtClean="0">
                <a:solidFill>
                  <a:prstClr val="black"/>
                </a:solidFill>
              </a:rPr>
              <a:t> </a:t>
            </a:r>
            <a:r>
              <a:rPr lang="en-US" sz="2000" dirty="0">
                <a:solidFill>
                  <a:prstClr val="black"/>
                </a:solidFill>
              </a:rPr>
              <a:t>landfill, spans 35 acres and serves as the primary waste disposal site for the city. </a:t>
            </a:r>
          </a:p>
        </p:txBody>
      </p:sp>
    </p:spTree>
    <p:extLst>
      <p:ext uri="{BB962C8B-B14F-4D97-AF65-F5344CB8AC3E}">
        <p14:creationId xmlns:p14="http://schemas.microsoft.com/office/powerpoint/2010/main" val="3299840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181790"/>
            <a:ext cx="10364451" cy="759906"/>
          </a:xfrm>
        </p:spPr>
        <p:txBody>
          <a:bodyPr/>
          <a:lstStyle/>
          <a:p>
            <a:r>
              <a:rPr lang="en-US" b="1" dirty="0">
                <a:solidFill>
                  <a:prstClr val="black"/>
                </a:solidFill>
              </a:rPr>
              <a:t>Situational Analysis</a:t>
            </a:r>
            <a:endParaRPr lang="en-US" dirty="0"/>
          </a:p>
        </p:txBody>
      </p:sp>
      <p:sp>
        <p:nvSpPr>
          <p:cNvPr id="3" name="Content Placeholder 2"/>
          <p:cNvSpPr>
            <a:spLocks noGrp="1"/>
          </p:cNvSpPr>
          <p:nvPr>
            <p:ph sz="quarter" idx="13"/>
          </p:nvPr>
        </p:nvSpPr>
        <p:spPr>
          <a:xfrm>
            <a:off x="764275" y="805219"/>
            <a:ext cx="7069539" cy="2593074"/>
          </a:xfrm>
        </p:spPr>
        <p:txBody>
          <a:bodyPr>
            <a:normAutofit fontScale="85000" lnSpcReduction="10000"/>
          </a:bodyPr>
          <a:lstStyle/>
          <a:p>
            <a:pPr marL="0" lvl="0" indent="0">
              <a:buClr>
                <a:prstClr val="black"/>
              </a:buClr>
              <a:buNone/>
            </a:pPr>
            <a:r>
              <a:rPr lang="en-US" b="1" cap="none" dirty="0">
                <a:solidFill>
                  <a:prstClr val="black"/>
                </a:solidFill>
              </a:rPr>
              <a:t>Environmental and Public Health Risks</a:t>
            </a:r>
            <a:endParaRPr lang="en-US" cap="none" dirty="0">
              <a:solidFill>
                <a:prstClr val="black"/>
              </a:solidFill>
            </a:endParaRPr>
          </a:p>
          <a:p>
            <a:pPr lvl="0">
              <a:buClr>
                <a:prstClr val="black"/>
              </a:buClr>
            </a:pPr>
            <a:r>
              <a:rPr lang="en-US" cap="none" dirty="0" smtClean="0">
                <a:solidFill>
                  <a:prstClr val="black"/>
                </a:solidFill>
              </a:rPr>
              <a:t>Inadequate management </a:t>
            </a:r>
            <a:r>
              <a:rPr lang="en-US" cap="none" dirty="0">
                <a:solidFill>
                  <a:prstClr val="black"/>
                </a:solidFill>
              </a:rPr>
              <a:t>practices at </a:t>
            </a:r>
            <a:r>
              <a:rPr lang="en-US" cap="none" dirty="0" err="1">
                <a:solidFill>
                  <a:prstClr val="black"/>
                </a:solidFill>
              </a:rPr>
              <a:t>kiteezi</a:t>
            </a:r>
            <a:r>
              <a:rPr lang="en-US" cap="none" dirty="0">
                <a:solidFill>
                  <a:prstClr val="black"/>
                </a:solidFill>
              </a:rPr>
              <a:t> have resulted in numerous environmental hazards, including soil, air, and water contamination.</a:t>
            </a:r>
          </a:p>
          <a:p>
            <a:pPr lvl="0">
              <a:buClr>
                <a:prstClr val="black"/>
              </a:buClr>
            </a:pPr>
            <a:r>
              <a:rPr lang="en-US" cap="none" dirty="0">
                <a:solidFill>
                  <a:prstClr val="black"/>
                </a:solidFill>
              </a:rPr>
              <a:t>Severe risks associated with overcapacity and improper waste handling, causing extensive damage to surrounding communities.</a:t>
            </a:r>
          </a:p>
          <a:p>
            <a:pPr lvl="0">
              <a:buClr>
                <a:prstClr val="black"/>
              </a:buClr>
            </a:pPr>
            <a:r>
              <a:rPr lang="en-US" cap="none" dirty="0">
                <a:solidFill>
                  <a:prstClr val="black"/>
                </a:solidFill>
              </a:rPr>
              <a:t>Emission of methane gas, leachate leakage, and toxic air pollutants pose ongoing threats to public health and safety.</a:t>
            </a:r>
          </a:p>
          <a:p>
            <a:pPr marL="0" indent="0">
              <a:buNone/>
            </a:pPr>
            <a:endParaRPr lang="en-US" dirty="0"/>
          </a:p>
        </p:txBody>
      </p:sp>
      <p:pic>
        <p:nvPicPr>
          <p:cNvPr id="4" name="Picture 3"/>
          <p:cNvPicPr>
            <a:picLocks noChangeAspect="1"/>
          </p:cNvPicPr>
          <p:nvPr/>
        </p:nvPicPr>
        <p:blipFill>
          <a:blip r:embed="rId2"/>
          <a:stretch>
            <a:fillRect/>
          </a:stretch>
        </p:blipFill>
        <p:spPr>
          <a:xfrm>
            <a:off x="0" y="3753135"/>
            <a:ext cx="4431613" cy="3104865"/>
          </a:xfrm>
          <a:prstGeom prst="rect">
            <a:avLst/>
          </a:prstGeom>
        </p:spPr>
      </p:pic>
      <p:pic>
        <p:nvPicPr>
          <p:cNvPr id="6" name="Picture 5"/>
          <p:cNvPicPr>
            <a:picLocks noChangeAspect="1"/>
          </p:cNvPicPr>
          <p:nvPr/>
        </p:nvPicPr>
        <p:blipFill>
          <a:blip r:embed="rId3"/>
          <a:stretch>
            <a:fillRect/>
          </a:stretch>
        </p:blipFill>
        <p:spPr>
          <a:xfrm>
            <a:off x="5336275" y="3179928"/>
            <a:ext cx="6855725" cy="3678072"/>
          </a:xfrm>
          <a:prstGeom prst="rect">
            <a:avLst/>
          </a:prstGeom>
        </p:spPr>
      </p:pic>
    </p:spTree>
    <p:extLst>
      <p:ext uri="{BB962C8B-B14F-4D97-AF65-F5344CB8AC3E}">
        <p14:creationId xmlns:p14="http://schemas.microsoft.com/office/powerpoint/2010/main" val="2378764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856" y="99675"/>
            <a:ext cx="8911687" cy="693701"/>
          </a:xfrm>
        </p:spPr>
        <p:txBody>
          <a:bodyPr/>
          <a:lstStyle/>
          <a:p>
            <a:r>
              <a:rPr lang="en-US" b="1" dirty="0"/>
              <a:t>Situational </a:t>
            </a:r>
            <a:r>
              <a:rPr lang="en-US" b="1" dirty="0" smtClean="0"/>
              <a:t>Analysis…(continued)</a:t>
            </a:r>
            <a:endParaRPr lang="en-US" b="1" dirty="0"/>
          </a:p>
        </p:txBody>
      </p:sp>
      <p:sp>
        <p:nvSpPr>
          <p:cNvPr id="3" name="Content Placeholder 2"/>
          <p:cNvSpPr>
            <a:spLocks noGrp="1"/>
          </p:cNvSpPr>
          <p:nvPr>
            <p:ph sz="quarter" idx="13"/>
          </p:nvPr>
        </p:nvSpPr>
        <p:spPr>
          <a:xfrm>
            <a:off x="291244" y="793376"/>
            <a:ext cx="8170368" cy="5860308"/>
          </a:xfrm>
        </p:spPr>
        <p:txBody>
          <a:bodyPr>
            <a:normAutofit lnSpcReduction="10000"/>
          </a:bodyPr>
          <a:lstStyle/>
          <a:p>
            <a:pPr marL="0" indent="0">
              <a:buNone/>
            </a:pPr>
            <a:r>
              <a:rPr lang="en-US" b="1" cap="none" dirty="0" smtClean="0"/>
              <a:t>Community Vulnerability and Perception</a:t>
            </a:r>
            <a:endParaRPr lang="en-US" cap="none" dirty="0" smtClean="0"/>
          </a:p>
          <a:p>
            <a:r>
              <a:rPr lang="en-US" cap="none" dirty="0" smtClean="0"/>
              <a:t>Communities surrounding the </a:t>
            </a:r>
            <a:r>
              <a:rPr lang="en-US" cap="none" dirty="0" err="1" smtClean="0"/>
              <a:t>kiteezi</a:t>
            </a:r>
            <a:r>
              <a:rPr lang="en-US" cap="none" dirty="0" smtClean="0"/>
              <a:t> landfill are among the most vulnerable, facing health risks and environmental hazards daily. </a:t>
            </a:r>
          </a:p>
          <a:p>
            <a:r>
              <a:rPr lang="en-US" cap="none" dirty="0" smtClean="0"/>
              <a:t>There is a significant gap in disaster preparedness and risk mitigation efforts among both residents and local authorities.</a:t>
            </a:r>
          </a:p>
          <a:p>
            <a:pPr marL="0" indent="0">
              <a:buNone/>
            </a:pPr>
            <a:r>
              <a:rPr lang="en-US" b="1" cap="none" dirty="0" smtClean="0"/>
              <a:t>Policy and management gaps</a:t>
            </a:r>
            <a:endParaRPr lang="en-US" cap="none" dirty="0" smtClean="0"/>
          </a:p>
          <a:p>
            <a:r>
              <a:rPr lang="en-US" cap="none" dirty="0" smtClean="0"/>
              <a:t>Uganda's national policy for disaster preparedness and management outlines critical actions for resettling high-risk populations and integrating risk reduction strategies into development planning.</a:t>
            </a:r>
          </a:p>
          <a:p>
            <a:r>
              <a:rPr lang="en-US" cap="none" dirty="0" smtClean="0"/>
              <a:t>Implementation is hampered by limited funding, inadequate legal frameworks, and poor enforcement.</a:t>
            </a:r>
          </a:p>
          <a:p>
            <a:r>
              <a:rPr lang="en-US" cap="none" dirty="0" smtClean="0"/>
              <a:t>NEMA (waste management) regulations, 2020, emphasize the need for disaster preparedness but fall short in addressing landfill-induced disasters comprehensively.</a:t>
            </a:r>
          </a:p>
          <a:p>
            <a:pPr marL="0" indent="0">
              <a:buNone/>
            </a:pPr>
            <a:endParaRPr lang="en-US" dirty="0"/>
          </a:p>
          <a:p>
            <a:pPr marL="0" indent="0">
              <a:buNone/>
            </a:pPr>
            <a:endParaRPr lang="en-US" dirty="0"/>
          </a:p>
          <a:p>
            <a:endParaRPr lang="en-US" dirty="0"/>
          </a:p>
        </p:txBody>
      </p:sp>
      <p:pic>
        <p:nvPicPr>
          <p:cNvPr id="4" name="Picture 3"/>
          <p:cNvPicPr>
            <a:picLocks noChangeAspect="1"/>
          </p:cNvPicPr>
          <p:nvPr/>
        </p:nvPicPr>
        <p:blipFill>
          <a:blip r:embed="rId2"/>
          <a:stretch>
            <a:fillRect/>
          </a:stretch>
        </p:blipFill>
        <p:spPr>
          <a:xfrm>
            <a:off x="8366078" y="737442"/>
            <a:ext cx="3825922" cy="3029340"/>
          </a:xfrm>
          <a:prstGeom prst="rect">
            <a:avLst/>
          </a:prstGeom>
        </p:spPr>
      </p:pic>
    </p:spTree>
    <p:extLst>
      <p:ext uri="{BB962C8B-B14F-4D97-AF65-F5344CB8AC3E}">
        <p14:creationId xmlns:p14="http://schemas.microsoft.com/office/powerpoint/2010/main" val="42784899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631" y="126569"/>
            <a:ext cx="8911687" cy="707149"/>
          </a:xfrm>
        </p:spPr>
        <p:txBody>
          <a:bodyPr/>
          <a:lstStyle/>
          <a:p>
            <a:r>
              <a:rPr lang="en-US" b="1" dirty="0" smtClean="0"/>
              <a:t>Theoretical framework</a:t>
            </a:r>
            <a:endParaRPr lang="en-US" b="1" dirty="0"/>
          </a:p>
        </p:txBody>
      </p:sp>
      <p:sp>
        <p:nvSpPr>
          <p:cNvPr id="3" name="Content Placeholder 2"/>
          <p:cNvSpPr>
            <a:spLocks noGrp="1"/>
          </p:cNvSpPr>
          <p:nvPr>
            <p:ph sz="quarter" idx="13"/>
          </p:nvPr>
        </p:nvSpPr>
        <p:spPr>
          <a:xfrm>
            <a:off x="0" y="848570"/>
            <a:ext cx="5950424" cy="6045288"/>
          </a:xfrm>
        </p:spPr>
        <p:txBody>
          <a:bodyPr>
            <a:normAutofit fontScale="85000" lnSpcReduction="10000"/>
          </a:bodyPr>
          <a:lstStyle/>
          <a:p>
            <a:pPr algn="just"/>
            <a:r>
              <a:rPr lang="en-US" cap="none" dirty="0" smtClean="0"/>
              <a:t>The DRR framework, as laid down by the United Nations Office For Disaster Risk Reduction (UNDRR). </a:t>
            </a:r>
          </a:p>
          <a:p>
            <a:pPr algn="just"/>
            <a:r>
              <a:rPr lang="en-US" cap="none" dirty="0" smtClean="0"/>
              <a:t>A </a:t>
            </a:r>
            <a:r>
              <a:rPr lang="en-US" cap="none" dirty="0" smtClean="0"/>
              <a:t>systematic approach to identifying, assessing, and reducing risks of disasters. key components include risk assessment, prevention and mitigation, preparedness, response, and recovery. </a:t>
            </a:r>
          </a:p>
          <a:p>
            <a:pPr algn="just"/>
            <a:r>
              <a:rPr lang="en-US" cap="none" dirty="0" smtClean="0"/>
              <a:t>Grounded in the concept of minimizing vulnerabilities and enhancing resilience to disasters through systematic efforts. </a:t>
            </a:r>
          </a:p>
          <a:p>
            <a:pPr algn="just"/>
            <a:r>
              <a:rPr lang="en-US" cap="none" dirty="0" smtClean="0"/>
              <a:t>Emphasis on prevention, preparedness, and community resilience </a:t>
            </a:r>
          </a:p>
          <a:p>
            <a:pPr algn="just"/>
            <a:r>
              <a:rPr lang="en-US" cap="none" dirty="0" smtClean="0"/>
              <a:t>The study will explore factors such as inadequate waste management practices, environmental degradation, and social vulnerabilities that heighten disaster risks near landfills. </a:t>
            </a:r>
          </a:p>
          <a:p>
            <a:pPr algn="just"/>
            <a:r>
              <a:rPr lang="en-US" cap="none" dirty="0" smtClean="0"/>
              <a:t>Act as a baseline to evaluate current policies, governance structures, and community-based initiatives aimed at mitigating these risks and enhancing sustainable urban development. </a:t>
            </a:r>
            <a:endParaRPr lang="en-US" cap="none" dirty="0"/>
          </a:p>
        </p:txBody>
      </p:sp>
      <p:pic>
        <p:nvPicPr>
          <p:cNvPr id="4" name="Picture 3"/>
          <p:cNvPicPr>
            <a:picLocks noChangeAspect="1"/>
          </p:cNvPicPr>
          <p:nvPr/>
        </p:nvPicPr>
        <p:blipFill>
          <a:blip r:embed="rId2"/>
          <a:stretch>
            <a:fillRect/>
          </a:stretch>
        </p:blipFill>
        <p:spPr>
          <a:xfrm>
            <a:off x="5950424" y="848569"/>
            <a:ext cx="6241576" cy="6045289"/>
          </a:xfrm>
          <a:prstGeom prst="rect">
            <a:avLst/>
          </a:prstGeom>
        </p:spPr>
      </p:pic>
    </p:spTree>
    <p:extLst>
      <p:ext uri="{BB962C8B-B14F-4D97-AF65-F5344CB8AC3E}">
        <p14:creationId xmlns:p14="http://schemas.microsoft.com/office/powerpoint/2010/main" val="3540272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2654" y="166910"/>
            <a:ext cx="8911687" cy="828172"/>
          </a:xfrm>
        </p:spPr>
        <p:txBody>
          <a:bodyPr/>
          <a:lstStyle/>
          <a:p>
            <a:r>
              <a:rPr lang="en-US" b="1" dirty="0" smtClean="0"/>
              <a:t>Research Objectives</a:t>
            </a:r>
            <a:endParaRPr lang="en-US" b="1" dirty="0"/>
          </a:p>
        </p:txBody>
      </p:sp>
      <p:sp>
        <p:nvSpPr>
          <p:cNvPr id="3" name="Content Placeholder 2"/>
          <p:cNvSpPr>
            <a:spLocks noGrp="1"/>
          </p:cNvSpPr>
          <p:nvPr>
            <p:ph sz="quarter" idx="13"/>
          </p:nvPr>
        </p:nvSpPr>
        <p:spPr>
          <a:xfrm>
            <a:off x="955343" y="995081"/>
            <a:ext cx="9728998" cy="5487606"/>
          </a:xfrm>
        </p:spPr>
        <p:txBody>
          <a:bodyPr>
            <a:normAutofit/>
          </a:bodyPr>
          <a:lstStyle/>
          <a:p>
            <a:pPr marL="0" indent="0">
              <a:buNone/>
            </a:pPr>
            <a:r>
              <a:rPr lang="en-US" sz="2400" cap="none" dirty="0" smtClean="0"/>
              <a:t>The paper aims to address this gap by developing a framework that integrates SWM with DRR to enhance climate resilience and adaptability in urban areas, using </a:t>
            </a:r>
            <a:r>
              <a:rPr lang="en-US" sz="2400" cap="none" dirty="0" err="1" smtClean="0"/>
              <a:t>Kiteezi</a:t>
            </a:r>
            <a:r>
              <a:rPr lang="en-US" sz="2400" cap="none" dirty="0" smtClean="0"/>
              <a:t> landfill as a focal point. The specific objectives are to:</a:t>
            </a:r>
          </a:p>
          <a:p>
            <a:r>
              <a:rPr lang="en-US" sz="2400" cap="none" dirty="0" smtClean="0"/>
              <a:t>Analyze the current SWM practices at </a:t>
            </a:r>
            <a:r>
              <a:rPr lang="en-US" sz="2400" cap="none" dirty="0" err="1" smtClean="0"/>
              <a:t>kiteezi</a:t>
            </a:r>
            <a:r>
              <a:rPr lang="en-US" sz="2400" cap="none" dirty="0" smtClean="0"/>
              <a:t> landfill and their associated disaster risks.</a:t>
            </a:r>
          </a:p>
          <a:p>
            <a:r>
              <a:rPr lang="en-US" sz="2400" cap="none" dirty="0" smtClean="0"/>
              <a:t>Explore the role of climate change in exacerbating these risks.</a:t>
            </a:r>
          </a:p>
          <a:p>
            <a:r>
              <a:rPr lang="en-US" sz="2400" cap="none" dirty="0" smtClean="0"/>
              <a:t>Develop a framework that links SWM with DRR to mitigate disaster risks and enhance climate resilience.</a:t>
            </a:r>
          </a:p>
          <a:p>
            <a:r>
              <a:rPr lang="en-US" sz="2400" cap="none" dirty="0" smtClean="0"/>
              <a:t>Propose policy recommendations for integrating SWM and </a:t>
            </a:r>
            <a:r>
              <a:rPr lang="en-US" sz="2400" cap="none" dirty="0" err="1" smtClean="0"/>
              <a:t>dRr</a:t>
            </a:r>
            <a:r>
              <a:rPr lang="en-US" sz="2400" cap="none" dirty="0" smtClean="0"/>
              <a:t> into urban planning in Kampala.</a:t>
            </a:r>
          </a:p>
          <a:p>
            <a:pPr marL="0" indent="0" algn="just">
              <a:buNone/>
            </a:pPr>
            <a:endParaRPr lang="en-US" sz="2400" dirty="0"/>
          </a:p>
        </p:txBody>
      </p:sp>
    </p:spTree>
    <p:extLst>
      <p:ext uri="{BB962C8B-B14F-4D97-AF65-F5344CB8AC3E}">
        <p14:creationId xmlns:p14="http://schemas.microsoft.com/office/powerpoint/2010/main" val="9424700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184" y="247593"/>
            <a:ext cx="8911687" cy="666807"/>
          </a:xfrm>
        </p:spPr>
        <p:txBody>
          <a:bodyPr/>
          <a:lstStyle/>
          <a:p>
            <a:r>
              <a:rPr lang="en-US" b="1" dirty="0" smtClean="0"/>
              <a:t>Research Questions</a:t>
            </a:r>
            <a:endParaRPr lang="en-US" b="1" dirty="0"/>
          </a:p>
        </p:txBody>
      </p:sp>
      <p:sp>
        <p:nvSpPr>
          <p:cNvPr id="3" name="Content Placeholder 2"/>
          <p:cNvSpPr>
            <a:spLocks noGrp="1"/>
          </p:cNvSpPr>
          <p:nvPr>
            <p:ph sz="quarter" idx="13"/>
          </p:nvPr>
        </p:nvSpPr>
        <p:spPr>
          <a:xfrm>
            <a:off x="1050878" y="914400"/>
            <a:ext cx="9498993" cy="5943600"/>
          </a:xfrm>
        </p:spPr>
        <p:txBody>
          <a:bodyPr>
            <a:normAutofit/>
          </a:bodyPr>
          <a:lstStyle/>
          <a:p>
            <a:r>
              <a:rPr lang="en-US" sz="2400" cap="none" dirty="0" smtClean="0"/>
              <a:t>What are the practices, gaps, and specific risks associated with municipal solid waste management at the </a:t>
            </a:r>
            <a:r>
              <a:rPr lang="en-US" sz="2400" cap="none" dirty="0" err="1" smtClean="0"/>
              <a:t>kiteezi</a:t>
            </a:r>
            <a:r>
              <a:rPr lang="en-US" sz="2400" cap="none" dirty="0" smtClean="0"/>
              <a:t> landfill in </a:t>
            </a:r>
            <a:r>
              <a:rPr lang="en-US" sz="2400" cap="none" dirty="0" err="1" smtClean="0"/>
              <a:t>kampala</a:t>
            </a:r>
            <a:r>
              <a:rPr lang="en-US" sz="2400" cap="none" dirty="0" smtClean="0"/>
              <a:t>? </a:t>
            </a:r>
          </a:p>
          <a:p>
            <a:r>
              <a:rPr lang="en-US" sz="2400" cap="none" dirty="0"/>
              <a:t>How do the practices of municipal solid waste management affect social change and conditions? </a:t>
            </a:r>
          </a:p>
          <a:p>
            <a:r>
              <a:rPr lang="en-US" sz="2400" cap="none" dirty="0" smtClean="0"/>
              <a:t>What is the </a:t>
            </a:r>
            <a:r>
              <a:rPr lang="en-US" sz="2400" cap="none" dirty="0"/>
              <a:t>role of climate change in exacerbating these risks</a:t>
            </a:r>
            <a:r>
              <a:rPr lang="en-US" sz="2400" cap="none" dirty="0" smtClean="0"/>
              <a:t>.</a:t>
            </a:r>
          </a:p>
          <a:p>
            <a:r>
              <a:rPr lang="en-US" sz="2400" cap="none" dirty="0" smtClean="0"/>
              <a:t>How do the people and government perceive and assess the risk? </a:t>
            </a:r>
          </a:p>
          <a:p>
            <a:r>
              <a:rPr lang="en-US" sz="2400" cap="none" dirty="0" smtClean="0"/>
              <a:t>Who are the main actors involved in managing the landfill and what are their roles? </a:t>
            </a:r>
          </a:p>
          <a:p>
            <a:r>
              <a:rPr lang="en-US" sz="2400" cap="none" dirty="0" smtClean="0"/>
              <a:t>What lessons can be learned from other waste management strategies around the world? </a:t>
            </a:r>
          </a:p>
          <a:p>
            <a:r>
              <a:rPr lang="en-US" sz="2400" cap="none" dirty="0" smtClean="0"/>
              <a:t>What recommendations can be made based on the study findings?</a:t>
            </a:r>
            <a:endParaRPr lang="en-US" sz="2400" cap="none" dirty="0"/>
          </a:p>
        </p:txBody>
      </p:sp>
    </p:spTree>
    <p:extLst>
      <p:ext uri="{BB962C8B-B14F-4D97-AF65-F5344CB8AC3E}">
        <p14:creationId xmlns:p14="http://schemas.microsoft.com/office/powerpoint/2010/main" val="4258141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572" y="140016"/>
            <a:ext cx="8911687" cy="626466"/>
          </a:xfrm>
        </p:spPr>
        <p:txBody>
          <a:bodyPr>
            <a:noAutofit/>
          </a:bodyPr>
          <a:lstStyle/>
          <a:p>
            <a:r>
              <a:rPr lang="en-US" sz="4000" b="1" dirty="0" smtClean="0"/>
              <a:t>Study scope</a:t>
            </a:r>
            <a:endParaRPr lang="en-US" sz="4000" b="1" dirty="0"/>
          </a:p>
        </p:txBody>
      </p:sp>
      <p:sp>
        <p:nvSpPr>
          <p:cNvPr id="3" name="Content Placeholder 2"/>
          <p:cNvSpPr>
            <a:spLocks noGrp="1"/>
          </p:cNvSpPr>
          <p:nvPr>
            <p:ph sz="quarter" idx="13"/>
          </p:nvPr>
        </p:nvSpPr>
        <p:spPr>
          <a:xfrm>
            <a:off x="818866" y="766482"/>
            <a:ext cx="10369087" cy="5862918"/>
          </a:xfrm>
        </p:spPr>
        <p:txBody>
          <a:bodyPr>
            <a:normAutofit/>
          </a:bodyPr>
          <a:lstStyle/>
          <a:p>
            <a:pPr marL="0" indent="0" algn="just">
              <a:lnSpc>
                <a:spcPct val="150000"/>
              </a:lnSpc>
              <a:buNone/>
            </a:pPr>
            <a:r>
              <a:rPr lang="en-US" sz="3200" b="1" cap="none" dirty="0" smtClean="0"/>
              <a:t>Content</a:t>
            </a:r>
            <a:r>
              <a:rPr lang="en-US" sz="3200" cap="none" dirty="0" smtClean="0"/>
              <a:t>: </a:t>
            </a:r>
            <a:r>
              <a:rPr lang="en-US" sz="3200" cap="none" dirty="0" err="1" smtClean="0"/>
              <a:t>Kiteezi</a:t>
            </a:r>
            <a:r>
              <a:rPr lang="en-US" sz="3200" cap="none" dirty="0" smtClean="0"/>
              <a:t> Landfill, Municipal Solid Waste Management</a:t>
            </a:r>
          </a:p>
          <a:p>
            <a:pPr marL="0" indent="0" algn="just">
              <a:lnSpc>
                <a:spcPct val="150000"/>
              </a:lnSpc>
              <a:buNone/>
            </a:pPr>
            <a:r>
              <a:rPr lang="en-US" sz="3200" b="1" cap="none" dirty="0" smtClean="0"/>
              <a:t>Geographical</a:t>
            </a:r>
            <a:r>
              <a:rPr lang="en-US" sz="3200" cap="none" dirty="0" smtClean="0"/>
              <a:t> : Latitude: 0° 25′ 0″ and Longitude: 32° 34′ 00″ In </a:t>
            </a:r>
            <a:r>
              <a:rPr lang="en-US" sz="3200" cap="none" dirty="0" err="1" smtClean="0"/>
              <a:t>Nangabo</a:t>
            </a:r>
            <a:r>
              <a:rPr lang="en-US" sz="3200" cap="none" dirty="0" smtClean="0"/>
              <a:t> Sub-county, </a:t>
            </a:r>
            <a:r>
              <a:rPr lang="en-US" sz="3200" cap="none" dirty="0" err="1" smtClean="0"/>
              <a:t>Wakiso</a:t>
            </a:r>
            <a:r>
              <a:rPr lang="en-US" sz="3200" cap="none" dirty="0" smtClean="0"/>
              <a:t> District 13 Km from Kampala City Centre.</a:t>
            </a:r>
            <a:endParaRPr lang="en-US" sz="3200" cap="none" dirty="0" smtClean="0"/>
          </a:p>
        </p:txBody>
      </p:sp>
      <p:pic>
        <p:nvPicPr>
          <p:cNvPr id="4" name="Picture 3"/>
          <p:cNvPicPr>
            <a:picLocks noChangeAspect="1"/>
          </p:cNvPicPr>
          <p:nvPr/>
        </p:nvPicPr>
        <p:blipFill>
          <a:blip r:embed="rId2"/>
          <a:stretch>
            <a:fillRect/>
          </a:stretch>
        </p:blipFill>
        <p:spPr>
          <a:xfrm>
            <a:off x="4568043" y="3016155"/>
            <a:ext cx="7623957" cy="3841845"/>
          </a:xfrm>
          <a:prstGeom prst="rect">
            <a:avLst/>
          </a:prstGeom>
        </p:spPr>
      </p:pic>
    </p:spTree>
    <p:extLst>
      <p:ext uri="{BB962C8B-B14F-4D97-AF65-F5344CB8AC3E}">
        <p14:creationId xmlns:p14="http://schemas.microsoft.com/office/powerpoint/2010/main" val="548609825"/>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297</TotalTime>
  <Words>994</Words>
  <Application>Microsoft Office PowerPoint</Application>
  <PresentationFormat>Widescreen</PresentationFormat>
  <Paragraphs>85</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Century Gothic</vt:lpstr>
      <vt:lpstr>Trebuchet MS</vt:lpstr>
      <vt:lpstr>Tw Cen MT</vt:lpstr>
      <vt:lpstr>Droplet</vt:lpstr>
      <vt:lpstr>PowerPoint Presentation</vt:lpstr>
      <vt:lpstr>Introduction</vt:lpstr>
      <vt:lpstr>Situational Analysis</vt:lpstr>
      <vt:lpstr>Situational Analysis</vt:lpstr>
      <vt:lpstr>Situational Analysis…(continued)</vt:lpstr>
      <vt:lpstr>Theoretical framework</vt:lpstr>
      <vt:lpstr>Research Objectives</vt:lpstr>
      <vt:lpstr>Research Questions</vt:lpstr>
      <vt:lpstr>Study scope</vt:lpstr>
      <vt:lpstr>significance</vt:lpstr>
      <vt:lpstr>Methodology</vt:lpstr>
      <vt:lpstr>Sampling Strategy</vt:lpstr>
      <vt:lpstr>Data analysis</vt:lpstr>
      <vt:lpstr>Reporting</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Municipal Solid Waste Landfill Management and Disaster Risk Reduction:  A Case Study of Kiteezi landfill Kampala, Uganda.</dc:title>
  <dc:creator>eco</dc:creator>
  <cp:lastModifiedBy>eco</cp:lastModifiedBy>
  <cp:revision>23</cp:revision>
  <dcterms:created xsi:type="dcterms:W3CDTF">2024-06-15T07:21:31Z</dcterms:created>
  <dcterms:modified xsi:type="dcterms:W3CDTF">2024-08-12T19:24:15Z</dcterms:modified>
</cp:coreProperties>
</file>