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1" r:id="rId3"/>
    <p:sldId id="260" r:id="rId4"/>
    <p:sldId id="261" r:id="rId5"/>
    <p:sldId id="262" r:id="rId6"/>
    <p:sldId id="264" r:id="rId7"/>
    <p:sldId id="270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204-A8A7-4445-BAED-1C39C464D893}" type="datetimeFigureOut">
              <a:rPr lang="en-GB" smtClean="0"/>
              <a:pPr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C063-F608-4D66-8A5B-7407A626D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24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204-A8A7-4445-BAED-1C39C464D893}" type="datetimeFigureOut">
              <a:rPr lang="en-GB" smtClean="0"/>
              <a:pPr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C063-F608-4D66-8A5B-7407A626D6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9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204-A8A7-4445-BAED-1C39C464D893}" type="datetimeFigureOut">
              <a:rPr lang="en-GB" smtClean="0"/>
              <a:pPr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C063-F608-4D66-8A5B-7407A626D6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4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204-A8A7-4445-BAED-1C39C464D893}" type="datetimeFigureOut">
              <a:rPr lang="en-GB" smtClean="0"/>
              <a:pPr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C063-F608-4D66-8A5B-7407A626D6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7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204-A8A7-4445-BAED-1C39C464D893}" type="datetimeFigureOut">
              <a:rPr lang="en-GB" smtClean="0"/>
              <a:pPr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C063-F608-4D66-8A5B-7407A626D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0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204-A8A7-4445-BAED-1C39C464D893}" type="datetimeFigureOut">
              <a:rPr lang="en-GB" smtClean="0"/>
              <a:pPr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C063-F608-4D66-8A5B-7407A626D6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01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204-A8A7-4445-BAED-1C39C464D893}" type="datetimeFigureOut">
              <a:rPr lang="en-GB" smtClean="0"/>
              <a:pPr/>
              <a:t>05/02/2019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C063-F608-4D66-8A5B-7407A626D6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9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204-A8A7-4445-BAED-1C39C464D893}" type="datetimeFigureOut">
              <a:rPr lang="en-GB" smtClean="0"/>
              <a:pPr/>
              <a:t>05/02/2019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C063-F608-4D66-8A5B-7407A626D6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6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204-A8A7-4445-BAED-1C39C464D893}" type="datetimeFigureOut">
              <a:rPr lang="en-GB" smtClean="0"/>
              <a:pPr/>
              <a:t>05/02/2019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C063-F608-4D66-8A5B-7407A626D6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172204-A8A7-4445-BAED-1C39C464D893}" type="datetimeFigureOut">
              <a:rPr lang="en-GB" smtClean="0"/>
              <a:pPr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24C063-F608-4D66-8A5B-7407A626D683}" type="slidenum">
              <a:rPr lang="en-GB" smtClean="0">
                <a:solidFill>
                  <a:srgbClr val="637052"/>
                </a:solidFill>
              </a:rPr>
              <a:pPr/>
              <a:t>‹#›</a:t>
            </a:fld>
            <a:endParaRPr lang="en-GB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0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204-A8A7-4445-BAED-1C39C464D893}" type="datetimeFigureOut">
              <a:rPr lang="en-GB" smtClean="0"/>
              <a:pPr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C063-F608-4D66-8A5B-7407A626D6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64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172204-A8A7-4445-BAED-1C39C464D893}" type="datetimeFigureOut">
              <a:rPr lang="en-GB" smtClean="0"/>
              <a:pPr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24C063-F608-4D66-8A5B-7407A626D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91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Evaluability Assessment critical for successful Evaluations</a:t>
            </a:r>
            <a:endParaRPr lang="en-GB" sz="3200" dirty="0"/>
          </a:p>
          <a:p>
            <a:endParaRPr lang="en-US" altLang="en-US" sz="3200" dirty="0" smtClean="0">
              <a:latin typeface="Perpetua" pitchFamily="18" charset="0"/>
            </a:endParaRPr>
          </a:p>
          <a:p>
            <a:endParaRPr lang="en-US" altLang="en-US" sz="3200" dirty="0" smtClean="0">
              <a:latin typeface="Perpetua" pitchFamily="18" charset="0"/>
            </a:endParaRPr>
          </a:p>
          <a:p>
            <a:r>
              <a:rPr lang="en-US" altLang="en-US" sz="3200" dirty="0" smtClean="0">
                <a:latin typeface="Perpetua" pitchFamily="18" charset="0"/>
              </a:rPr>
              <a:t>By </a:t>
            </a:r>
            <a:r>
              <a:rPr lang="en-US" altLang="en-US" sz="3200" dirty="0">
                <a:latin typeface="Perpetua" pitchFamily="18" charset="0"/>
              </a:rPr>
              <a:t>Sylvester Kato</a:t>
            </a:r>
            <a:br>
              <a:rPr lang="en-US" altLang="en-US" sz="3200" dirty="0">
                <a:latin typeface="Perpetua" pitchFamily="18" charset="0"/>
              </a:rPr>
            </a:br>
            <a:r>
              <a:rPr lang="en-US" altLang="en-US" sz="3200" dirty="0">
                <a:latin typeface="Perpetua" pitchFamily="18" charset="0"/>
              </a:rPr>
              <a:t>Technical M&amp;E in the BMAU</a:t>
            </a:r>
            <a:br>
              <a:rPr lang="en-US" altLang="en-US" sz="3200" dirty="0">
                <a:latin typeface="Perpetua" pitchFamily="18" charset="0"/>
              </a:rPr>
            </a:br>
            <a:r>
              <a:rPr lang="en-US" altLang="en-US" sz="3200" dirty="0">
                <a:latin typeface="Perpetua" pitchFamily="18" charset="0"/>
              </a:rPr>
              <a:t>UEA Conference, February 2019</a:t>
            </a:r>
            <a:br>
              <a:rPr lang="en-US" altLang="en-US" sz="3200" dirty="0">
                <a:latin typeface="Perpetua" pitchFamily="18" charset="0"/>
              </a:rPr>
            </a:br>
            <a:r>
              <a:rPr lang="en-US" altLang="en-US" sz="3200" dirty="0">
                <a:latin typeface="Perpetua" pitchFamily="18" charset="0"/>
              </a:rPr>
              <a:t>Kampala Uganda</a:t>
            </a:r>
            <a:br>
              <a:rPr lang="en-US" altLang="en-US" sz="3200" dirty="0">
                <a:latin typeface="Perpetua" pitchFamily="18" charset="0"/>
              </a:rPr>
            </a:br>
            <a:endParaRPr lang="en-GB" sz="3200" dirty="0">
              <a:latin typeface="Perpetua" pitchFamily="18" charset="0"/>
            </a:endParaRPr>
          </a:p>
          <a:p>
            <a:endParaRPr lang="en-GB" sz="3200" dirty="0">
              <a:latin typeface="Perpetua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3773510"/>
            <a:ext cx="3200400" cy="2531694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Annual Evaluation conference February 11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 to 15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2019</a:t>
            </a:r>
            <a:endParaRPr lang="en-GB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594358"/>
            <a:ext cx="3760631" cy="25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</a:rPr>
              <a:t>Key EA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0" indent="-304800">
              <a:buFont typeface="Arial" panose="020B0604020202020204" pitchFamily="34" charset="0"/>
              <a:buAutoNum type="arabicPeriod"/>
            </a:pPr>
            <a:r>
              <a:rPr lang="en-US" altLang="en-US" dirty="0">
                <a:latin typeface="Verdana" panose="020B0604030504040204" pitchFamily="34" charset="0"/>
              </a:rPr>
              <a:t>Does the program serve the population for whom it was designed?</a:t>
            </a:r>
          </a:p>
          <a:p>
            <a:pPr marL="304800" indent="-304800">
              <a:buFont typeface="Arial" panose="020B0604020202020204" pitchFamily="34" charset="0"/>
              <a:buAutoNum type="arabicPeriod"/>
            </a:pPr>
            <a:endParaRPr lang="en-US" altLang="en-US" dirty="0">
              <a:latin typeface="Verdana" panose="020B0604030504040204" pitchFamily="34" charset="0"/>
            </a:endParaRPr>
          </a:p>
          <a:p>
            <a:pPr marL="304800" indent="-304800">
              <a:buFont typeface="Arial" panose="020B0604020202020204" pitchFamily="34" charset="0"/>
              <a:buAutoNum type="arabicPeriod" startAt="2"/>
            </a:pPr>
            <a:r>
              <a:rPr lang="en-US" altLang="en-US" dirty="0">
                <a:latin typeface="Verdana" panose="020B0604030504040204" pitchFamily="34" charset="0"/>
              </a:rPr>
              <a:t>Does the program have the resources (available/used) as scheduled in the program design?</a:t>
            </a:r>
          </a:p>
          <a:p>
            <a:pPr marL="304800" indent="-304800">
              <a:buFont typeface="Arial" panose="020B0604020202020204" pitchFamily="34" charset="0"/>
              <a:buAutoNum type="arabicPeriod" startAt="2"/>
            </a:pPr>
            <a:endParaRPr lang="en-US" altLang="en-US" dirty="0">
              <a:latin typeface="Verdana" panose="020B0604030504040204" pitchFamily="34" charset="0"/>
            </a:endParaRPr>
          </a:p>
          <a:p>
            <a:pPr marL="304800" indent="-304800">
              <a:buFont typeface="Arial" panose="020B0604020202020204" pitchFamily="34" charset="0"/>
              <a:buAutoNum type="arabicPeriod" startAt="2"/>
            </a:pPr>
            <a:r>
              <a:rPr lang="en-US" altLang="en-US" dirty="0">
                <a:latin typeface="Verdana" panose="020B0604030504040204" pitchFamily="34" charset="0"/>
              </a:rPr>
              <a:t>Are the program activities being implemented as designed?</a:t>
            </a:r>
          </a:p>
          <a:p>
            <a:pPr marL="304800" indent="-304800">
              <a:buFont typeface="Arial" panose="020B0604020202020204" pitchFamily="34" charset="0"/>
              <a:buAutoNum type="arabicPeriod" startAt="2"/>
            </a:pPr>
            <a:endParaRPr lang="en-US" altLang="en-US" dirty="0">
              <a:latin typeface="Verdana" panose="020B0604030504040204" pitchFamily="34" charset="0"/>
            </a:endParaRPr>
          </a:p>
          <a:p>
            <a:pPr marL="304800" indent="-304800"/>
            <a:r>
              <a:rPr lang="en-US" altLang="en-US" dirty="0">
                <a:latin typeface="Verdana" panose="020B0604030504040204" pitchFamily="34" charset="0"/>
              </a:rPr>
              <a:t>4. Does the program have the capacity to provide data for</a:t>
            </a:r>
          </a:p>
          <a:p>
            <a:pPr marL="304800" indent="-304800"/>
            <a:r>
              <a:rPr lang="en-US" altLang="en-US" dirty="0">
                <a:latin typeface="Verdana" panose="020B0604030504040204" pitchFamily="34" charset="0"/>
              </a:rPr>
              <a:t>    an evaluation?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3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</a:rPr>
              <a:t>Crucial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en-US" altLang="en-US" dirty="0">
                <a:latin typeface="Verdana" panose="020B0604030504040204" pitchFamily="34" charset="0"/>
              </a:rPr>
              <a:t>EA has five crucial tasks that an evaluator must successfully complete:</a:t>
            </a:r>
          </a:p>
          <a:p>
            <a:pPr marL="0" indent="0"/>
            <a:endParaRPr lang="en-US" altLang="en-US" dirty="0">
              <a:latin typeface="Verdana" panose="020B0604030504040204" pitchFamily="34" charset="0"/>
            </a:endParaRPr>
          </a:p>
          <a:p>
            <a:pPr marL="0" indent="0"/>
            <a:r>
              <a:rPr lang="en-US" altLang="en-US" dirty="0">
                <a:latin typeface="Verdana" panose="020B0604030504040204" pitchFamily="34" charset="0"/>
              </a:rPr>
              <a:t>• Task 1. 	Study the program history, design, and operation;</a:t>
            </a:r>
          </a:p>
          <a:p>
            <a:pPr marL="0" indent="0"/>
            <a:r>
              <a:rPr lang="en-US" altLang="en-US" dirty="0">
                <a:latin typeface="Verdana" panose="020B0604030504040204" pitchFamily="34" charset="0"/>
              </a:rPr>
              <a:t>• Task 2. 	Watch the program in action (participants)</a:t>
            </a:r>
          </a:p>
          <a:p>
            <a:pPr marL="0" indent="0"/>
            <a:r>
              <a:rPr lang="en-US" altLang="en-US" dirty="0">
                <a:latin typeface="Verdana" panose="020B0604030504040204" pitchFamily="34" charset="0"/>
              </a:rPr>
              <a:t>• Task 3. 	Determine the program’s capacity for data collection,</a:t>
            </a:r>
          </a:p>
          <a:p>
            <a:pPr marL="0" indent="0"/>
            <a:r>
              <a:rPr lang="en-US" altLang="en-US" dirty="0">
                <a:latin typeface="Verdana" panose="020B0604030504040204" pitchFamily="34" charset="0"/>
              </a:rPr>
              <a:t>   		management and analysis;</a:t>
            </a:r>
          </a:p>
          <a:p>
            <a:pPr marL="0" indent="0"/>
            <a:r>
              <a:rPr lang="en-US" altLang="en-US" dirty="0">
                <a:latin typeface="Verdana" panose="020B0604030504040204" pitchFamily="34" charset="0"/>
              </a:rPr>
              <a:t>• Task 4. 	Assess the likelihood that the program will reach its</a:t>
            </a:r>
          </a:p>
          <a:p>
            <a:pPr marL="0" indent="0"/>
            <a:r>
              <a:rPr lang="en-US" altLang="en-US" dirty="0">
                <a:latin typeface="Verdana" panose="020B0604030504040204" pitchFamily="34" charset="0"/>
              </a:rPr>
              <a:t>   		goals and objectives (</a:t>
            </a:r>
            <a:r>
              <a:rPr lang="en-US" altLang="en-US" i="1" dirty="0">
                <a:latin typeface="Verdana" panose="020B0604030504040204" pitchFamily="34" charset="0"/>
              </a:rPr>
              <a:t>consistency</a:t>
            </a:r>
            <a:r>
              <a:rPr lang="en-US" altLang="en-US" dirty="0">
                <a:latin typeface="Verdana" panose="020B0604030504040204" pitchFamily="34" charset="0"/>
              </a:rPr>
              <a:t>)</a:t>
            </a:r>
          </a:p>
          <a:p>
            <a:pPr marL="0" indent="0"/>
            <a:r>
              <a:rPr lang="en-US" altLang="en-US" dirty="0">
                <a:latin typeface="Verdana" panose="020B0604030504040204" pitchFamily="34" charset="0"/>
              </a:rPr>
              <a:t>• Task 5. 	Show whether an evaluation is feasibly (will help the 		program and its stakeholders).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4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Conclusion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overall purpose of an Evaluability Assessment is to inform the timing of an evaluation and to improve the prospects for an evaluation producing useful results. </a:t>
            </a:r>
            <a:endParaRPr lang="en-GB" sz="2400" dirty="0"/>
          </a:p>
          <a:p>
            <a:r>
              <a:rPr lang="en-GB" sz="2400" dirty="0"/>
              <a:t>Evaluability assessments can be configured to cast new light on developments in the </a:t>
            </a:r>
            <a:r>
              <a:rPr lang="en-GB" sz="2400" dirty="0" smtClean="0"/>
              <a:t>field families </a:t>
            </a:r>
            <a:r>
              <a:rPr lang="en-GB" sz="2400" dirty="0"/>
              <a:t>or clusters of policies and programs.</a:t>
            </a:r>
          </a:p>
          <a:p>
            <a:r>
              <a:rPr lang="en-US" sz="2400" dirty="0"/>
              <a:t>Although the most common focus of an Evaluability Assessment is a single project, Evaluability Assessments </a:t>
            </a:r>
            <a:r>
              <a:rPr lang="en-US" sz="2400" dirty="0" smtClean="0"/>
              <a:t>should also </a:t>
            </a:r>
            <a:r>
              <a:rPr lang="en-US" sz="2400" dirty="0"/>
              <a:t>been carried out on sets of projects, policy areas, country strategies, strategic plans, work plans, and </a:t>
            </a:r>
            <a:r>
              <a:rPr lang="en-US" sz="2400" dirty="0" smtClean="0"/>
              <a:t>partnerships to increase chances of utilization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Evaluability Assessment</a:t>
            </a:r>
            <a:endParaRPr lang="en-GB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46263"/>
            <a:ext cx="10058400" cy="4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Presentation outline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3600" dirty="0" smtClean="0"/>
              <a:t>Introduction to EA</a:t>
            </a:r>
          </a:p>
          <a:p>
            <a:pPr lvl="1"/>
            <a:r>
              <a:rPr lang="en-GB" sz="3600" dirty="0" smtClean="0"/>
              <a:t>Where is Evaluability lost</a:t>
            </a:r>
          </a:p>
          <a:p>
            <a:pPr lvl="1"/>
            <a:r>
              <a:rPr lang="en-GB" sz="3600" dirty="0"/>
              <a:t>Key steps in evaluability </a:t>
            </a:r>
            <a:r>
              <a:rPr lang="en-GB" sz="3600" dirty="0" smtClean="0"/>
              <a:t>Assessment</a:t>
            </a:r>
          </a:p>
          <a:p>
            <a:pPr lvl="1"/>
            <a:r>
              <a:rPr lang="en-US" altLang="en-US" sz="3600" dirty="0"/>
              <a:t>Key EA Questions</a:t>
            </a:r>
            <a:r>
              <a:rPr lang="en-GB" sz="3600" dirty="0"/>
              <a:t> </a:t>
            </a:r>
          </a:p>
          <a:p>
            <a:pPr lvl="1"/>
            <a:r>
              <a:rPr lang="en-US" altLang="en-US" sz="3600" dirty="0"/>
              <a:t>Crucial Steps</a:t>
            </a:r>
          </a:p>
          <a:p>
            <a:pPr lvl="1"/>
            <a:r>
              <a:rPr lang="en-GB" sz="3600" dirty="0"/>
              <a:t>Conclusion</a:t>
            </a:r>
            <a:endParaRPr lang="en-GB" sz="3600" dirty="0" smtClean="0"/>
          </a:p>
          <a:p>
            <a:pPr marL="514350" indent="-514350">
              <a:buFont typeface="+mj-lt"/>
              <a:buAutoNum type="romanLcPeriod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827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4000" b="1" dirty="0">
                <a:latin typeface="Perpetua" pitchFamily="18" charset="0"/>
                <a:ea typeface="+mn-ea"/>
                <a:cs typeface="+mn-cs"/>
              </a:rPr>
              <a:t>Evaluability Assessment</a:t>
            </a:r>
            <a:endParaRPr lang="en-GB" sz="4000" b="1" dirty="0">
              <a:latin typeface="Perpetua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US" sz="2400" dirty="0"/>
              <a:t>Evaluability assessment is ‘‘a pre-evaluation appraisal of whether a program’s performance can be evaluated and if so whether it should be’’ (Rossi, Freeman, &amp; </a:t>
            </a:r>
            <a:r>
              <a:rPr lang="en-US" sz="2400" dirty="0" err="1"/>
              <a:t>Lipsey</a:t>
            </a:r>
            <a:r>
              <a:rPr lang="en-US" sz="2400" dirty="0"/>
              <a:t> 1999). </a:t>
            </a:r>
            <a:endParaRPr lang="en-US" sz="24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Verdana" panose="020B0604030504040204" pitchFamily="34" charset="0"/>
              </a:rPr>
              <a:t>Systematic </a:t>
            </a:r>
            <a:r>
              <a:rPr lang="en-US" altLang="en-US" sz="2000" dirty="0">
                <a:latin typeface="Verdana" panose="020B0604030504040204" pitchFamily="34" charset="0"/>
              </a:rPr>
              <a:t>process to determine whether program evaluation is </a:t>
            </a:r>
            <a:r>
              <a:rPr lang="en-US" altLang="en-US" sz="2000" dirty="0" smtClean="0"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latin typeface="Verdana" panose="020B0604030504040204" pitchFamily="34" charset="0"/>
              </a:rPr>
              <a:t>feasible. </a:t>
            </a:r>
            <a:r>
              <a:rPr lang="en-US" altLang="en-US" sz="2000" dirty="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endParaRPr lang="en-US" altLang="en-US" sz="2000" dirty="0" smtClean="0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Verdana" panose="020B0604030504040204" pitchFamily="34" charset="0"/>
              </a:rPr>
              <a:t>Decide </a:t>
            </a:r>
            <a:r>
              <a:rPr lang="en-US" altLang="en-US" sz="2000" dirty="0">
                <a:latin typeface="Verdana" panose="020B0604030504040204" pitchFamily="34" charset="0"/>
              </a:rPr>
              <a:t>whether an evaluation is useful to provide timely, relevant </a:t>
            </a:r>
            <a:r>
              <a:rPr lang="en-US" altLang="en-US" sz="2000" dirty="0" smtClean="0"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latin typeface="Verdana" panose="020B0604030504040204" pitchFamily="34" charset="0"/>
              </a:rPr>
              <a:t>findings for decision makers</a:t>
            </a:r>
            <a:r>
              <a:rPr lang="en-US" altLang="en-US" sz="2000" dirty="0" smtClean="0">
                <a:latin typeface="Verdana" panose="020B0604030504040204" pitchFamily="34" charset="0"/>
              </a:rPr>
              <a:t>.</a:t>
            </a:r>
            <a:endParaRPr lang="en-US" sz="24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Evaluation </a:t>
            </a:r>
            <a:r>
              <a:rPr lang="en-US" sz="2400" dirty="0"/>
              <a:t>research will be pointless if the program itself cannot be evaluated. </a:t>
            </a:r>
            <a:endParaRPr lang="en-GB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400" dirty="0"/>
              <a:t>Yes, some type of study is always possible, but a study specifically to identify the effects of a particular program may not be possible within the available time and resources. </a:t>
            </a:r>
            <a:endParaRPr lang="en-GB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400" dirty="0"/>
              <a:t>So researchers may conduct an evaluability assessment to learn this in advance, rather than expend time and effort on a fruitless project.</a:t>
            </a:r>
            <a:endParaRPr lang="en-GB" sz="2400" dirty="0"/>
          </a:p>
          <a:p>
            <a:pPr marL="566928" lvl="3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642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4000" b="1" dirty="0">
                <a:latin typeface="Perpetua" pitchFamily="18" charset="0"/>
                <a:ea typeface="+mn-ea"/>
                <a:cs typeface="+mn-cs"/>
              </a:rPr>
              <a:t>Evaluability Assessment</a:t>
            </a:r>
            <a:endParaRPr lang="en-GB" sz="4000" b="1" dirty="0">
              <a:latin typeface="Perpetua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sz="2000" b="1" dirty="0"/>
              <a:t>Assesses</a:t>
            </a:r>
            <a:r>
              <a:rPr lang="en-GB" sz="2000" b="1" dirty="0" smtClean="0"/>
              <a:t>: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Underlying program </a:t>
            </a:r>
            <a:r>
              <a:rPr lang="en-GB" sz="2000" dirty="0" smtClean="0"/>
              <a:t>logic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Current state of program implementation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Feasibility of conducting rigorous outcomes-focused evaluation or other sorts of evaluation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566928" lvl="3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156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21692"/>
          </a:xfrm>
        </p:spPr>
        <p:txBody>
          <a:bodyPr/>
          <a:lstStyle/>
          <a:p>
            <a:r>
              <a:rPr lang="en-US" b="1" dirty="0">
                <a:latin typeface="Perpetua" pitchFamily="18" charset="0"/>
              </a:rPr>
              <a:t>Evaluability Assessment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657" y="1210614"/>
            <a:ext cx="10408023" cy="49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26287"/>
          </a:xfrm>
        </p:spPr>
        <p:txBody>
          <a:bodyPr/>
          <a:lstStyle/>
          <a:p>
            <a:r>
              <a:rPr lang="en-US" b="1" dirty="0"/>
              <a:t>Loss of </a:t>
            </a:r>
            <a:r>
              <a:rPr lang="en-US" b="1" dirty="0" smtClean="0"/>
              <a:t>Evaluability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94704"/>
            <a:ext cx="10058400" cy="477439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100" dirty="0" smtClean="0"/>
              <a:t>Review </a:t>
            </a:r>
            <a:r>
              <a:rPr lang="en-US" sz="3100" dirty="0"/>
              <a:t>of Dutch Private Sector Programs</a:t>
            </a:r>
            <a:endParaRPr lang="en-GB" sz="3100" dirty="0"/>
          </a:p>
          <a:p>
            <a:r>
              <a:rPr lang="en-US" sz="3100" dirty="0"/>
              <a:t>    </a:t>
            </a:r>
            <a:r>
              <a:rPr lang="en-US" sz="3100" dirty="0">
                <a:sym typeface="Wingdings" panose="05000000000000000000" pitchFamily="2" charset="2"/>
              </a:rPr>
              <a:t></a:t>
            </a:r>
            <a:r>
              <a:rPr lang="en-US" sz="3100" dirty="0"/>
              <a:t> 2/3 of executed ‘evaluations’ cannot be used</a:t>
            </a:r>
            <a:endParaRPr lang="en-GB" sz="3100" dirty="0"/>
          </a:p>
          <a:p>
            <a:pPr lvl="0"/>
            <a:r>
              <a:rPr lang="en-US" sz="3100" dirty="0"/>
              <a:t>  Major reasons:</a:t>
            </a:r>
            <a:endParaRPr lang="en-GB" sz="3100" dirty="0"/>
          </a:p>
          <a:p>
            <a:r>
              <a:rPr lang="en-US" sz="3100" dirty="0"/>
              <a:t>	- Evaluation agency not fully independent</a:t>
            </a:r>
            <a:endParaRPr lang="en-GB" sz="3100" dirty="0"/>
          </a:p>
          <a:p>
            <a:r>
              <a:rPr lang="en-US" sz="3100" dirty="0"/>
              <a:t>	- stated objectives too broad/vague</a:t>
            </a:r>
            <a:endParaRPr lang="en-GB" sz="3100" dirty="0"/>
          </a:p>
          <a:p>
            <a:r>
              <a:rPr lang="en-US" sz="3100" dirty="0"/>
              <a:t>	- no clear indicators defined</a:t>
            </a:r>
            <a:endParaRPr lang="en-GB" sz="3100" dirty="0"/>
          </a:p>
          <a:p>
            <a:r>
              <a:rPr lang="en-US" sz="3100" dirty="0"/>
              <a:t>	- data at too </a:t>
            </a:r>
            <a:r>
              <a:rPr lang="en-US" sz="3600" dirty="0"/>
              <a:t>aggregate</a:t>
            </a:r>
            <a:r>
              <a:rPr lang="en-US" sz="3100" dirty="0"/>
              <a:t> level</a:t>
            </a:r>
            <a:endParaRPr lang="en-GB" sz="3100" dirty="0"/>
          </a:p>
          <a:p>
            <a:r>
              <a:rPr lang="en-US" sz="3100" dirty="0"/>
              <a:t>	- absence of baseline data</a:t>
            </a:r>
            <a:endParaRPr lang="en-GB" sz="3100" dirty="0"/>
          </a:p>
          <a:p>
            <a:r>
              <a:rPr lang="en-US" sz="3100" dirty="0"/>
              <a:t>	- no representative sampling</a:t>
            </a:r>
            <a:endParaRPr lang="en-GB" sz="3100" dirty="0"/>
          </a:p>
          <a:p>
            <a:r>
              <a:rPr lang="en-US" sz="3100" dirty="0"/>
              <a:t> 	- too general intervention theory</a:t>
            </a:r>
            <a:endParaRPr lang="en-GB" sz="3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7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steps in evaluability Assessment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Char char="•"/>
            </a:pPr>
            <a:r>
              <a:rPr lang="en-US" altLang="en-US" sz="3400" dirty="0">
                <a:latin typeface="Verdana" panose="020B0604030504040204" pitchFamily="34" charset="0"/>
                <a:sym typeface="Wingdings" panose="05000000000000000000" pitchFamily="2" charset="2"/>
              </a:rPr>
              <a:t>Smith (1989): ten steps procedure for Evaluability Assessment</a:t>
            </a:r>
          </a:p>
          <a:p>
            <a:pPr marL="0" indent="0">
              <a:buFontTx/>
              <a:buNone/>
            </a:pPr>
            <a:r>
              <a:rPr lang="en-US" altLang="en-US" sz="3400" dirty="0">
                <a:latin typeface="Verdana" panose="020B0604030504040204" pitchFamily="34" charset="0"/>
              </a:rPr>
              <a:t>    </a:t>
            </a:r>
            <a:r>
              <a:rPr lang="en-US" altLang="en-US" sz="3400" dirty="0">
                <a:latin typeface="Verdana" panose="020B0604030504040204" pitchFamily="34" charset="0"/>
                <a:sym typeface="Wingdings" panose="05000000000000000000" pitchFamily="2" charset="2"/>
              </a:rPr>
              <a:t> initial diagnostics</a:t>
            </a:r>
            <a:endParaRPr lang="en-US" altLang="en-US" sz="3400" dirty="0">
              <a:latin typeface="Verdana" panose="020B0604030504040204" pitchFamily="34" charset="0"/>
            </a:endParaRPr>
          </a:p>
          <a:p>
            <a:pPr lvl="1"/>
            <a:r>
              <a:rPr lang="en-US" altLang="en-US" sz="3200" dirty="0">
                <a:latin typeface="Verdana" panose="020B0604030504040204" pitchFamily="34" charset="0"/>
              </a:rPr>
              <a:t>Identify relevant stakeholders</a:t>
            </a:r>
          </a:p>
          <a:p>
            <a:pPr lvl="1"/>
            <a:r>
              <a:rPr lang="en-US" altLang="en-US" sz="3200" dirty="0">
                <a:latin typeface="Verdana" panose="020B0604030504040204" pitchFamily="34" charset="0"/>
              </a:rPr>
              <a:t> Define boundaries of the program</a:t>
            </a:r>
          </a:p>
          <a:p>
            <a:pPr lvl="1"/>
            <a:r>
              <a:rPr lang="en-US" altLang="en-US" sz="3200" dirty="0">
                <a:latin typeface="Verdana" panose="020B0604030504040204" pitchFamily="34" charset="0"/>
              </a:rPr>
              <a:t> Analyze available program documents</a:t>
            </a:r>
          </a:p>
          <a:p>
            <a:pPr lvl="1"/>
            <a:r>
              <a:rPr lang="en-US" altLang="en-US" sz="3200" dirty="0">
                <a:latin typeface="Verdana" panose="020B0604030504040204" pitchFamily="34" charset="0"/>
              </a:rPr>
              <a:t> Clarify intervention theory (goals, resources, activities, outcomes)</a:t>
            </a:r>
          </a:p>
          <a:p>
            <a:pPr marL="304800" indent="-304800">
              <a:buFont typeface="Arial" panose="020B0604020202020204" pitchFamily="34" charset="0"/>
              <a:buAutoNum type="arabicPeriod"/>
            </a:pPr>
            <a:endParaRPr lang="en-US" altLang="en-US" sz="3400" dirty="0">
              <a:latin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7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steps in evaluability Assessment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sz="3400" dirty="0">
              <a:latin typeface="Verdana" panose="020B0604030504040204" pitchFamily="34" charset="0"/>
            </a:endParaRPr>
          </a:p>
          <a:p>
            <a:pPr lvl="1"/>
            <a:r>
              <a:rPr lang="en-US" altLang="en-US" sz="3200" dirty="0" smtClean="0">
                <a:latin typeface="Verdana" panose="020B0604030504040204" pitchFamily="34" charset="0"/>
              </a:rPr>
              <a:t> Analyze stakeholders perceptions of the program</a:t>
            </a:r>
          </a:p>
          <a:p>
            <a:pPr lvl="1"/>
            <a:r>
              <a:rPr lang="en-US" altLang="en-US" sz="3200" dirty="0" smtClean="0">
                <a:latin typeface="Verdana" panose="020B0604030504040204" pitchFamily="34" charset="0"/>
              </a:rPr>
              <a:t> Assess target population(s)</a:t>
            </a:r>
          </a:p>
          <a:p>
            <a:pPr lvl="1"/>
            <a:r>
              <a:rPr lang="en-US" altLang="en-US" sz="3200" dirty="0" smtClean="0">
                <a:latin typeface="Verdana" panose="020B0604030504040204" pitchFamily="34" charset="0"/>
              </a:rPr>
              <a:t> Discuss differences in outcome perceptions</a:t>
            </a:r>
          </a:p>
          <a:p>
            <a:pPr lvl="1"/>
            <a:r>
              <a:rPr lang="en-US" altLang="en-US" sz="3200" dirty="0" smtClean="0">
                <a:latin typeface="Verdana" panose="020B0604030504040204" pitchFamily="34" charset="0"/>
              </a:rPr>
              <a:t> Determine plausibility of intervention model</a:t>
            </a:r>
          </a:p>
          <a:p>
            <a:pPr lvl="1"/>
            <a:r>
              <a:rPr lang="en-US" altLang="en-US" sz="3200" dirty="0" smtClean="0">
                <a:latin typeface="Verdana" panose="020B0604030504040204" pitchFamily="34" charset="0"/>
              </a:rPr>
              <a:t>Discuss validity of the program</a:t>
            </a:r>
          </a:p>
          <a:p>
            <a:pPr lvl="1"/>
            <a:r>
              <a:rPr lang="en-US" altLang="en-US" sz="3200" dirty="0" smtClean="0">
                <a:latin typeface="Verdana" panose="020B0604030504040204" pitchFamily="34" charset="0"/>
              </a:rPr>
              <a:t>Decide about continuation (= full evaluation)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9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474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Perpetua</vt:lpstr>
      <vt:lpstr>Verdana</vt:lpstr>
      <vt:lpstr>Wingdings</vt:lpstr>
      <vt:lpstr>Retrospect</vt:lpstr>
      <vt:lpstr>PowerPoint Presentation</vt:lpstr>
      <vt:lpstr>Evaluability Assessment</vt:lpstr>
      <vt:lpstr>Presentation outline </vt:lpstr>
      <vt:lpstr>Evaluability Assessment</vt:lpstr>
      <vt:lpstr>Evaluability Assessment</vt:lpstr>
      <vt:lpstr>Evaluability Assessment</vt:lpstr>
      <vt:lpstr>Loss of Evaluability </vt:lpstr>
      <vt:lpstr>Key steps in evaluability Assessment </vt:lpstr>
      <vt:lpstr>Key steps in evaluability Assessment </vt:lpstr>
      <vt:lpstr>Key EA Questions</vt:lpstr>
      <vt:lpstr>Crucial Steps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silver</dc:creator>
  <cp:lastModifiedBy>Joshua</cp:lastModifiedBy>
  <cp:revision>10</cp:revision>
  <dcterms:created xsi:type="dcterms:W3CDTF">2019-02-04T09:35:35Z</dcterms:created>
  <dcterms:modified xsi:type="dcterms:W3CDTF">2019-02-06T03:35:26Z</dcterms:modified>
</cp:coreProperties>
</file>