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011" r:id="rId1"/>
    <p:sldMasterId id="2147488733" r:id="rId2"/>
  </p:sldMasterIdLst>
  <p:notesMasterIdLst>
    <p:notesMasterId r:id="rId19"/>
  </p:notesMasterIdLst>
  <p:handoutMasterIdLst>
    <p:handoutMasterId r:id="rId20"/>
  </p:handoutMasterIdLst>
  <p:sldIdLst>
    <p:sldId id="405" r:id="rId3"/>
    <p:sldId id="604" r:id="rId4"/>
    <p:sldId id="605" r:id="rId5"/>
    <p:sldId id="593" r:id="rId6"/>
    <p:sldId id="609" r:id="rId7"/>
    <p:sldId id="610" r:id="rId8"/>
    <p:sldId id="613" r:id="rId9"/>
    <p:sldId id="607" r:id="rId10"/>
    <p:sldId id="608" r:id="rId11"/>
    <p:sldId id="614" r:id="rId12"/>
    <p:sldId id="615" r:id="rId13"/>
    <p:sldId id="602" r:id="rId14"/>
    <p:sldId id="567" r:id="rId15"/>
    <p:sldId id="590" r:id="rId16"/>
    <p:sldId id="568" r:id="rId17"/>
    <p:sldId id="550"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68">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hemah Nabacwa" initials="RN" lastIdx="22" clrIdx="0">
    <p:extLst/>
  </p:cmAuthor>
  <p:cmAuthor id="2" name="Rachel Jordan" initials="R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767F"/>
    <a:srgbClr val="FF0000"/>
    <a:srgbClr val="FFC819"/>
    <a:srgbClr val="AB2F4A"/>
    <a:srgbClr val="E193A4"/>
    <a:srgbClr val="85CA3A"/>
    <a:srgbClr val="B482DA"/>
    <a:srgbClr val="7E0C0C"/>
    <a:srgbClr val="E10040"/>
    <a:srgbClr val="FFC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127" autoAdjust="0"/>
  </p:normalViewPr>
  <p:slideViewPr>
    <p:cSldViewPr>
      <p:cViewPr varScale="1">
        <p:scale>
          <a:sx n="81" d="100"/>
          <a:sy n="81" d="100"/>
        </p:scale>
        <p:origin x="1080" y="-96"/>
      </p:cViewPr>
      <p:guideLst>
        <p:guide orient="horz" pos="76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a:t>
            </a:r>
            <a:r>
              <a:rPr lang="en-US" baseline="0"/>
              <a:t> ENGLISH </a:t>
            </a:r>
            <a:r>
              <a:rPr lang="en-US"/>
              <a:t>Words</a:t>
            </a:r>
            <a:r>
              <a:rPr lang="en-US" baseline="0"/>
              <a:t> Read Per Minute, Cluster 1  Languages</a:t>
            </a:r>
          </a:p>
          <a:p>
            <a:pPr>
              <a:defRPr/>
            </a:pPr>
            <a:r>
              <a:rPr lang="en-US" baseline="0"/>
              <a:t>Beginning of P1 to end of P5,</a:t>
            </a:r>
          </a:p>
          <a:p>
            <a:pPr>
              <a:defRPr/>
            </a:pPr>
            <a:r>
              <a:rPr lang="en-US" sz="1600" baseline="0"/>
              <a:t>Program</a:t>
            </a:r>
            <a:r>
              <a:rPr lang="en-US" baseline="0"/>
              <a:t> and  </a:t>
            </a:r>
            <a:r>
              <a:rPr lang="en-US" sz="1600" baseline="0"/>
              <a:t>Control</a:t>
            </a:r>
            <a:r>
              <a:rPr lang="en-US" baseline="0"/>
              <a:t> </a:t>
            </a:r>
            <a:r>
              <a:rPr lang="en-US" sz="1600" baseline="0"/>
              <a:t>Schools</a:t>
            </a:r>
          </a:p>
          <a:p>
            <a:pPr>
              <a:defRPr/>
            </a:pPr>
            <a:r>
              <a:rPr lang="en-US" sz="1600" baseline="0"/>
              <a:t>(Program Schools Solid lines)</a:t>
            </a:r>
            <a:endParaRPr lang="en-US" sz="1600"/>
          </a:p>
        </c:rich>
      </c:tx>
      <c:layout>
        <c:manualLayout>
          <c:xMode val="edge"/>
          <c:yMode val="edge"/>
          <c:x val="0.13300018280913806"/>
          <c:y val="7.2980506773193107E-2"/>
        </c:manualLayout>
      </c:layout>
      <c:overlay val="0"/>
    </c:title>
    <c:autoTitleDeleted val="0"/>
    <c:plotArea>
      <c:layout>
        <c:manualLayout>
          <c:layoutTarget val="inner"/>
          <c:xMode val="edge"/>
          <c:yMode val="edge"/>
          <c:x val="2.0109333424752185E-2"/>
          <c:y val="0.19102355909807861"/>
          <c:w val="0.87648845129443265"/>
          <c:h val="0.72095583474860325"/>
        </c:manualLayout>
      </c:layout>
      <c:lineChart>
        <c:grouping val="standard"/>
        <c:varyColors val="0"/>
        <c:ser>
          <c:idx val="0"/>
          <c:order val="0"/>
          <c:tx>
            <c:strRef>
              <c:f>'P5 C1 English ORF line chart'!$C$2:$C$3</c:f>
              <c:strCache>
                <c:ptCount val="2"/>
                <c:pt idx="0">
                  <c:v>Luganda</c:v>
                </c:pt>
                <c:pt idx="1">
                  <c:v>Program</c:v>
                </c:pt>
              </c:strCache>
            </c:strRef>
          </c:tx>
          <c:spPr>
            <a:ln>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chart'!$C$4:$C$9</c:f>
              <c:numCache>
                <c:formatCode>General</c:formatCode>
                <c:ptCount val="6"/>
                <c:pt idx="0">
                  <c:v>0.2</c:v>
                </c:pt>
                <c:pt idx="1">
                  <c:v>1.9</c:v>
                </c:pt>
                <c:pt idx="2">
                  <c:v>9.1999999999999993</c:v>
                </c:pt>
                <c:pt idx="3">
                  <c:v>17</c:v>
                </c:pt>
                <c:pt idx="4">
                  <c:v>52</c:v>
                </c:pt>
                <c:pt idx="5">
                  <c:v>79</c:v>
                </c:pt>
              </c:numCache>
            </c:numRef>
          </c:val>
          <c:smooth val="0"/>
        </c:ser>
        <c:ser>
          <c:idx val="1"/>
          <c:order val="1"/>
          <c:tx>
            <c:strRef>
              <c:f>'P5 C1 English ORF line chart'!$D$2:$D$3</c:f>
              <c:strCache>
                <c:ptCount val="2"/>
                <c:pt idx="0">
                  <c:v>Luganda</c:v>
                </c:pt>
                <c:pt idx="1">
                  <c:v>Control</c:v>
                </c:pt>
              </c:strCache>
            </c:strRef>
          </c:tx>
          <c:spPr>
            <a:ln>
              <a:solidFill>
                <a:schemeClr val="tx2"/>
              </a:solidFill>
              <a:prstDash val="sysDash"/>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chart'!$D$4:$D$9</c:f>
              <c:numCache>
                <c:formatCode>General</c:formatCode>
                <c:ptCount val="6"/>
                <c:pt idx="0">
                  <c:v>0.1</c:v>
                </c:pt>
                <c:pt idx="1">
                  <c:v>1.5</c:v>
                </c:pt>
                <c:pt idx="2">
                  <c:v>5.5</c:v>
                </c:pt>
                <c:pt idx="3">
                  <c:v>14</c:v>
                </c:pt>
                <c:pt idx="4">
                  <c:v>31</c:v>
                </c:pt>
                <c:pt idx="5">
                  <c:v>57</c:v>
                </c:pt>
              </c:numCache>
            </c:numRef>
          </c:val>
          <c:smooth val="0"/>
        </c:ser>
        <c:ser>
          <c:idx val="2"/>
          <c:order val="2"/>
          <c:tx>
            <c:strRef>
              <c:f>'P5 C1 English ORF line chart'!$E$2:$E$3</c:f>
              <c:strCache>
                <c:ptCount val="2"/>
                <c:pt idx="0">
                  <c:v>Leblango</c:v>
                </c:pt>
                <c:pt idx="1">
                  <c:v>Program</c:v>
                </c:pt>
              </c:strCache>
            </c:strRef>
          </c:tx>
          <c:spPr>
            <a:ln>
              <a:solidFill>
                <a:schemeClr val="accent6">
                  <a:lumMod val="75000"/>
                </a:schemeClr>
              </a:solidFill>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chart'!$E$4:$E$9</c:f>
              <c:numCache>
                <c:formatCode>General</c:formatCode>
                <c:ptCount val="6"/>
                <c:pt idx="0">
                  <c:v>0.1</c:v>
                </c:pt>
                <c:pt idx="1">
                  <c:v>0.1</c:v>
                </c:pt>
                <c:pt idx="2">
                  <c:v>2</c:v>
                </c:pt>
                <c:pt idx="3">
                  <c:v>6</c:v>
                </c:pt>
                <c:pt idx="4">
                  <c:v>12</c:v>
                </c:pt>
                <c:pt idx="5">
                  <c:v>34</c:v>
                </c:pt>
              </c:numCache>
            </c:numRef>
          </c:val>
          <c:smooth val="0"/>
        </c:ser>
        <c:ser>
          <c:idx val="3"/>
          <c:order val="3"/>
          <c:tx>
            <c:strRef>
              <c:f>'P5 C1 English ORF line chart'!$F$2:$F$3</c:f>
              <c:strCache>
                <c:ptCount val="2"/>
                <c:pt idx="0">
                  <c:v>Leblango</c:v>
                </c:pt>
                <c:pt idx="1">
                  <c:v>Control</c:v>
                </c:pt>
              </c:strCache>
            </c:strRef>
          </c:tx>
          <c:spPr>
            <a:ln>
              <a:solidFill>
                <a:schemeClr val="accent6">
                  <a:lumMod val="75000"/>
                </a:schemeClr>
              </a:solidFill>
              <a:prstDash val="sysDash"/>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chart'!$F$4:$F$9</c:f>
              <c:numCache>
                <c:formatCode>General</c:formatCode>
                <c:ptCount val="6"/>
                <c:pt idx="0">
                  <c:v>0</c:v>
                </c:pt>
                <c:pt idx="1">
                  <c:v>0.2</c:v>
                </c:pt>
                <c:pt idx="2">
                  <c:v>0.9</c:v>
                </c:pt>
                <c:pt idx="3">
                  <c:v>4</c:v>
                </c:pt>
                <c:pt idx="4">
                  <c:v>10</c:v>
                </c:pt>
                <c:pt idx="5">
                  <c:v>35</c:v>
                </c:pt>
              </c:numCache>
            </c:numRef>
          </c:val>
          <c:smooth val="0"/>
        </c:ser>
        <c:ser>
          <c:idx val="4"/>
          <c:order val="4"/>
          <c:tx>
            <c:strRef>
              <c:f>'P5 C1 English ORF line chart'!$G$2:$G$3</c:f>
              <c:strCache>
                <c:ptCount val="2"/>
                <c:pt idx="0">
                  <c:v>Ateso</c:v>
                </c:pt>
                <c:pt idx="1">
                  <c:v>Program</c:v>
                </c:pt>
              </c:strCache>
            </c:strRef>
          </c:tx>
          <c:spPr>
            <a:ln>
              <a:solidFill>
                <a:schemeClr val="accent3">
                  <a:lumMod val="50000"/>
                </a:schemeClr>
              </a:solidFill>
              <a:prstDash val="solid"/>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chart'!$G$4:$G$9</c:f>
              <c:numCache>
                <c:formatCode>General</c:formatCode>
                <c:ptCount val="6"/>
                <c:pt idx="0">
                  <c:v>0.1</c:v>
                </c:pt>
                <c:pt idx="1">
                  <c:v>1</c:v>
                </c:pt>
                <c:pt idx="2">
                  <c:v>1.9</c:v>
                </c:pt>
                <c:pt idx="3">
                  <c:v>8</c:v>
                </c:pt>
                <c:pt idx="4">
                  <c:v>17</c:v>
                </c:pt>
                <c:pt idx="5">
                  <c:v>48</c:v>
                </c:pt>
              </c:numCache>
            </c:numRef>
          </c:val>
          <c:smooth val="0"/>
        </c:ser>
        <c:ser>
          <c:idx val="5"/>
          <c:order val="5"/>
          <c:tx>
            <c:strRef>
              <c:f>'P5 C1 English ORF line chart'!$H$2:$H$3</c:f>
              <c:strCache>
                <c:ptCount val="2"/>
                <c:pt idx="0">
                  <c:v>Ateso</c:v>
                </c:pt>
                <c:pt idx="1">
                  <c:v>Control</c:v>
                </c:pt>
              </c:strCache>
            </c:strRef>
          </c:tx>
          <c:spPr>
            <a:ln>
              <a:solidFill>
                <a:schemeClr val="accent3">
                  <a:lumMod val="50000"/>
                </a:schemeClr>
              </a:solidFill>
              <a:prstDash val="sysDash"/>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chart'!$H$4:$H$9</c:f>
              <c:numCache>
                <c:formatCode>General</c:formatCode>
                <c:ptCount val="6"/>
                <c:pt idx="0">
                  <c:v>0</c:v>
                </c:pt>
                <c:pt idx="1">
                  <c:v>0.1</c:v>
                </c:pt>
                <c:pt idx="2">
                  <c:v>0.5</c:v>
                </c:pt>
                <c:pt idx="3">
                  <c:v>3</c:v>
                </c:pt>
                <c:pt idx="4">
                  <c:v>8</c:v>
                </c:pt>
                <c:pt idx="5">
                  <c:v>34</c:v>
                </c:pt>
              </c:numCache>
            </c:numRef>
          </c:val>
          <c:smooth val="0"/>
        </c:ser>
        <c:ser>
          <c:idx val="6"/>
          <c:order val="6"/>
          <c:tx>
            <c:strRef>
              <c:f>'P5 C1 English ORF line chart'!$I$2:$I$3</c:f>
              <c:strCache>
                <c:ptCount val="2"/>
                <c:pt idx="0">
                  <c:v>Runyankore-Rukiga</c:v>
                </c:pt>
                <c:pt idx="1">
                  <c:v>Program</c:v>
                </c:pt>
              </c:strCache>
            </c:strRef>
          </c:tx>
          <c:spPr>
            <a:ln>
              <a:solidFill>
                <a:srgbClr val="C00000"/>
              </a:solidFill>
              <a:prstDash val="solid"/>
            </a:ln>
          </c:spPr>
          <c:marker>
            <c:symbol val="none"/>
          </c:marker>
          <c:dPt>
            <c:idx val="3"/>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chart'!$I$4:$I$9</c:f>
              <c:numCache>
                <c:formatCode>General</c:formatCode>
                <c:ptCount val="6"/>
                <c:pt idx="0">
                  <c:v>0.3</c:v>
                </c:pt>
                <c:pt idx="1">
                  <c:v>1.5</c:v>
                </c:pt>
                <c:pt idx="2">
                  <c:v>8.5</c:v>
                </c:pt>
                <c:pt idx="3">
                  <c:v>20</c:v>
                </c:pt>
                <c:pt idx="4">
                  <c:v>35</c:v>
                </c:pt>
                <c:pt idx="5">
                  <c:v>68</c:v>
                </c:pt>
              </c:numCache>
            </c:numRef>
          </c:val>
          <c:smooth val="0"/>
        </c:ser>
        <c:ser>
          <c:idx val="7"/>
          <c:order val="7"/>
          <c:tx>
            <c:strRef>
              <c:f>'P5 C1 English ORF line chart'!$J$2:$J$3</c:f>
              <c:strCache>
                <c:ptCount val="2"/>
                <c:pt idx="0">
                  <c:v>Runyankore-Rukiga</c:v>
                </c:pt>
                <c:pt idx="1">
                  <c:v>Control</c:v>
                </c:pt>
              </c:strCache>
            </c:strRef>
          </c:tx>
          <c:spPr>
            <a:ln>
              <a:solidFill>
                <a:srgbClr val="C00000"/>
              </a:solidFill>
              <a:prstDash val="sysDash"/>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'P5 C1 English ORF line chart'!$B$4:$B$9</c:f>
              <c:strCache>
                <c:ptCount val="6"/>
                <c:pt idx="0">
                  <c:v>BeginningP1 Feb2013</c:v>
                </c:pt>
                <c:pt idx="1">
                  <c:v>EndP1 Oct2013</c:v>
                </c:pt>
                <c:pt idx="2">
                  <c:v>EndP2 Oct2014</c:v>
                </c:pt>
                <c:pt idx="3">
                  <c:v>EndP3 Oct2015</c:v>
                </c:pt>
                <c:pt idx="4">
                  <c:v>EndP4 Oct2016</c:v>
                </c:pt>
                <c:pt idx="5">
                  <c:v>EndP5 Oct2017</c:v>
                </c:pt>
              </c:strCache>
            </c:strRef>
          </c:cat>
          <c:val>
            <c:numRef>
              <c:f>'P5 C1 English ORF line chart'!$J$4:$J$9</c:f>
              <c:numCache>
                <c:formatCode>General</c:formatCode>
                <c:ptCount val="6"/>
                <c:pt idx="0">
                  <c:v>0.3</c:v>
                </c:pt>
                <c:pt idx="1">
                  <c:v>1.2</c:v>
                </c:pt>
                <c:pt idx="2">
                  <c:v>5.0999999999999996</c:v>
                </c:pt>
                <c:pt idx="3">
                  <c:v>16</c:v>
                </c:pt>
                <c:pt idx="4">
                  <c:v>31</c:v>
                </c:pt>
                <c:pt idx="5">
                  <c:v>61</c:v>
                </c:pt>
              </c:numCache>
            </c:numRef>
          </c:val>
          <c:smooth val="0"/>
        </c:ser>
        <c:dLbls>
          <c:showLegendKey val="0"/>
          <c:showVal val="0"/>
          <c:showCatName val="0"/>
          <c:showSerName val="0"/>
          <c:showPercent val="0"/>
          <c:showBubbleSize val="0"/>
        </c:dLbls>
        <c:smooth val="0"/>
        <c:axId val="365259968"/>
        <c:axId val="366629256"/>
      </c:lineChart>
      <c:catAx>
        <c:axId val="365259968"/>
        <c:scaling>
          <c:orientation val="minMax"/>
        </c:scaling>
        <c:delete val="0"/>
        <c:axPos val="b"/>
        <c:numFmt formatCode="General" sourceLinked="0"/>
        <c:majorTickMark val="out"/>
        <c:minorTickMark val="none"/>
        <c:tickLblPos val="nextTo"/>
        <c:txPr>
          <a:bodyPr/>
          <a:lstStyle/>
          <a:p>
            <a:pPr>
              <a:defRPr sz="1200" b="1"/>
            </a:pPr>
            <a:endParaRPr lang="en-US"/>
          </a:p>
        </c:txPr>
        <c:crossAx val="366629256"/>
        <c:crosses val="autoZero"/>
        <c:auto val="1"/>
        <c:lblAlgn val="ctr"/>
        <c:lblOffset val="100"/>
        <c:noMultiLvlLbl val="0"/>
      </c:catAx>
      <c:valAx>
        <c:axId val="366629256"/>
        <c:scaling>
          <c:orientation val="minMax"/>
          <c:max val="80"/>
        </c:scaling>
        <c:delete val="1"/>
        <c:axPos val="l"/>
        <c:numFmt formatCode="General" sourceLinked="1"/>
        <c:majorTickMark val="out"/>
        <c:minorTickMark val="none"/>
        <c:tickLblPos val="nextTo"/>
        <c:crossAx val="365259968"/>
        <c:crosses val="autoZero"/>
        <c:crossBetween val="between"/>
      </c:valAx>
    </c:plotArea>
    <c:legend>
      <c:legendPos val="r"/>
      <c:layout>
        <c:manualLayout>
          <c:xMode val="edge"/>
          <c:yMode val="edge"/>
          <c:x val="2.9656520053690991E-2"/>
          <c:y val="0.37971246327612052"/>
          <c:w val="0.5007250393584507"/>
          <c:h val="0.34435398953868618"/>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baseline="0"/>
              <a:t>Cluster 1 Percent of P5 learners reading </a:t>
            </a:r>
          </a:p>
          <a:p>
            <a:pPr>
              <a:defRPr sz="1800"/>
            </a:pPr>
            <a:r>
              <a:rPr lang="en-US" sz="1800" baseline="0"/>
              <a:t>60+ WPM  In ENGLISH</a:t>
            </a:r>
          </a:p>
          <a:p>
            <a:pPr>
              <a:defRPr sz="1800"/>
            </a:pPr>
            <a:endParaRPr lang="en-US" sz="1800"/>
          </a:p>
        </c:rich>
      </c:tx>
      <c:layout>
        <c:manualLayout>
          <c:xMode val="edge"/>
          <c:yMode val="edge"/>
          <c:x val="1.2007285085580053E-3"/>
          <c:y val="4.7270133176942716E-2"/>
        </c:manualLayout>
      </c:layout>
      <c:overlay val="1"/>
    </c:title>
    <c:autoTitleDeleted val="0"/>
    <c:plotArea>
      <c:layout>
        <c:manualLayout>
          <c:layoutTarget val="inner"/>
          <c:xMode val="edge"/>
          <c:yMode val="edge"/>
          <c:x val="0"/>
          <c:y val="0"/>
          <c:w val="1"/>
          <c:h val="0.75464235665343671"/>
        </c:manualLayout>
      </c:layout>
      <c:barChart>
        <c:barDir val="col"/>
        <c:grouping val="stacked"/>
        <c:varyColors val="0"/>
        <c:ser>
          <c:idx val="0"/>
          <c:order val="0"/>
          <c:tx>
            <c:strRef>
              <c:f>'P5 Eng ORF Cat 60+'!$B$37</c:f>
              <c:strCache>
                <c:ptCount val="1"/>
                <c:pt idx="0">
                  <c:v>60+</c:v>
                </c:pt>
              </c:strCache>
            </c:strRef>
          </c:tx>
          <c:spPr>
            <a:solidFill>
              <a:srgbClr val="FFC000"/>
            </a:solidFill>
            <a:ln>
              <a:solidFill>
                <a:schemeClr val="tx1"/>
              </a:solidFill>
            </a:ln>
          </c:spPr>
          <c:invertIfNegative val="0"/>
          <c:dPt>
            <c:idx val="0"/>
            <c:invertIfNegative val="0"/>
            <c:bubble3D val="0"/>
          </c:dPt>
          <c:dPt>
            <c:idx val="1"/>
            <c:invertIfNegative val="0"/>
            <c:bubble3D val="0"/>
            <c:spPr>
              <a:solidFill>
                <a:schemeClr val="tx2">
                  <a:lumMod val="60000"/>
                  <a:lumOff val="40000"/>
                </a:schemeClr>
              </a:solidFill>
              <a:ln>
                <a:solidFill>
                  <a:schemeClr val="tx1"/>
                </a:solidFill>
              </a:ln>
            </c:spPr>
          </c:dPt>
          <c:dPt>
            <c:idx val="2"/>
            <c:invertIfNegative val="0"/>
            <c:bubble3D val="0"/>
          </c:dPt>
          <c:dPt>
            <c:idx val="3"/>
            <c:invertIfNegative val="0"/>
            <c:bubble3D val="0"/>
            <c:spPr>
              <a:solidFill>
                <a:schemeClr val="tx2">
                  <a:lumMod val="60000"/>
                  <a:lumOff val="40000"/>
                </a:schemeClr>
              </a:solidFill>
              <a:ln>
                <a:solidFill>
                  <a:schemeClr val="tx1"/>
                </a:solidFill>
              </a:ln>
            </c:spPr>
          </c:dPt>
          <c:dPt>
            <c:idx val="4"/>
            <c:invertIfNegative val="0"/>
            <c:bubble3D val="0"/>
          </c:dPt>
          <c:dPt>
            <c:idx val="5"/>
            <c:invertIfNegative val="0"/>
            <c:bubble3D val="0"/>
            <c:spPr>
              <a:solidFill>
                <a:schemeClr val="accent1"/>
              </a:solidFill>
              <a:ln>
                <a:solidFill>
                  <a:schemeClr val="tx1"/>
                </a:solidFill>
              </a:ln>
            </c:spPr>
          </c:dPt>
          <c:dPt>
            <c:idx val="6"/>
            <c:invertIfNegative val="0"/>
            <c:bubble3D val="0"/>
          </c:dPt>
          <c:dPt>
            <c:idx val="7"/>
            <c:invertIfNegative val="0"/>
            <c:bubble3D val="0"/>
            <c:spPr>
              <a:solidFill>
                <a:schemeClr val="tx2">
                  <a:lumMod val="60000"/>
                  <a:lumOff val="40000"/>
                </a:schemeClr>
              </a:solidFill>
              <a:ln>
                <a:solidFill>
                  <a:schemeClr val="tx1"/>
                </a:solidFill>
              </a:ln>
            </c:spPr>
          </c:dPt>
          <c:dLbls>
            <c:spPr>
              <a:noFill/>
              <a:ln>
                <a:noFill/>
              </a:ln>
              <a:effectLst/>
            </c:spPr>
            <c:txPr>
              <a:bodyPr wrap="square" lIns="38100" tIns="19050" rIns="38100" bIns="19050" anchor="ctr">
                <a:spAutoFit/>
              </a:bodyPr>
              <a:lstStyle/>
              <a:p>
                <a:pPr>
                  <a:defRPr sz="16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'P5 Eng ORF Cat 60+'!$C$31:$J$32</c:f>
              <c:multiLvlStrCache>
                <c:ptCount val="8"/>
                <c:lvl>
                  <c:pt idx="0">
                    <c:v>SHRP</c:v>
                  </c:pt>
                  <c:pt idx="1">
                    <c:v>Control</c:v>
                  </c:pt>
                  <c:pt idx="2">
                    <c:v>SHRP</c:v>
                  </c:pt>
                  <c:pt idx="3">
                    <c:v>Control</c:v>
                  </c:pt>
                  <c:pt idx="4">
                    <c:v>SHRP</c:v>
                  </c:pt>
                  <c:pt idx="5">
                    <c:v>Control</c:v>
                  </c:pt>
                  <c:pt idx="6">
                    <c:v>SHRP</c:v>
                  </c:pt>
                  <c:pt idx="7">
                    <c:v>Control</c:v>
                  </c:pt>
                </c:lvl>
                <c:lvl>
                  <c:pt idx="0">
                    <c:v>Ateso</c:v>
                  </c:pt>
                  <c:pt idx="2">
                    <c:v>Leblango</c:v>
                  </c:pt>
                  <c:pt idx="4">
                    <c:v>Luganda</c:v>
                  </c:pt>
                  <c:pt idx="6">
                    <c:v>Runyankore-Rukiga</c:v>
                  </c:pt>
                </c:lvl>
              </c:multiLvlStrCache>
            </c:multiLvlStrRef>
          </c:cat>
          <c:val>
            <c:numRef>
              <c:f>'P5 Eng ORF Cat 60+'!$C$37:$J$37</c:f>
              <c:numCache>
                <c:formatCode>General</c:formatCode>
                <c:ptCount val="8"/>
                <c:pt idx="0">
                  <c:v>34</c:v>
                </c:pt>
                <c:pt idx="1">
                  <c:v>16</c:v>
                </c:pt>
                <c:pt idx="2">
                  <c:v>16</c:v>
                </c:pt>
                <c:pt idx="3">
                  <c:v>18</c:v>
                </c:pt>
                <c:pt idx="4">
                  <c:v>69</c:v>
                </c:pt>
                <c:pt idx="5">
                  <c:v>49</c:v>
                </c:pt>
                <c:pt idx="6">
                  <c:v>67</c:v>
                </c:pt>
                <c:pt idx="7">
                  <c:v>49</c:v>
                </c:pt>
              </c:numCache>
            </c:numRef>
          </c:val>
        </c:ser>
        <c:dLbls>
          <c:dLblPos val="ctr"/>
          <c:showLegendKey val="0"/>
          <c:showVal val="1"/>
          <c:showCatName val="0"/>
          <c:showSerName val="0"/>
          <c:showPercent val="0"/>
          <c:showBubbleSize val="0"/>
        </c:dLbls>
        <c:gapWidth val="51"/>
        <c:overlap val="100"/>
        <c:axId val="366636312"/>
        <c:axId val="366629648"/>
      </c:barChart>
      <c:catAx>
        <c:axId val="366636312"/>
        <c:scaling>
          <c:orientation val="minMax"/>
        </c:scaling>
        <c:delete val="0"/>
        <c:axPos val="b"/>
        <c:numFmt formatCode="General" sourceLinked="0"/>
        <c:majorTickMark val="out"/>
        <c:minorTickMark val="none"/>
        <c:tickLblPos val="nextTo"/>
        <c:txPr>
          <a:bodyPr/>
          <a:lstStyle/>
          <a:p>
            <a:pPr>
              <a:defRPr sz="1400"/>
            </a:pPr>
            <a:endParaRPr lang="en-US"/>
          </a:p>
        </c:txPr>
        <c:crossAx val="366629648"/>
        <c:crosses val="autoZero"/>
        <c:auto val="1"/>
        <c:lblAlgn val="ctr"/>
        <c:lblOffset val="100"/>
        <c:noMultiLvlLbl val="0"/>
      </c:catAx>
      <c:valAx>
        <c:axId val="366629648"/>
        <c:scaling>
          <c:orientation val="minMax"/>
        </c:scaling>
        <c:delete val="1"/>
        <c:axPos val="l"/>
        <c:numFmt formatCode="General" sourceLinked="1"/>
        <c:majorTickMark val="out"/>
        <c:minorTickMark val="none"/>
        <c:tickLblPos val="nextTo"/>
        <c:crossAx val="366636312"/>
        <c:crosses val="autoZero"/>
        <c:crossBetween val="between"/>
      </c:valAx>
    </c:plotArea>
    <c:plotVisOnly val="1"/>
    <c:dispBlanksAs val="gap"/>
    <c:showDLblsOverMax val="0"/>
  </c:chart>
  <c:txPr>
    <a:bodyPr/>
    <a:lstStyle/>
    <a:p>
      <a:pPr>
        <a:defRPr sz="1200" b="1"/>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ABC96-8802-4E1A-AAD8-C4B202E50F2D}" type="doc">
      <dgm:prSet loTypeId="urn:microsoft.com/office/officeart/2005/8/layout/hProcess11" loCatId="process" qsTypeId="urn:microsoft.com/office/officeart/2005/8/quickstyle/simple1" qsCatId="simple" csTypeId="urn:microsoft.com/office/officeart/2005/8/colors/accent1_4" csCatId="accent1" phldr="1"/>
      <dgm:spPr/>
    </dgm:pt>
    <dgm:pt modelId="{19F8D11C-E123-43AA-AF13-30FB81E31B70}">
      <dgm:prSet phldrT="[Text]"/>
      <dgm:spPr/>
      <dgm:t>
        <a:bodyPr/>
        <a:lstStyle/>
        <a:p>
          <a:r>
            <a:rPr lang="en-US" i="1" dirty="0" smtClean="0"/>
            <a:t>1992</a:t>
          </a:r>
          <a:r>
            <a:rPr lang="en-US" dirty="0" smtClean="0"/>
            <a:t> </a:t>
          </a:r>
        </a:p>
        <a:p>
          <a:r>
            <a:rPr lang="en-US" b="1" dirty="0" smtClean="0"/>
            <a:t>White Paper </a:t>
          </a:r>
          <a:r>
            <a:rPr lang="en-US" dirty="0" smtClean="0"/>
            <a:t>recommends use of Local Language for P1 to P3 instruction</a:t>
          </a:r>
          <a:endParaRPr lang="en-US" dirty="0"/>
        </a:p>
      </dgm:t>
    </dgm:pt>
    <dgm:pt modelId="{BE9432E5-85F6-458B-8A9A-A4FFB1679EFA}" type="parTrans" cxnId="{29E6E373-C80E-40AC-B561-DFA5023EB427}">
      <dgm:prSet/>
      <dgm:spPr/>
      <dgm:t>
        <a:bodyPr/>
        <a:lstStyle/>
        <a:p>
          <a:endParaRPr lang="en-US"/>
        </a:p>
      </dgm:t>
    </dgm:pt>
    <dgm:pt modelId="{A724AD18-874E-45BC-AF28-321146CB2AEE}" type="sibTrans" cxnId="{29E6E373-C80E-40AC-B561-DFA5023EB427}">
      <dgm:prSet/>
      <dgm:spPr/>
      <dgm:t>
        <a:bodyPr/>
        <a:lstStyle/>
        <a:p>
          <a:endParaRPr lang="en-US"/>
        </a:p>
      </dgm:t>
    </dgm:pt>
    <dgm:pt modelId="{6E3D74F8-D35D-4054-B5F8-3B510422AE55}">
      <dgm:prSet phldrT="[Text]"/>
      <dgm:spPr/>
      <dgm:t>
        <a:bodyPr/>
        <a:lstStyle/>
        <a:p>
          <a:r>
            <a:rPr lang="en-US" i="1" dirty="0" smtClean="0"/>
            <a:t>2007</a:t>
          </a:r>
        </a:p>
        <a:p>
          <a:r>
            <a:rPr lang="en-US" i="0" dirty="0" smtClean="0"/>
            <a:t>NCDC introduces the </a:t>
          </a:r>
          <a:r>
            <a:rPr lang="en-US" b="1" i="0" dirty="0" smtClean="0"/>
            <a:t>Thematic Curriculum</a:t>
          </a:r>
          <a:r>
            <a:rPr lang="en-US" b="0" i="0" dirty="0" smtClean="0"/>
            <a:t>, institutionalizing LL instruction</a:t>
          </a:r>
          <a:endParaRPr lang="en-US" i="0" dirty="0"/>
        </a:p>
      </dgm:t>
    </dgm:pt>
    <dgm:pt modelId="{2EE2C841-9306-4F35-B0CB-CA1B1E464D83}" type="parTrans" cxnId="{A86A2AA1-7AB0-472C-AF30-BC498E486C72}">
      <dgm:prSet/>
      <dgm:spPr/>
      <dgm:t>
        <a:bodyPr/>
        <a:lstStyle/>
        <a:p>
          <a:endParaRPr lang="en-US"/>
        </a:p>
      </dgm:t>
    </dgm:pt>
    <dgm:pt modelId="{21D74DCF-A0CF-4C19-A158-8B90E23A3D48}" type="sibTrans" cxnId="{A86A2AA1-7AB0-472C-AF30-BC498E486C72}">
      <dgm:prSet/>
      <dgm:spPr/>
      <dgm:t>
        <a:bodyPr/>
        <a:lstStyle/>
        <a:p>
          <a:endParaRPr lang="en-US"/>
        </a:p>
      </dgm:t>
    </dgm:pt>
    <dgm:pt modelId="{4548DA00-0CF9-4888-BFAC-9224700931C8}">
      <dgm:prSet phldrT="[Text]"/>
      <dgm:spPr/>
      <dgm:t>
        <a:bodyPr/>
        <a:lstStyle/>
        <a:p>
          <a:r>
            <a:rPr lang="en-US" i="1" dirty="0" smtClean="0"/>
            <a:t>2012</a:t>
          </a:r>
        </a:p>
        <a:p>
          <a:r>
            <a:rPr lang="en-US" i="0" dirty="0" smtClean="0"/>
            <a:t>Inception of the USAID funded USAID/Uganda </a:t>
          </a:r>
          <a:r>
            <a:rPr lang="en-US" b="1" i="0" dirty="0" smtClean="0"/>
            <a:t>School Health and Reading Program</a:t>
          </a:r>
          <a:endParaRPr lang="en-US" b="1" i="0" dirty="0"/>
        </a:p>
      </dgm:t>
    </dgm:pt>
    <dgm:pt modelId="{ED284EB1-E102-4B1C-99CA-A951C2847814}" type="parTrans" cxnId="{DE1B8AE3-FCD8-4209-8B10-452614B0C5B0}">
      <dgm:prSet/>
      <dgm:spPr/>
      <dgm:t>
        <a:bodyPr/>
        <a:lstStyle/>
        <a:p>
          <a:endParaRPr lang="en-US"/>
        </a:p>
      </dgm:t>
    </dgm:pt>
    <dgm:pt modelId="{B9BB8EA0-2F13-4895-B398-BB1F4D30CD14}" type="sibTrans" cxnId="{DE1B8AE3-FCD8-4209-8B10-452614B0C5B0}">
      <dgm:prSet/>
      <dgm:spPr/>
      <dgm:t>
        <a:bodyPr/>
        <a:lstStyle/>
        <a:p>
          <a:endParaRPr lang="en-US"/>
        </a:p>
      </dgm:t>
    </dgm:pt>
    <dgm:pt modelId="{D2280BB7-2081-4E9F-A3ED-54C9B58301D0}" type="pres">
      <dgm:prSet presAssocID="{82DABC96-8802-4E1A-AAD8-C4B202E50F2D}" presName="Name0" presStyleCnt="0">
        <dgm:presLayoutVars>
          <dgm:dir/>
          <dgm:resizeHandles val="exact"/>
        </dgm:presLayoutVars>
      </dgm:prSet>
      <dgm:spPr/>
    </dgm:pt>
    <dgm:pt modelId="{7BDE26BE-ED52-44E6-B2CE-B6EC8986E15C}" type="pres">
      <dgm:prSet presAssocID="{82DABC96-8802-4E1A-AAD8-C4B202E50F2D}" presName="arrow" presStyleLbl="bgShp" presStyleIdx="0" presStyleCnt="1"/>
      <dgm:spPr/>
    </dgm:pt>
    <dgm:pt modelId="{A4954049-751B-446E-BECB-C4447AA1F95A}" type="pres">
      <dgm:prSet presAssocID="{82DABC96-8802-4E1A-AAD8-C4B202E50F2D}" presName="points" presStyleCnt="0"/>
      <dgm:spPr/>
    </dgm:pt>
    <dgm:pt modelId="{B74891C6-6900-4735-B0B0-34236761E881}" type="pres">
      <dgm:prSet presAssocID="{19F8D11C-E123-43AA-AF13-30FB81E31B70}" presName="compositeA" presStyleCnt="0"/>
      <dgm:spPr/>
    </dgm:pt>
    <dgm:pt modelId="{08DEEDE9-74DC-4101-8664-B4436FBC4738}" type="pres">
      <dgm:prSet presAssocID="{19F8D11C-E123-43AA-AF13-30FB81E31B70}" presName="textA" presStyleLbl="revTx" presStyleIdx="0" presStyleCnt="3" custScaleX="150535">
        <dgm:presLayoutVars>
          <dgm:bulletEnabled val="1"/>
        </dgm:presLayoutVars>
      </dgm:prSet>
      <dgm:spPr/>
      <dgm:t>
        <a:bodyPr/>
        <a:lstStyle/>
        <a:p>
          <a:endParaRPr lang="en-US"/>
        </a:p>
      </dgm:t>
    </dgm:pt>
    <dgm:pt modelId="{070A8CF4-B34E-4E95-900A-16D10A655071}" type="pres">
      <dgm:prSet presAssocID="{19F8D11C-E123-43AA-AF13-30FB81E31B70}" presName="circleA" presStyleLbl="node1" presStyleIdx="0" presStyleCnt="3"/>
      <dgm:spPr/>
    </dgm:pt>
    <dgm:pt modelId="{DE11DD1D-410C-4239-8594-A457B21588D2}" type="pres">
      <dgm:prSet presAssocID="{19F8D11C-E123-43AA-AF13-30FB81E31B70}" presName="spaceA" presStyleCnt="0"/>
      <dgm:spPr/>
    </dgm:pt>
    <dgm:pt modelId="{6480FF80-87E1-4FB8-A124-09EB34E0DC5C}" type="pres">
      <dgm:prSet presAssocID="{A724AD18-874E-45BC-AF28-321146CB2AEE}" presName="space" presStyleCnt="0"/>
      <dgm:spPr/>
    </dgm:pt>
    <dgm:pt modelId="{CAB54B0F-911F-4AD2-9A19-1C49D7C7043E}" type="pres">
      <dgm:prSet presAssocID="{6E3D74F8-D35D-4054-B5F8-3B510422AE55}" presName="compositeB" presStyleCnt="0"/>
      <dgm:spPr/>
    </dgm:pt>
    <dgm:pt modelId="{78BEE448-A323-4CDD-80CC-526BC8709220}" type="pres">
      <dgm:prSet presAssocID="{6E3D74F8-D35D-4054-B5F8-3B510422AE55}" presName="textB" presStyleLbl="revTx" presStyleIdx="1" presStyleCnt="3" custScaleX="131632">
        <dgm:presLayoutVars>
          <dgm:bulletEnabled val="1"/>
        </dgm:presLayoutVars>
      </dgm:prSet>
      <dgm:spPr/>
      <dgm:t>
        <a:bodyPr/>
        <a:lstStyle/>
        <a:p>
          <a:endParaRPr lang="en-US"/>
        </a:p>
      </dgm:t>
    </dgm:pt>
    <dgm:pt modelId="{C93664A1-FFEC-4B82-94DE-AB58E97C16E5}" type="pres">
      <dgm:prSet presAssocID="{6E3D74F8-D35D-4054-B5F8-3B510422AE55}" presName="circleB" presStyleLbl="node1" presStyleIdx="1" presStyleCnt="3"/>
      <dgm:spPr/>
    </dgm:pt>
    <dgm:pt modelId="{B64A00ED-C0F5-4D2F-B543-00B7FA41304C}" type="pres">
      <dgm:prSet presAssocID="{6E3D74F8-D35D-4054-B5F8-3B510422AE55}" presName="spaceB" presStyleCnt="0"/>
      <dgm:spPr/>
    </dgm:pt>
    <dgm:pt modelId="{042AB7A1-A302-45D2-8EF6-E23F311FAFE9}" type="pres">
      <dgm:prSet presAssocID="{21D74DCF-A0CF-4C19-A158-8B90E23A3D48}" presName="space" presStyleCnt="0"/>
      <dgm:spPr/>
    </dgm:pt>
    <dgm:pt modelId="{328E56BF-5B78-4ADA-8448-C2E60C09D2E6}" type="pres">
      <dgm:prSet presAssocID="{4548DA00-0CF9-4888-BFAC-9224700931C8}" presName="compositeA" presStyleCnt="0"/>
      <dgm:spPr/>
    </dgm:pt>
    <dgm:pt modelId="{A5654F4E-B408-46A8-B409-A0C796960952}" type="pres">
      <dgm:prSet presAssocID="{4548DA00-0CF9-4888-BFAC-9224700931C8}" presName="textA" presStyleLbl="revTx" presStyleIdx="2" presStyleCnt="3" custScaleX="144339">
        <dgm:presLayoutVars>
          <dgm:bulletEnabled val="1"/>
        </dgm:presLayoutVars>
      </dgm:prSet>
      <dgm:spPr/>
      <dgm:t>
        <a:bodyPr/>
        <a:lstStyle/>
        <a:p>
          <a:endParaRPr lang="en-US"/>
        </a:p>
      </dgm:t>
    </dgm:pt>
    <dgm:pt modelId="{C615F30C-BBCA-489C-A96E-ECECB1B0043D}" type="pres">
      <dgm:prSet presAssocID="{4548DA00-0CF9-4888-BFAC-9224700931C8}" presName="circleA" presStyleLbl="node1" presStyleIdx="2" presStyleCnt="3"/>
      <dgm:spPr/>
    </dgm:pt>
    <dgm:pt modelId="{4C38E48C-4E89-436F-AE1E-9A925D60CC1C}" type="pres">
      <dgm:prSet presAssocID="{4548DA00-0CF9-4888-BFAC-9224700931C8}" presName="spaceA" presStyleCnt="0"/>
      <dgm:spPr/>
    </dgm:pt>
  </dgm:ptLst>
  <dgm:cxnLst>
    <dgm:cxn modelId="{DE1B8AE3-FCD8-4209-8B10-452614B0C5B0}" srcId="{82DABC96-8802-4E1A-AAD8-C4B202E50F2D}" destId="{4548DA00-0CF9-4888-BFAC-9224700931C8}" srcOrd="2" destOrd="0" parTransId="{ED284EB1-E102-4B1C-99CA-A951C2847814}" sibTransId="{B9BB8EA0-2F13-4895-B398-BB1F4D30CD14}"/>
    <dgm:cxn modelId="{C3AAA330-783F-4092-AEF1-EA0BCC33AD04}" type="presOf" srcId="{19F8D11C-E123-43AA-AF13-30FB81E31B70}" destId="{08DEEDE9-74DC-4101-8664-B4436FBC4738}" srcOrd="0" destOrd="0" presId="urn:microsoft.com/office/officeart/2005/8/layout/hProcess11"/>
    <dgm:cxn modelId="{32521BDF-E6A3-4FD4-8CB8-F87C0F1DEFD7}" type="presOf" srcId="{82DABC96-8802-4E1A-AAD8-C4B202E50F2D}" destId="{D2280BB7-2081-4E9F-A3ED-54C9B58301D0}" srcOrd="0" destOrd="0" presId="urn:microsoft.com/office/officeart/2005/8/layout/hProcess11"/>
    <dgm:cxn modelId="{42284EC4-3ADB-424D-B00F-2CEA54613BFD}" type="presOf" srcId="{6E3D74F8-D35D-4054-B5F8-3B510422AE55}" destId="{78BEE448-A323-4CDD-80CC-526BC8709220}" srcOrd="0" destOrd="0" presId="urn:microsoft.com/office/officeart/2005/8/layout/hProcess11"/>
    <dgm:cxn modelId="{A86A2AA1-7AB0-472C-AF30-BC498E486C72}" srcId="{82DABC96-8802-4E1A-AAD8-C4B202E50F2D}" destId="{6E3D74F8-D35D-4054-B5F8-3B510422AE55}" srcOrd="1" destOrd="0" parTransId="{2EE2C841-9306-4F35-B0CB-CA1B1E464D83}" sibTransId="{21D74DCF-A0CF-4C19-A158-8B90E23A3D48}"/>
    <dgm:cxn modelId="{23E92C6F-05DD-4E66-B026-2ADFED09C6F3}" type="presOf" srcId="{4548DA00-0CF9-4888-BFAC-9224700931C8}" destId="{A5654F4E-B408-46A8-B409-A0C796960952}" srcOrd="0" destOrd="0" presId="urn:microsoft.com/office/officeart/2005/8/layout/hProcess11"/>
    <dgm:cxn modelId="{29E6E373-C80E-40AC-B561-DFA5023EB427}" srcId="{82DABC96-8802-4E1A-AAD8-C4B202E50F2D}" destId="{19F8D11C-E123-43AA-AF13-30FB81E31B70}" srcOrd="0" destOrd="0" parTransId="{BE9432E5-85F6-458B-8A9A-A4FFB1679EFA}" sibTransId="{A724AD18-874E-45BC-AF28-321146CB2AEE}"/>
    <dgm:cxn modelId="{1D4C4FF2-8D3D-4674-9309-D9D5A4188D87}" type="presParOf" srcId="{D2280BB7-2081-4E9F-A3ED-54C9B58301D0}" destId="{7BDE26BE-ED52-44E6-B2CE-B6EC8986E15C}" srcOrd="0" destOrd="0" presId="urn:microsoft.com/office/officeart/2005/8/layout/hProcess11"/>
    <dgm:cxn modelId="{DF08252E-AC16-4567-AA50-ECC6FD073053}" type="presParOf" srcId="{D2280BB7-2081-4E9F-A3ED-54C9B58301D0}" destId="{A4954049-751B-446E-BECB-C4447AA1F95A}" srcOrd="1" destOrd="0" presId="urn:microsoft.com/office/officeart/2005/8/layout/hProcess11"/>
    <dgm:cxn modelId="{44545D6E-A90B-42CA-8A80-8A839F65389A}" type="presParOf" srcId="{A4954049-751B-446E-BECB-C4447AA1F95A}" destId="{B74891C6-6900-4735-B0B0-34236761E881}" srcOrd="0" destOrd="0" presId="urn:microsoft.com/office/officeart/2005/8/layout/hProcess11"/>
    <dgm:cxn modelId="{24C14CCB-64F1-4CBA-BCE1-785E76592395}" type="presParOf" srcId="{B74891C6-6900-4735-B0B0-34236761E881}" destId="{08DEEDE9-74DC-4101-8664-B4436FBC4738}" srcOrd="0" destOrd="0" presId="urn:microsoft.com/office/officeart/2005/8/layout/hProcess11"/>
    <dgm:cxn modelId="{F058D3CA-912C-4A53-AB97-AB47F6CAFD77}" type="presParOf" srcId="{B74891C6-6900-4735-B0B0-34236761E881}" destId="{070A8CF4-B34E-4E95-900A-16D10A655071}" srcOrd="1" destOrd="0" presId="urn:microsoft.com/office/officeart/2005/8/layout/hProcess11"/>
    <dgm:cxn modelId="{199AB03E-5720-4A31-A5A0-53AD9ECF6F56}" type="presParOf" srcId="{B74891C6-6900-4735-B0B0-34236761E881}" destId="{DE11DD1D-410C-4239-8594-A457B21588D2}" srcOrd="2" destOrd="0" presId="urn:microsoft.com/office/officeart/2005/8/layout/hProcess11"/>
    <dgm:cxn modelId="{2DF07B6A-F595-45F8-BEE2-DA93140E8455}" type="presParOf" srcId="{A4954049-751B-446E-BECB-C4447AA1F95A}" destId="{6480FF80-87E1-4FB8-A124-09EB34E0DC5C}" srcOrd="1" destOrd="0" presId="urn:microsoft.com/office/officeart/2005/8/layout/hProcess11"/>
    <dgm:cxn modelId="{31066DF4-B332-4988-BAFE-B4DCCF72ADB1}" type="presParOf" srcId="{A4954049-751B-446E-BECB-C4447AA1F95A}" destId="{CAB54B0F-911F-4AD2-9A19-1C49D7C7043E}" srcOrd="2" destOrd="0" presId="urn:microsoft.com/office/officeart/2005/8/layout/hProcess11"/>
    <dgm:cxn modelId="{D57EDFBF-5238-476D-8817-F6DF44A4367C}" type="presParOf" srcId="{CAB54B0F-911F-4AD2-9A19-1C49D7C7043E}" destId="{78BEE448-A323-4CDD-80CC-526BC8709220}" srcOrd="0" destOrd="0" presId="urn:microsoft.com/office/officeart/2005/8/layout/hProcess11"/>
    <dgm:cxn modelId="{28CC20FD-9093-4548-A059-FBF59D2F1FD4}" type="presParOf" srcId="{CAB54B0F-911F-4AD2-9A19-1C49D7C7043E}" destId="{C93664A1-FFEC-4B82-94DE-AB58E97C16E5}" srcOrd="1" destOrd="0" presId="urn:microsoft.com/office/officeart/2005/8/layout/hProcess11"/>
    <dgm:cxn modelId="{B9F1CE62-9AE2-4ACF-8023-11AE3CFBD11A}" type="presParOf" srcId="{CAB54B0F-911F-4AD2-9A19-1C49D7C7043E}" destId="{B64A00ED-C0F5-4D2F-B543-00B7FA41304C}" srcOrd="2" destOrd="0" presId="urn:microsoft.com/office/officeart/2005/8/layout/hProcess11"/>
    <dgm:cxn modelId="{34BC3551-3890-48A9-BFDB-BCF4CDCF5619}" type="presParOf" srcId="{A4954049-751B-446E-BECB-C4447AA1F95A}" destId="{042AB7A1-A302-45D2-8EF6-E23F311FAFE9}" srcOrd="3" destOrd="0" presId="urn:microsoft.com/office/officeart/2005/8/layout/hProcess11"/>
    <dgm:cxn modelId="{5D44207D-1BD5-42D6-882A-5895700D8D42}" type="presParOf" srcId="{A4954049-751B-446E-BECB-C4447AA1F95A}" destId="{328E56BF-5B78-4ADA-8448-C2E60C09D2E6}" srcOrd="4" destOrd="0" presId="urn:microsoft.com/office/officeart/2005/8/layout/hProcess11"/>
    <dgm:cxn modelId="{B65C08F4-337F-41F9-917B-F5F728145619}" type="presParOf" srcId="{328E56BF-5B78-4ADA-8448-C2E60C09D2E6}" destId="{A5654F4E-B408-46A8-B409-A0C796960952}" srcOrd="0" destOrd="0" presId="urn:microsoft.com/office/officeart/2005/8/layout/hProcess11"/>
    <dgm:cxn modelId="{3702E0F6-4CEA-4EBA-BDC6-0D32C53AE4F9}" type="presParOf" srcId="{328E56BF-5B78-4ADA-8448-C2E60C09D2E6}" destId="{C615F30C-BBCA-489C-A96E-ECECB1B0043D}" srcOrd="1" destOrd="0" presId="urn:microsoft.com/office/officeart/2005/8/layout/hProcess11"/>
    <dgm:cxn modelId="{37BA8A51-7BA3-454C-BD47-1BF71E87B294}" type="presParOf" srcId="{328E56BF-5B78-4ADA-8448-C2E60C09D2E6}" destId="{4C38E48C-4E89-436F-AE1E-9A925D60CC1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35300" cy="455613"/>
          </a:xfrm>
          <a:prstGeom prst="rect">
            <a:avLst/>
          </a:prstGeom>
          <a:noFill/>
          <a:ln>
            <a:noFill/>
          </a:ln>
          <a:effectLst/>
          <a:extLst/>
        </p:spPr>
        <p:txBody>
          <a:bodyPr vert="horz" wrap="square" lIns="91139" tIns="45571" rIns="91139" bIns="45571" numCol="1" anchor="t" anchorCtr="0" compatLnSpc="1">
            <a:prstTxWarp prst="textNoShape">
              <a:avLst/>
            </a:prstTxWarp>
          </a:bodyPr>
          <a:lstStyle>
            <a:lvl1pPr defTabSz="912383" eaLnBrk="0" hangingPunct="0">
              <a:defRPr sz="1200">
                <a:latin typeface="Times" pitchFamily="50" charset="0"/>
                <a:cs typeface="+mn-cs"/>
              </a:defRPr>
            </a:lvl1pPr>
          </a:lstStyle>
          <a:p>
            <a:pPr>
              <a:defRPr/>
            </a:pPr>
            <a:endParaRPr lang="en-US"/>
          </a:p>
        </p:txBody>
      </p:sp>
      <p:sp>
        <p:nvSpPr>
          <p:cNvPr id="124931" name="Rectangle 3"/>
          <p:cNvSpPr>
            <a:spLocks noGrp="1" noChangeArrowheads="1"/>
          </p:cNvSpPr>
          <p:nvPr>
            <p:ph type="dt" sz="quarter" idx="1"/>
          </p:nvPr>
        </p:nvSpPr>
        <p:spPr bwMode="auto">
          <a:xfrm>
            <a:off x="3948113" y="0"/>
            <a:ext cx="3036887" cy="455613"/>
          </a:xfrm>
          <a:prstGeom prst="rect">
            <a:avLst/>
          </a:prstGeom>
          <a:noFill/>
          <a:ln>
            <a:noFill/>
          </a:ln>
          <a:effectLst/>
          <a:extLst/>
        </p:spPr>
        <p:txBody>
          <a:bodyPr vert="horz" wrap="square" lIns="91139" tIns="45571" rIns="91139" bIns="45571" numCol="1" anchor="t" anchorCtr="0" compatLnSpc="1">
            <a:prstTxWarp prst="textNoShape">
              <a:avLst/>
            </a:prstTxWarp>
          </a:bodyPr>
          <a:lstStyle>
            <a:lvl1pPr algn="r" defTabSz="912383" eaLnBrk="0" hangingPunct="0">
              <a:defRPr sz="1200">
                <a:latin typeface="Times" pitchFamily="50" charset="0"/>
                <a:cs typeface="+mn-cs"/>
              </a:defRPr>
            </a:lvl1pPr>
          </a:lstStyle>
          <a:p>
            <a:pPr>
              <a:defRPr/>
            </a:pPr>
            <a:endParaRPr lang="en-US"/>
          </a:p>
        </p:txBody>
      </p:sp>
      <p:sp>
        <p:nvSpPr>
          <p:cNvPr id="124932" name="Rectangle 4"/>
          <p:cNvSpPr>
            <a:spLocks noGrp="1" noChangeArrowheads="1"/>
          </p:cNvSpPr>
          <p:nvPr>
            <p:ph type="ftr" sz="quarter" idx="2"/>
          </p:nvPr>
        </p:nvSpPr>
        <p:spPr bwMode="auto">
          <a:xfrm>
            <a:off x="0" y="8813800"/>
            <a:ext cx="3035300" cy="457200"/>
          </a:xfrm>
          <a:prstGeom prst="rect">
            <a:avLst/>
          </a:prstGeom>
          <a:noFill/>
          <a:ln>
            <a:noFill/>
          </a:ln>
          <a:effectLst/>
          <a:extLst/>
        </p:spPr>
        <p:txBody>
          <a:bodyPr vert="horz" wrap="square" lIns="91139" tIns="45571" rIns="91139" bIns="45571" numCol="1" anchor="b" anchorCtr="0" compatLnSpc="1">
            <a:prstTxWarp prst="textNoShape">
              <a:avLst/>
            </a:prstTxWarp>
          </a:bodyPr>
          <a:lstStyle>
            <a:lvl1pPr defTabSz="912383" eaLnBrk="0" hangingPunct="0">
              <a:defRPr sz="1200">
                <a:latin typeface="Times" pitchFamily="50" charset="0"/>
                <a:cs typeface="+mn-cs"/>
              </a:defRPr>
            </a:lvl1pPr>
          </a:lstStyle>
          <a:p>
            <a:pPr>
              <a:defRPr/>
            </a:pPr>
            <a:endParaRPr lang="en-US"/>
          </a:p>
        </p:txBody>
      </p:sp>
      <p:sp>
        <p:nvSpPr>
          <p:cNvPr id="124933" name="Rectangle 5"/>
          <p:cNvSpPr>
            <a:spLocks noGrp="1" noChangeArrowheads="1"/>
          </p:cNvSpPr>
          <p:nvPr>
            <p:ph type="sldNum" sz="quarter" idx="3"/>
          </p:nvPr>
        </p:nvSpPr>
        <p:spPr bwMode="auto">
          <a:xfrm>
            <a:off x="3948113" y="8813800"/>
            <a:ext cx="3036887" cy="457200"/>
          </a:xfrm>
          <a:prstGeom prst="rect">
            <a:avLst/>
          </a:prstGeom>
          <a:noFill/>
          <a:ln>
            <a:noFill/>
          </a:ln>
          <a:effectLst/>
          <a:extLst/>
        </p:spPr>
        <p:txBody>
          <a:bodyPr vert="horz" wrap="square" lIns="91139" tIns="45571" rIns="91139" bIns="45571" numCol="1" anchor="b" anchorCtr="0" compatLnSpc="1">
            <a:prstTxWarp prst="textNoShape">
              <a:avLst/>
            </a:prstTxWarp>
          </a:bodyPr>
          <a:lstStyle>
            <a:lvl1pPr algn="r" defTabSz="912383" eaLnBrk="0" hangingPunct="0">
              <a:defRPr sz="1200">
                <a:latin typeface="Times" pitchFamily="50" charset="0"/>
                <a:cs typeface="+mn-cs"/>
              </a:defRPr>
            </a:lvl1pPr>
          </a:lstStyle>
          <a:p>
            <a:pPr>
              <a:defRPr/>
            </a:pPr>
            <a:fld id="{38DCA4B2-742F-4183-B3A2-8B8A535EBCFB}" type="slidenum">
              <a:rPr lang="en-US"/>
              <a:pPr>
                <a:defRPr/>
              </a:pPr>
              <a:t>‹#›</a:t>
            </a:fld>
            <a:endParaRPr lang="en-US"/>
          </a:p>
        </p:txBody>
      </p:sp>
    </p:spTree>
    <p:extLst>
      <p:ext uri="{BB962C8B-B14F-4D97-AF65-F5344CB8AC3E}">
        <p14:creationId xmlns:p14="http://schemas.microsoft.com/office/powerpoint/2010/main" val="361404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5300" cy="455613"/>
          </a:xfrm>
          <a:prstGeom prst="rect">
            <a:avLst/>
          </a:prstGeom>
          <a:noFill/>
          <a:ln>
            <a:noFill/>
          </a:ln>
          <a:effectLst/>
          <a:extLst/>
        </p:spPr>
        <p:txBody>
          <a:bodyPr vert="horz" wrap="square" lIns="91139" tIns="45571" rIns="91139" bIns="45571" numCol="1" anchor="t" anchorCtr="0" compatLnSpc="1">
            <a:prstTxWarp prst="textNoShape">
              <a:avLst/>
            </a:prstTxWarp>
          </a:bodyPr>
          <a:lstStyle>
            <a:lvl1pPr defTabSz="912383" eaLnBrk="0" hangingPunct="0">
              <a:defRPr sz="1200">
                <a:latin typeface="Times" pitchFamily="50" charset="0"/>
                <a:cs typeface="+mn-cs"/>
              </a:defRPr>
            </a:lvl1pPr>
          </a:lstStyle>
          <a:p>
            <a:pPr>
              <a:defRPr/>
            </a:pPr>
            <a:endParaRPr lang="en-US"/>
          </a:p>
        </p:txBody>
      </p:sp>
      <p:sp>
        <p:nvSpPr>
          <p:cNvPr id="129027" name="Rectangle 3"/>
          <p:cNvSpPr>
            <a:spLocks noGrp="1" noChangeArrowheads="1"/>
          </p:cNvSpPr>
          <p:nvPr>
            <p:ph type="dt" idx="1"/>
          </p:nvPr>
        </p:nvSpPr>
        <p:spPr bwMode="auto">
          <a:xfrm>
            <a:off x="3948113" y="0"/>
            <a:ext cx="3036887" cy="455613"/>
          </a:xfrm>
          <a:prstGeom prst="rect">
            <a:avLst/>
          </a:prstGeom>
          <a:noFill/>
          <a:ln>
            <a:noFill/>
          </a:ln>
          <a:effectLst/>
          <a:extLst/>
        </p:spPr>
        <p:txBody>
          <a:bodyPr vert="horz" wrap="square" lIns="91139" tIns="45571" rIns="91139" bIns="45571" numCol="1" anchor="t" anchorCtr="0" compatLnSpc="1">
            <a:prstTxWarp prst="textNoShape">
              <a:avLst/>
            </a:prstTxWarp>
          </a:bodyPr>
          <a:lstStyle>
            <a:lvl1pPr algn="r" defTabSz="912383" eaLnBrk="0" hangingPunct="0">
              <a:defRPr sz="1200">
                <a:latin typeface="Times" pitchFamily="50" charset="0"/>
                <a:cs typeface="+mn-cs"/>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62050" y="682625"/>
            <a:ext cx="4659313" cy="349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911225" y="4408488"/>
            <a:ext cx="5164138" cy="4179887"/>
          </a:xfrm>
          <a:prstGeom prst="rect">
            <a:avLst/>
          </a:prstGeom>
          <a:noFill/>
          <a:ln>
            <a:noFill/>
          </a:ln>
          <a:effectLst/>
          <a:extLst/>
        </p:spPr>
        <p:txBody>
          <a:bodyPr vert="horz" wrap="square" lIns="91139" tIns="45571" rIns="91139" bIns="455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813800"/>
            <a:ext cx="3035300" cy="457200"/>
          </a:xfrm>
          <a:prstGeom prst="rect">
            <a:avLst/>
          </a:prstGeom>
          <a:noFill/>
          <a:ln>
            <a:noFill/>
          </a:ln>
          <a:effectLst/>
          <a:extLst/>
        </p:spPr>
        <p:txBody>
          <a:bodyPr vert="horz" wrap="square" lIns="91139" tIns="45571" rIns="91139" bIns="45571" numCol="1" anchor="b" anchorCtr="0" compatLnSpc="1">
            <a:prstTxWarp prst="textNoShape">
              <a:avLst/>
            </a:prstTxWarp>
          </a:bodyPr>
          <a:lstStyle>
            <a:lvl1pPr defTabSz="912383" eaLnBrk="0" hangingPunct="0">
              <a:defRPr sz="1200">
                <a:latin typeface="Times" pitchFamily="50" charset="0"/>
                <a:cs typeface="+mn-cs"/>
              </a:defRPr>
            </a:lvl1pPr>
          </a:lstStyle>
          <a:p>
            <a:pPr>
              <a:defRPr/>
            </a:pPr>
            <a:endParaRPr lang="en-US"/>
          </a:p>
        </p:txBody>
      </p:sp>
      <p:sp>
        <p:nvSpPr>
          <p:cNvPr id="129031" name="Rectangle 7"/>
          <p:cNvSpPr>
            <a:spLocks noGrp="1" noChangeArrowheads="1"/>
          </p:cNvSpPr>
          <p:nvPr>
            <p:ph type="sldNum" sz="quarter" idx="5"/>
          </p:nvPr>
        </p:nvSpPr>
        <p:spPr bwMode="auto">
          <a:xfrm>
            <a:off x="3948113" y="8813800"/>
            <a:ext cx="3036887" cy="457200"/>
          </a:xfrm>
          <a:prstGeom prst="rect">
            <a:avLst/>
          </a:prstGeom>
          <a:noFill/>
          <a:ln>
            <a:noFill/>
          </a:ln>
          <a:effectLst/>
          <a:extLst/>
        </p:spPr>
        <p:txBody>
          <a:bodyPr vert="horz" wrap="square" lIns="91139" tIns="45571" rIns="91139" bIns="45571" numCol="1" anchor="b" anchorCtr="0" compatLnSpc="1">
            <a:prstTxWarp prst="textNoShape">
              <a:avLst/>
            </a:prstTxWarp>
          </a:bodyPr>
          <a:lstStyle>
            <a:lvl1pPr algn="r" defTabSz="912383" eaLnBrk="0" hangingPunct="0">
              <a:defRPr sz="1200">
                <a:latin typeface="Times" pitchFamily="50" charset="0"/>
                <a:cs typeface="+mn-cs"/>
              </a:defRPr>
            </a:lvl1pPr>
          </a:lstStyle>
          <a:p>
            <a:pPr>
              <a:defRPr/>
            </a:pPr>
            <a:fld id="{8B303955-DCA7-490F-84D0-A85DD7D7CBBD}" type="slidenum">
              <a:rPr lang="en-US"/>
              <a:pPr>
                <a:defRPr/>
              </a:pPr>
              <a:t>‹#›</a:t>
            </a:fld>
            <a:endParaRPr lang="en-US"/>
          </a:p>
        </p:txBody>
      </p:sp>
    </p:spTree>
    <p:extLst>
      <p:ext uri="{BB962C8B-B14F-4D97-AF65-F5344CB8AC3E}">
        <p14:creationId xmlns:p14="http://schemas.microsoft.com/office/powerpoint/2010/main" val="240227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5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5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5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5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frica.upenn.edu/NEH/u-ethn.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p:txBody>
      </p:sp>
      <p:sp>
        <p:nvSpPr>
          <p:cNvPr id="22532" name="Slide Number Placeholder 3"/>
          <p:cNvSpPr>
            <a:spLocks noGrp="1"/>
          </p:cNvSpPr>
          <p:nvPr>
            <p:ph type="sldNum" sz="quarter" idx="5"/>
          </p:nvPr>
        </p:nvSpPr>
        <p:spPr/>
        <p:txBody>
          <a:bodyPr/>
          <a:lstStyle>
            <a:lvl1pPr defTabSz="912441">
              <a:defRPr>
                <a:solidFill>
                  <a:schemeClr val="tx1"/>
                </a:solidFill>
                <a:latin typeface="Arial" charset="0"/>
              </a:defRPr>
            </a:lvl1pPr>
            <a:lvl2pPr marL="754457" indent="-290176" defTabSz="912441">
              <a:defRPr>
                <a:solidFill>
                  <a:schemeClr val="tx1"/>
                </a:solidFill>
                <a:latin typeface="Arial" charset="0"/>
              </a:defRPr>
            </a:lvl2pPr>
            <a:lvl3pPr marL="1160703" indent="-232140" defTabSz="912441">
              <a:defRPr>
                <a:solidFill>
                  <a:schemeClr val="tx1"/>
                </a:solidFill>
                <a:latin typeface="Arial" charset="0"/>
              </a:defRPr>
            </a:lvl3pPr>
            <a:lvl4pPr marL="1624984" indent="-232140" defTabSz="912441">
              <a:defRPr>
                <a:solidFill>
                  <a:schemeClr val="tx1"/>
                </a:solidFill>
                <a:latin typeface="Arial" charset="0"/>
              </a:defRPr>
            </a:lvl4pPr>
            <a:lvl5pPr marL="2089266" indent="-232140" defTabSz="912441">
              <a:defRPr>
                <a:solidFill>
                  <a:schemeClr val="tx1"/>
                </a:solidFill>
                <a:latin typeface="Arial" charset="0"/>
              </a:defRPr>
            </a:lvl5pPr>
            <a:lvl6pPr marL="2553546" indent="-232140" defTabSz="912441" eaLnBrk="0" fontAlgn="base" hangingPunct="0">
              <a:spcBef>
                <a:spcPct val="0"/>
              </a:spcBef>
              <a:spcAft>
                <a:spcPct val="0"/>
              </a:spcAft>
              <a:defRPr>
                <a:solidFill>
                  <a:schemeClr val="tx1"/>
                </a:solidFill>
                <a:latin typeface="Arial" charset="0"/>
              </a:defRPr>
            </a:lvl6pPr>
            <a:lvl7pPr marL="3017828" indent="-232140" defTabSz="912441" eaLnBrk="0" fontAlgn="base" hangingPunct="0">
              <a:spcBef>
                <a:spcPct val="0"/>
              </a:spcBef>
              <a:spcAft>
                <a:spcPct val="0"/>
              </a:spcAft>
              <a:defRPr>
                <a:solidFill>
                  <a:schemeClr val="tx1"/>
                </a:solidFill>
                <a:latin typeface="Arial" charset="0"/>
              </a:defRPr>
            </a:lvl7pPr>
            <a:lvl8pPr marL="3482109" indent="-232140" defTabSz="912441" eaLnBrk="0" fontAlgn="base" hangingPunct="0">
              <a:spcBef>
                <a:spcPct val="0"/>
              </a:spcBef>
              <a:spcAft>
                <a:spcPct val="0"/>
              </a:spcAft>
              <a:defRPr>
                <a:solidFill>
                  <a:schemeClr val="tx1"/>
                </a:solidFill>
                <a:latin typeface="Arial" charset="0"/>
              </a:defRPr>
            </a:lvl8pPr>
            <a:lvl9pPr marL="3946390" indent="-232140" defTabSz="912441" eaLnBrk="0" fontAlgn="base" hangingPunct="0">
              <a:spcBef>
                <a:spcPct val="0"/>
              </a:spcBef>
              <a:spcAft>
                <a:spcPct val="0"/>
              </a:spcAft>
              <a:defRPr>
                <a:solidFill>
                  <a:schemeClr val="tx1"/>
                </a:solidFill>
                <a:latin typeface="Arial" charset="0"/>
              </a:defRPr>
            </a:lvl9pPr>
          </a:lstStyle>
          <a:p>
            <a:pPr>
              <a:defRPr/>
            </a:pPr>
            <a:fld id="{CDF7ED6D-87F7-4617-ABA1-EFFF97973A31}" type="slidenum">
              <a:rPr lang="en-US" smtClean="0">
                <a:solidFill>
                  <a:prstClr val="black"/>
                </a:solidFill>
                <a:latin typeface="Times" pitchFamily="50" charset="0"/>
              </a:rPr>
              <a:pPr>
                <a:defRPr/>
              </a:pPr>
              <a:t>1</a:t>
            </a:fld>
            <a:endParaRPr lang="en-US" dirty="0" smtClean="0">
              <a:solidFill>
                <a:prstClr val="black"/>
              </a:solidFill>
              <a:latin typeface="Times" pitchFamily="50" charset="0"/>
            </a:endParaRPr>
          </a:p>
        </p:txBody>
      </p:sp>
    </p:spTree>
    <p:extLst>
      <p:ext uri="{BB962C8B-B14F-4D97-AF65-F5344CB8AC3E}">
        <p14:creationId xmlns:p14="http://schemas.microsoft.com/office/powerpoint/2010/main" val="238584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C4935902-EE5E-4BCA-BC3A-4E717F5BC49D}" type="slidenum">
              <a:rPr lang="en-US" smtClean="0"/>
              <a:pPr>
                <a:defRPr/>
              </a:pPr>
              <a:t>11</a:t>
            </a:fld>
            <a:endParaRPr lang="en-US"/>
          </a:p>
        </p:txBody>
      </p:sp>
    </p:spTree>
    <p:extLst>
      <p:ext uri="{BB962C8B-B14F-4D97-AF65-F5344CB8AC3E}">
        <p14:creationId xmlns:p14="http://schemas.microsoft.com/office/powerpoint/2010/main" val="28510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(Ugandan children start at a comparatively low level, pupil and teacher absenteeism-highest</a:t>
            </a:r>
            <a:r>
              <a:rPr lang="en-US" baseline="0" dirty="0" smtClean="0"/>
              <a:t> in the region</a:t>
            </a:r>
            <a:r>
              <a:rPr lang="en-US" dirty="0" smtClean="0"/>
              <a:t>; limited teacher support. )</a:t>
            </a:r>
          </a:p>
          <a:p>
            <a:endParaRPr lang="en-US" dirty="0"/>
          </a:p>
        </p:txBody>
      </p:sp>
      <p:sp>
        <p:nvSpPr>
          <p:cNvPr id="4" name="Slide Number Placeholder 3"/>
          <p:cNvSpPr>
            <a:spLocks noGrp="1"/>
          </p:cNvSpPr>
          <p:nvPr>
            <p:ph type="sldNum" sz="quarter" idx="10"/>
          </p:nvPr>
        </p:nvSpPr>
        <p:spPr/>
        <p:txBody>
          <a:bodyPr/>
          <a:lstStyle/>
          <a:p>
            <a:pPr>
              <a:defRPr/>
            </a:pPr>
            <a:fld id="{8B303955-DCA7-490F-84D0-A85DD7D7CBBD}" type="slidenum">
              <a:rPr lang="en-US" smtClean="0"/>
              <a:pPr>
                <a:defRPr/>
              </a:pPr>
              <a:t>16</a:t>
            </a:fld>
            <a:endParaRPr lang="en-US"/>
          </a:p>
        </p:txBody>
      </p:sp>
    </p:spTree>
    <p:extLst>
      <p:ext uri="{BB962C8B-B14F-4D97-AF65-F5344CB8AC3E}">
        <p14:creationId xmlns:p14="http://schemas.microsoft.com/office/powerpoint/2010/main" val="379933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Learning </a:t>
            </a:r>
            <a:r>
              <a:rPr lang="en-US" dirty="0"/>
              <a:t>to read in any language requires learners to first understand the relationship between letter symbols and their correlated sounds. Research shows that the level of proficiency to which teachers develop the ability to teach these sound-symbol and symbol-meaning relationships and learners’ ability to understand them is improved when literacy is taught in local area language.  This is because the child already knows how to speak the language, and has prior understanding of the words created by symbols strung together when he or she hears them.  Conversely, imagine sounding out a word, but you have no idea what it means, or what any of the words around it mean. When a local area language is used as the medium of instruction, it also becomes easier for teachers to evaluate how well learners’ are able to master a reading skill, because teachers also have an inherent understanding of the sound-symbol relationships and can pick up if learners are having difficulty more quickly than in a second language, such as English. </a:t>
            </a:r>
          </a:p>
          <a:p>
            <a:r>
              <a:rPr lang="en-US" dirty="0"/>
              <a:t> </a:t>
            </a:r>
          </a:p>
          <a:p>
            <a:r>
              <a:rPr lang="en-US" dirty="0"/>
              <a:t>Just as learners have an easier time developing reading skills in local language or mother tongue, a large body of evidence indicates that when children learn to read in a second language (in this case English) through their first language, they are not only able to transfer foundational reading skills, but also learn to read in the second language through higher level communication and discussion, rather than rote memorization  The relationship between learning to read in local language or mother tongue and a second language is further supported by Cummins’ “interdependence” hypothesis, which states that attaining reading proficiency in a second language depends in part on the level of proficiency a learner has developed in his or her first language.</a:t>
            </a:r>
          </a:p>
          <a:p>
            <a:r>
              <a:rPr lang="en-US" dirty="0"/>
              <a:t>Adams, Marilyn J. 1990. </a:t>
            </a:r>
            <a:r>
              <a:rPr lang="en-US" i="1" dirty="0"/>
              <a:t>Beginning to Read: Thinking and Learning about </a:t>
            </a:r>
            <a:r>
              <a:rPr lang="en-US" i="1" dirty="0" err="1"/>
              <a:t>Print.</a:t>
            </a:r>
            <a:r>
              <a:rPr lang="en-US" dirty="0" err="1"/>
              <a:t>Cambridge</a:t>
            </a:r>
            <a:r>
              <a:rPr lang="en-US" dirty="0"/>
              <a:t>, MA: MIT Press.</a:t>
            </a:r>
          </a:p>
          <a:p>
            <a:r>
              <a:rPr lang="en-US" dirty="0"/>
              <a:t>Diaz, J.C. 1999. </a:t>
            </a:r>
            <a:r>
              <a:rPr lang="en-US" i="1" dirty="0"/>
              <a:t>Bilingualism, </a:t>
            </a:r>
            <a:r>
              <a:rPr lang="en-US" i="1" dirty="0" err="1"/>
              <a:t>biliteracy</a:t>
            </a:r>
            <a:r>
              <a:rPr lang="en-US" i="1" dirty="0"/>
              <a:t> and beyond. </a:t>
            </a:r>
            <a:r>
              <a:rPr lang="en-US" dirty="0"/>
              <a:t>In: Diaz, J.C. (Ed.), Bilingualism: Building Blocks for </a:t>
            </a:r>
            <a:r>
              <a:rPr lang="en-US" dirty="0" err="1"/>
              <a:t>Biliteracy</a:t>
            </a:r>
            <a:r>
              <a:rPr lang="en-US" dirty="0"/>
              <a:t>. Language Acquisition Research Centre, University of Western Sydney, Sydney.</a:t>
            </a:r>
          </a:p>
          <a:p>
            <a:r>
              <a:rPr lang="en-US" dirty="0" err="1"/>
              <a:t>Altinyelken</a:t>
            </a:r>
            <a:r>
              <a:rPr lang="en-US" dirty="0"/>
              <a:t>, et al. (2014)</a:t>
            </a:r>
          </a:p>
          <a:p>
            <a:r>
              <a:rPr lang="en-US" dirty="0" err="1"/>
              <a:t>Altinyelken</a:t>
            </a:r>
            <a:r>
              <a:rPr lang="en-US" dirty="0"/>
              <a:t>, et al. (2014)</a:t>
            </a:r>
          </a:p>
          <a:p>
            <a:r>
              <a:rPr lang="en-US" dirty="0"/>
              <a:t>Cummins, 1993</a:t>
            </a:r>
          </a:p>
          <a:p>
            <a:endParaRPr lang="en-US" b="1" dirty="0"/>
          </a:p>
        </p:txBody>
      </p:sp>
      <p:sp>
        <p:nvSpPr>
          <p:cNvPr id="4" name="Slide Number Placeholder 3"/>
          <p:cNvSpPr>
            <a:spLocks noGrp="1"/>
          </p:cNvSpPr>
          <p:nvPr>
            <p:ph type="sldNum" sz="quarter" idx="10"/>
          </p:nvPr>
        </p:nvSpPr>
        <p:spPr/>
        <p:txBody>
          <a:bodyPr/>
          <a:lstStyle/>
          <a:p>
            <a:fld id="{A0B60891-A918-491D-83D0-E477A2C8A8C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0226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For </a:t>
            </a:r>
            <a:r>
              <a:rPr lang="en-US" dirty="0"/>
              <a:t>over 60 years, the Government of Uganda has promoted local language education.  According to Article 6 of the Constitution, languages other than English may be used as a medium of instruction in schools or other educational institutions or for legislative, administrative and judicial purposes. Based on the recommendations of the White Paper on education of 1992, the government adopted the use of mother tongue as a medium of instruction in all education programs from Primary 1 to Primary 3.   </a:t>
            </a:r>
          </a:p>
          <a:p>
            <a:r>
              <a:rPr lang="en-US" dirty="0"/>
              <a:t> </a:t>
            </a:r>
          </a:p>
          <a:p>
            <a:r>
              <a:rPr lang="en-US" dirty="0"/>
              <a:t>In 2007, The National Curriculum Development Centre (NCDC) introduced the Thematic Curriculum which reemphasized the use of local language as a medium of instruction in the early grades, progressively increasing teaching in English until P4 when English would be the predominant language of instruction. At this time, the focus was on nine local languages: Luganda, </a:t>
            </a:r>
            <a:r>
              <a:rPr lang="en-US" dirty="0" err="1"/>
              <a:t>Lhukonzo</a:t>
            </a:r>
            <a:r>
              <a:rPr lang="en-US" dirty="0"/>
              <a:t>, </a:t>
            </a:r>
            <a:r>
              <a:rPr lang="en-US" dirty="0" err="1"/>
              <a:t>Ngakarimojong</a:t>
            </a:r>
            <a:r>
              <a:rPr lang="en-US" dirty="0"/>
              <a:t>, </a:t>
            </a:r>
            <a:r>
              <a:rPr lang="en-US" dirty="0" err="1"/>
              <a:t>Runyankore-Rukiga</a:t>
            </a:r>
            <a:r>
              <a:rPr lang="en-US" dirty="0"/>
              <a:t>, </a:t>
            </a:r>
            <a:r>
              <a:rPr lang="en-US" dirty="0" err="1"/>
              <a:t>Runyoro-Rutooro</a:t>
            </a:r>
            <a:r>
              <a:rPr lang="en-US" dirty="0"/>
              <a:t>, </a:t>
            </a:r>
            <a:r>
              <a:rPr lang="en-US" dirty="0" err="1"/>
              <a:t>Lugbarati</a:t>
            </a:r>
            <a:r>
              <a:rPr lang="en-US" dirty="0"/>
              <a:t>, </a:t>
            </a:r>
            <a:r>
              <a:rPr lang="en-US" dirty="0" err="1"/>
              <a:t>Ateso</a:t>
            </a:r>
            <a:r>
              <a:rPr lang="en-US" dirty="0"/>
              <a:t>, </a:t>
            </a:r>
            <a:r>
              <a:rPr lang="en-US" dirty="0" err="1"/>
              <a:t>Lusoga</a:t>
            </a:r>
            <a:r>
              <a:rPr lang="en-US" dirty="0"/>
              <a:t> and </a:t>
            </a:r>
            <a:r>
              <a:rPr lang="en-US" dirty="0" err="1"/>
              <a:t>LebAcoli</a:t>
            </a:r>
            <a:r>
              <a:rPr lang="en-US" dirty="0"/>
              <a:t>. </a:t>
            </a:r>
          </a:p>
          <a:p>
            <a:r>
              <a:rPr lang="en-US" dirty="0"/>
              <a:t> </a:t>
            </a:r>
          </a:p>
          <a:p>
            <a:r>
              <a:rPr lang="en-US" dirty="0"/>
              <a:t>Currently, over 30 indigenous languages are being used as medium of instruction at the primary level. All of Uganda’s rural schools must choose a </a:t>
            </a:r>
            <a:r>
              <a:rPr lang="en-US" dirty="0">
                <a:hlinkClick r:id="rId3"/>
              </a:rPr>
              <a:t>dominant local language</a:t>
            </a:r>
            <a:r>
              <a:rPr lang="en-US" dirty="0"/>
              <a:t> as the language of learning and teaching for the first three years of primary school before making the transition to English. There are exceptions, including urban government schools, as the policy assumes that their learners are drawn from different parts of the country and therefore from multiple linguistic backgrounds. These schools use predominantly English as their medium of instruction but must teach a local language as a subject.  There is, however, a lack of clarity around what constitutes an “urban” school and where this exception might apply.  Selecting a local language is also not always obvious (as we will discuss below).  Upon returning from field visits as part of the annual sector review, Ministry of Education officials commented that, even after a visit, it was unclear what the official school language was.  </a:t>
            </a:r>
          </a:p>
          <a:p>
            <a:r>
              <a:rPr lang="en-US" dirty="0"/>
              <a:t> </a:t>
            </a:r>
          </a:p>
          <a:p>
            <a:r>
              <a:rPr lang="en-US" b="1" dirty="0"/>
              <a:t>Operationalizing the Local Area Language Policy:  </a:t>
            </a:r>
            <a:r>
              <a:rPr lang="en-US" dirty="0"/>
              <a:t>Identifying the local area language of the school is one of many challenges in operationalizing this policy. Other challenges include non-existent, disputed or untested orthographies in many of the languages, a lack of reading materials in these languages, and, simply put, lack of experience in reading in these languages (opposed to speaking) on the part of the teachers and teacher trainers.  Community and parental opposition to learning in the local languages also exists as there is a belief that good quality schooling is synonymous with schooling in English as is the way in prominent private schools.  Furthermore, examinations are often set in English for all grades.  This includes the high stakes Grade 7 Primary Leaving Exam which selects students for secondary school and also ranks schools nationwide (making headline news)  and the National Assessment for Progress In Education (NAPE) which assesses system progress in Primary 3 and Primary 6 and is used to gage national and district progress in primary education.  </a:t>
            </a:r>
          </a:p>
          <a:p>
            <a:r>
              <a:rPr lang="en-US" dirty="0" err="1"/>
              <a:t>Ssekamwa</a:t>
            </a:r>
            <a:r>
              <a:rPr lang="en-US" dirty="0"/>
              <a:t>, J.C (1997, P. 131): History and Development of Education in Uganda</a:t>
            </a:r>
          </a:p>
          <a:p>
            <a:r>
              <a:rPr lang="en-US" dirty="0"/>
              <a:t>Government White Paper (1992): Education for National Integration and Development, Kampala P. 16-17.</a:t>
            </a:r>
          </a:p>
          <a:p>
            <a:endParaRPr lang="en-US" b="1" dirty="0"/>
          </a:p>
        </p:txBody>
      </p:sp>
      <p:sp>
        <p:nvSpPr>
          <p:cNvPr id="4" name="Slide Number Placeholder 3"/>
          <p:cNvSpPr>
            <a:spLocks noGrp="1"/>
          </p:cNvSpPr>
          <p:nvPr>
            <p:ph type="sldNum" sz="quarter" idx="10"/>
          </p:nvPr>
        </p:nvSpPr>
        <p:spPr/>
        <p:txBody>
          <a:bodyPr/>
          <a:lstStyle/>
          <a:p>
            <a:fld id="{A0B60891-A918-491D-83D0-E477A2C8A8C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468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8" charset="0"/>
              </a:rPr>
              <a:t>Between SHRP (31 districts),</a:t>
            </a:r>
            <a:r>
              <a:rPr lang="en-US" altLang="en-US" baseline="0" dirty="0" smtClean="0">
                <a:latin typeface="Times" pitchFamily="18" charset="0"/>
              </a:rPr>
              <a:t> LARA (28 districts), and UTSETP (27 districts</a:t>
            </a:r>
            <a:r>
              <a:rPr lang="en-US" altLang="en-US" baseline="0" smtClean="0">
                <a:latin typeface="Times" pitchFamily="18" charset="0"/>
              </a:rPr>
              <a:t>),</a:t>
            </a:r>
            <a:r>
              <a:rPr lang="en-US" altLang="en-US" smtClean="0">
                <a:latin typeface="Times" pitchFamily="18" charset="0"/>
              </a:rPr>
              <a:t> 88 </a:t>
            </a:r>
            <a:r>
              <a:rPr lang="en-US" altLang="en-US" dirty="0" smtClean="0">
                <a:latin typeface="Times" pitchFamily="18" charset="0"/>
              </a:rPr>
              <a:t>out </a:t>
            </a:r>
            <a:r>
              <a:rPr lang="en-US" altLang="en-US" smtClean="0">
                <a:latin typeface="Times" pitchFamily="18" charset="0"/>
              </a:rPr>
              <a:t>of 114 </a:t>
            </a:r>
            <a:r>
              <a:rPr lang="en-US" altLang="en-US" dirty="0" smtClean="0">
                <a:latin typeface="Times" pitchFamily="18" charset="0"/>
              </a:rPr>
              <a:t>districts will be covered by early grade ready program established by school health reading program. </a:t>
            </a: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30000"/>
              </a:spcBef>
              <a:defRPr sz="1200">
                <a:solidFill>
                  <a:schemeClr val="tx1"/>
                </a:solidFill>
                <a:latin typeface="Times" pitchFamily="18" charset="0"/>
              </a:defRPr>
            </a:lvl1pPr>
            <a:lvl2pPr marL="742950" indent="-285750" defTabSz="909638" eaLnBrk="0" hangingPunct="0">
              <a:spcBef>
                <a:spcPct val="30000"/>
              </a:spcBef>
              <a:defRPr sz="1200">
                <a:solidFill>
                  <a:schemeClr val="tx1"/>
                </a:solidFill>
                <a:latin typeface="Times" pitchFamily="18" charset="0"/>
              </a:defRPr>
            </a:lvl2pPr>
            <a:lvl3pPr marL="1143000" indent="-228600" defTabSz="909638" eaLnBrk="0" hangingPunct="0">
              <a:spcBef>
                <a:spcPct val="30000"/>
              </a:spcBef>
              <a:defRPr sz="1200">
                <a:solidFill>
                  <a:schemeClr val="tx1"/>
                </a:solidFill>
                <a:latin typeface="Times" pitchFamily="18" charset="0"/>
              </a:defRPr>
            </a:lvl3pPr>
            <a:lvl4pPr marL="1600200" indent="-228600" defTabSz="909638" eaLnBrk="0" hangingPunct="0">
              <a:spcBef>
                <a:spcPct val="30000"/>
              </a:spcBef>
              <a:defRPr sz="1200">
                <a:solidFill>
                  <a:schemeClr val="tx1"/>
                </a:solidFill>
                <a:latin typeface="Times" pitchFamily="18" charset="0"/>
              </a:defRPr>
            </a:lvl4pPr>
            <a:lvl5pPr marL="2057400" indent="-228600" defTabSz="909638" eaLnBrk="0" hangingPunct="0">
              <a:spcBef>
                <a:spcPct val="30000"/>
              </a:spcBef>
              <a:defRPr sz="1200">
                <a:solidFill>
                  <a:schemeClr val="tx1"/>
                </a:solidFill>
                <a:latin typeface="Times" pitchFamily="18" charset="0"/>
              </a:defRPr>
            </a:lvl5pPr>
            <a:lvl6pPr marL="2514600" indent="-228600" defTabSz="909638" eaLnBrk="0" fontAlgn="base" hangingPunct="0">
              <a:spcBef>
                <a:spcPct val="30000"/>
              </a:spcBef>
              <a:spcAft>
                <a:spcPct val="0"/>
              </a:spcAft>
              <a:defRPr sz="1200">
                <a:solidFill>
                  <a:schemeClr val="tx1"/>
                </a:solidFill>
                <a:latin typeface="Times" pitchFamily="18" charset="0"/>
              </a:defRPr>
            </a:lvl6pPr>
            <a:lvl7pPr marL="2971800" indent="-228600" defTabSz="909638" eaLnBrk="0" fontAlgn="base" hangingPunct="0">
              <a:spcBef>
                <a:spcPct val="30000"/>
              </a:spcBef>
              <a:spcAft>
                <a:spcPct val="0"/>
              </a:spcAft>
              <a:defRPr sz="1200">
                <a:solidFill>
                  <a:schemeClr val="tx1"/>
                </a:solidFill>
                <a:latin typeface="Times" pitchFamily="18" charset="0"/>
              </a:defRPr>
            </a:lvl7pPr>
            <a:lvl8pPr marL="3429000" indent="-228600" defTabSz="909638" eaLnBrk="0" fontAlgn="base" hangingPunct="0">
              <a:spcBef>
                <a:spcPct val="30000"/>
              </a:spcBef>
              <a:spcAft>
                <a:spcPct val="0"/>
              </a:spcAft>
              <a:defRPr sz="1200">
                <a:solidFill>
                  <a:schemeClr val="tx1"/>
                </a:solidFill>
                <a:latin typeface="Times" pitchFamily="18" charset="0"/>
              </a:defRPr>
            </a:lvl8pPr>
            <a:lvl9pPr marL="3886200" indent="-228600" defTabSz="909638" eaLnBrk="0" fontAlgn="base" hangingPunct="0">
              <a:spcBef>
                <a:spcPct val="30000"/>
              </a:spcBef>
              <a:spcAft>
                <a:spcPct val="0"/>
              </a:spcAft>
              <a:defRPr sz="1200">
                <a:solidFill>
                  <a:schemeClr val="tx1"/>
                </a:solidFill>
                <a:latin typeface="Times" pitchFamily="18" charset="0"/>
              </a:defRPr>
            </a:lvl9pPr>
          </a:lstStyle>
          <a:p>
            <a:pPr>
              <a:spcBef>
                <a:spcPct val="0"/>
              </a:spcBef>
            </a:pPr>
            <a:fld id="{CA490914-5A99-4B83-BE79-1AFF07B36AD5}" type="slidenum">
              <a:rPr lang="en-US" altLang="en-US" smtClean="0">
                <a:cs typeface="Arial" charset="0"/>
              </a:rPr>
              <a:pPr>
                <a:spcBef>
                  <a:spcPct val="0"/>
                </a:spcBef>
              </a:pPr>
              <a:t>4</a:t>
            </a:fld>
            <a:endParaRPr lang="en-US" altLang="en-US" smtClean="0">
              <a:cs typeface="Arial" charset="0"/>
            </a:endParaRPr>
          </a:p>
        </p:txBody>
      </p:sp>
    </p:spTree>
    <p:extLst>
      <p:ext uri="{BB962C8B-B14F-4D97-AF65-F5344CB8AC3E}">
        <p14:creationId xmlns:p14="http://schemas.microsoft.com/office/powerpoint/2010/main" val="108129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Times" panose="02020603050405020304" pitchFamily="18" charset="0"/>
              </a:defRPr>
            </a:lvl1pPr>
            <a:lvl2pPr marL="742950" indent="-285750" defTabSz="912813" eaLnBrk="0" hangingPunct="0">
              <a:spcBef>
                <a:spcPct val="30000"/>
              </a:spcBef>
              <a:defRPr sz="1200">
                <a:solidFill>
                  <a:schemeClr val="tx1"/>
                </a:solidFill>
                <a:latin typeface="Times" panose="02020603050405020304" pitchFamily="18" charset="0"/>
              </a:defRPr>
            </a:lvl2pPr>
            <a:lvl3pPr marL="1143000" indent="-228600" defTabSz="912813" eaLnBrk="0" hangingPunct="0">
              <a:spcBef>
                <a:spcPct val="30000"/>
              </a:spcBef>
              <a:defRPr sz="1200">
                <a:solidFill>
                  <a:schemeClr val="tx1"/>
                </a:solidFill>
                <a:latin typeface="Times" panose="02020603050405020304" pitchFamily="18" charset="0"/>
              </a:defRPr>
            </a:lvl3pPr>
            <a:lvl4pPr marL="1600200" indent="-228600" defTabSz="912813" eaLnBrk="0" hangingPunct="0">
              <a:spcBef>
                <a:spcPct val="30000"/>
              </a:spcBef>
              <a:defRPr sz="1200">
                <a:solidFill>
                  <a:schemeClr val="tx1"/>
                </a:solidFill>
                <a:latin typeface="Times" panose="02020603050405020304" pitchFamily="18" charset="0"/>
              </a:defRPr>
            </a:lvl4pPr>
            <a:lvl5pPr marL="2057400" indent="-228600" defTabSz="912813" eaLnBrk="0" hangingPunct="0">
              <a:spcBef>
                <a:spcPct val="30000"/>
              </a:spcBef>
              <a:defRPr sz="1200">
                <a:solidFill>
                  <a:schemeClr val="tx1"/>
                </a:solidFill>
                <a:latin typeface="Times"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EC32B64-B777-45BB-9AA8-1A4EA19E2579}" type="slidenum">
              <a:rPr lang="en-US" altLang="en-US"/>
              <a:pPr>
                <a:spcBef>
                  <a:spcPct val="0"/>
                </a:spcBef>
              </a:pPr>
              <a:t>5</a:t>
            </a:fld>
            <a:endParaRPr lang="en-US" altLang="en-US"/>
          </a:p>
        </p:txBody>
      </p:sp>
    </p:spTree>
    <p:extLst>
      <p:ext uri="{BB962C8B-B14F-4D97-AF65-F5344CB8AC3E}">
        <p14:creationId xmlns:p14="http://schemas.microsoft.com/office/powerpoint/2010/main" val="15032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Fourteen </a:t>
            </a:r>
            <a:r>
              <a:rPr lang="en-US" dirty="0"/>
              <a:t>schools in each language were selected randomly for both treatment and control groups.  At each school, 40 P1-P4 pupils are randomly sampled with equal numbers of boys and girls selected.  Since the initial baseline data collection in 2013, SHRP has conducted over 34,500 EGRA assessments in 34 districts throughout all regions of Uganda. After learner data is collected electronically using Tangerine software, it is cleaned and each subtask analyzed.  This analysis of learners’ basic reading skills includes average correct letter sounds read per minute, average correct words read per minute, percentage of learners reading over 20 words per minute, and average number of reading comprehension questions answered correctly.</a:t>
            </a:r>
          </a:p>
          <a:p>
            <a:r>
              <a:rPr lang="en-US" dirty="0"/>
              <a:t> </a:t>
            </a:r>
          </a:p>
          <a:p>
            <a:r>
              <a:rPr lang="en-US" dirty="0"/>
              <a:t>The EGRA assessment also includes interviews with learners (focusing on other social economic factors that might affect learning), teachers and head teachers, as well as classroom lesson observations. Results from these analyses are compared to reading outcomes to help the program better understand environmental, systematic and pedagogical characteristics associated with improved reading performance.</a:t>
            </a:r>
          </a:p>
          <a:p>
            <a:endParaRPr lang="en-US" b="1" dirty="0"/>
          </a:p>
        </p:txBody>
      </p:sp>
      <p:sp>
        <p:nvSpPr>
          <p:cNvPr id="4" name="Slide Number Placeholder 3"/>
          <p:cNvSpPr>
            <a:spLocks noGrp="1"/>
          </p:cNvSpPr>
          <p:nvPr>
            <p:ph type="sldNum" sz="quarter" idx="10"/>
          </p:nvPr>
        </p:nvSpPr>
        <p:spPr/>
        <p:txBody>
          <a:bodyPr/>
          <a:lstStyle/>
          <a:p>
            <a:fld id="{A0B60891-A918-491D-83D0-E477A2C8A8C4}" type="slidenum">
              <a:rPr lang="en-US" smtClean="0"/>
              <a:t>7</a:t>
            </a:fld>
            <a:endParaRPr lang="en-US"/>
          </a:p>
        </p:txBody>
      </p:sp>
    </p:spTree>
    <p:extLst>
      <p:ext uri="{BB962C8B-B14F-4D97-AF65-F5344CB8AC3E}">
        <p14:creationId xmlns:p14="http://schemas.microsoft.com/office/powerpoint/2010/main" val="181176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4974">
              <a:defRPr/>
            </a:pPr>
            <a:r>
              <a:rPr lang="en-US" dirty="0" smtClean="0"/>
              <a:t>The </a:t>
            </a:r>
            <a:r>
              <a:rPr lang="en-US" dirty="0"/>
              <a:t>Early Grade Reading Assessment (EGRA) is a mixed methods evaluation tool that tests learners’ understanding of and ability to use foundational reading skills.  Different subtasks test different skills, including alphabetic principal, phonemic awareness, reading fluency, comprehension, and vocabulary.  Learners are tested in their local area language and in English.   EGRA was adapted to each local language during week long workshops held with local language experts, district education officials and practicing lower primary school teachers.  The assessment takes roughly 15 minutes per language and is administered orally in a one-on-one setting.  For each data collection activity, inter-rater reliability (IRR) tests were conducted with assessors in English and each local language.  Assessors in all languages scored an IRR over 90%.</a:t>
            </a:r>
          </a:p>
          <a:p>
            <a:endParaRPr lang="en-US" b="1" dirty="0" smtClean="0"/>
          </a:p>
          <a:p>
            <a:r>
              <a:rPr lang="en-US" dirty="0"/>
              <a:t>EGRA data collected in Uganda is used to determine the impact of SHRP interventions and to inform both the program’s technical activities (including teacher training and in-service teacher support) and Ministry- and District- level policies and programming.  Intervention schools are grouped by language into three “clusters”, based on a number of factors including each orthography’s existing level of standardization at the start of the program.  </a:t>
            </a:r>
            <a:r>
              <a:rPr lang="en-US" b="1" dirty="0"/>
              <a:t>Table 1</a:t>
            </a:r>
            <a:r>
              <a:rPr lang="en-US" dirty="0"/>
              <a:t> (above) provides a breakdown of each cluster by language and district.  Clusters began receiving the interventions in one year intervals, beginning in 2013.  For each cluster, , baseline data are collected at the beginning of Primary 1 in program and control schools, and then data are collected at the end of every school year after (end of P1, end of P2, end of P3 and end of P4)</a:t>
            </a:r>
            <a:endParaRPr lang="en-US" b="1" dirty="0"/>
          </a:p>
        </p:txBody>
      </p:sp>
      <p:sp>
        <p:nvSpPr>
          <p:cNvPr id="4" name="Slide Number Placeholder 3"/>
          <p:cNvSpPr>
            <a:spLocks noGrp="1"/>
          </p:cNvSpPr>
          <p:nvPr>
            <p:ph type="sldNum" sz="quarter" idx="10"/>
          </p:nvPr>
        </p:nvSpPr>
        <p:spPr/>
        <p:txBody>
          <a:bodyPr/>
          <a:lstStyle/>
          <a:p>
            <a:fld id="{A0B60891-A918-491D-83D0-E477A2C8A8C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6187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4974">
              <a:defRPr/>
            </a:pPr>
            <a:r>
              <a:rPr lang="en-US" dirty="0" smtClean="0"/>
              <a:t>The </a:t>
            </a:r>
            <a:r>
              <a:rPr lang="en-US" dirty="0"/>
              <a:t>Early Grade Reading Assessment (EGRA) is a mixed methods evaluation tool that tests learners’ understanding of and ability to use foundational reading skills.  Different subtasks test different skills, including alphabetic principal, phonemic awareness, reading fluency, comprehension, and vocabulary.  Learners are tested in their local area language and in English.   EGRA was adapted to each local language during week long workshops held with local language experts, district education officials and practicing lower primary school teachers.  The assessment takes roughly 15 minutes per language and is administered orally in a one-on-one setting.  For each data collection activity, inter-rater reliability (IRR) tests were conducted with assessors in English and each local language.  Assessors in all languages scored an IRR over 90%.</a:t>
            </a:r>
          </a:p>
          <a:p>
            <a:endParaRPr lang="en-US" b="1" dirty="0" smtClean="0"/>
          </a:p>
          <a:p>
            <a:r>
              <a:rPr lang="en-US" dirty="0"/>
              <a:t>EGRA data collected in Uganda is used to determine the impact of SHRP interventions and to inform both the program’s technical activities (including teacher training and in-service teacher support) and Ministry- and District- level policies and programming.  Intervention schools are grouped by language into three “clusters”, based on a number of factors including each orthography’s existing level of standardization at the start of the program.  </a:t>
            </a:r>
            <a:r>
              <a:rPr lang="en-US" b="1" dirty="0"/>
              <a:t>Table 1</a:t>
            </a:r>
            <a:r>
              <a:rPr lang="en-US" dirty="0"/>
              <a:t> (above) provides a breakdown of each cluster by language and district.  Clusters began receiving the interventions in one year intervals, beginning in 2013.  For each cluster, , baseline data are collected at the beginning of Primary 1 in program and control schools, and then data are collected at the end of every school year after (end of P1, end of P2, end of P3 and end of P4)</a:t>
            </a:r>
            <a:endParaRPr lang="en-US" b="1" dirty="0"/>
          </a:p>
        </p:txBody>
      </p:sp>
      <p:sp>
        <p:nvSpPr>
          <p:cNvPr id="4" name="Slide Number Placeholder 3"/>
          <p:cNvSpPr>
            <a:spLocks noGrp="1"/>
          </p:cNvSpPr>
          <p:nvPr>
            <p:ph type="sldNum" sz="quarter" idx="10"/>
          </p:nvPr>
        </p:nvSpPr>
        <p:spPr/>
        <p:txBody>
          <a:bodyPr/>
          <a:lstStyle/>
          <a:p>
            <a:fld id="{A0B60891-A918-491D-83D0-E477A2C8A8C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7441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96CCB92F-6D3B-46DC-8562-D19F0B04792D}" type="slidenum">
              <a:rPr lang="en-US" smtClean="0"/>
              <a:pPr>
                <a:defRPr/>
              </a:pPr>
              <a:t>10</a:t>
            </a:fld>
            <a:endParaRPr lang="en-US"/>
          </a:p>
        </p:txBody>
      </p:sp>
    </p:spTree>
    <p:extLst>
      <p:ext uri="{BB962C8B-B14F-4D97-AF65-F5344CB8AC3E}">
        <p14:creationId xmlns:p14="http://schemas.microsoft.com/office/powerpoint/2010/main" val="387124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5" name="Rectangle 8"/>
          <p:cNvSpPr>
            <a:spLocks noChangeArrowheads="1"/>
          </p:cNvSpPr>
          <p:nvPr/>
        </p:nvSpPr>
        <p:spPr bwMode="auto">
          <a:xfrm>
            <a:off x="0" y="1752600"/>
            <a:ext cx="152400" cy="51054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US" altLang="en-US" sz="2800" smtClean="0">
              <a:solidFill>
                <a:srgbClr val="002A6C"/>
              </a:solidFill>
              <a:latin typeface="Times" pitchFamily="18" charset="0"/>
            </a:endParaRPr>
          </a:p>
        </p:txBody>
      </p:sp>
      <p:sp>
        <p:nvSpPr>
          <p:cNvPr id="6" name="Rectangle 7"/>
          <p:cNvSpPr>
            <a:spLocks noChangeArrowheads="1"/>
          </p:cNvSpPr>
          <p:nvPr/>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7" name="Text Box 15"/>
          <p:cNvSpPr txBox="1">
            <a:spLocks noChangeArrowheads="1"/>
          </p:cNvSpPr>
          <p:nvPr userDrawn="1"/>
        </p:nvSpPr>
        <p:spPr bwMode="auto">
          <a:xfrm>
            <a:off x="539750" y="5638800"/>
            <a:ext cx="82169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900" dirty="0" smtClean="0">
                <a:solidFill>
                  <a:srgbClr val="000000"/>
                </a:solidFill>
                <a:cs typeface="+mn-cs"/>
              </a:rPr>
              <a:t>This PowerPoint presentation is made possible by the support of the American people through the United States Agency for International Development (USAID). The contents are the responsibility of RTI International and do not necessarily reflect the views of USAID or the United States Government</a:t>
            </a:r>
          </a:p>
        </p:txBody>
      </p:sp>
      <p:grpSp>
        <p:nvGrpSpPr>
          <p:cNvPr id="8" name="Group 12"/>
          <p:cNvGrpSpPr>
            <a:grpSpLocks/>
          </p:cNvGrpSpPr>
          <p:nvPr userDrawn="1"/>
        </p:nvGrpSpPr>
        <p:grpSpPr bwMode="auto">
          <a:xfrm>
            <a:off x="1439863" y="228600"/>
            <a:ext cx="6315075" cy="1181100"/>
            <a:chOff x="0" y="0"/>
            <a:chExt cx="6819900" cy="1371600"/>
          </a:xfrm>
        </p:grpSpPr>
        <p:pic>
          <p:nvPicPr>
            <p:cNvPr id="9" name="Picture 13" descr="usaid_brand_2_color_msword"/>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7650"/>
              <a:ext cx="2609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Description: Uganda_coa"/>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1375" y="190500"/>
              <a:ext cx="752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86350" y="0"/>
              <a:ext cx="1733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1010" name="Rectangle 2"/>
          <p:cNvSpPr>
            <a:spLocks noGrp="1" noChangeArrowheads="1"/>
          </p:cNvSpPr>
          <p:nvPr>
            <p:ph type="ctrTitle"/>
          </p:nvPr>
        </p:nvSpPr>
        <p:spPr>
          <a:xfrm>
            <a:off x="762000" y="3505200"/>
            <a:ext cx="7772400" cy="1752600"/>
          </a:xfrm>
        </p:spPr>
        <p:txBody>
          <a:bodyPr/>
          <a:lstStyle>
            <a:lvl1pPr algn="ctr">
              <a:defRPr sz="3600"/>
            </a:lvl1pPr>
          </a:lstStyle>
          <a:p>
            <a:pPr lvl="0"/>
            <a:r>
              <a:rPr lang="en-US" noProof="0" smtClean="0"/>
              <a:t>Click to edit Master title style</a:t>
            </a:r>
          </a:p>
        </p:txBody>
      </p:sp>
      <p:sp>
        <p:nvSpPr>
          <p:cNvPr id="171011" name="Rectangle 3"/>
          <p:cNvSpPr>
            <a:spLocks noGrp="1" noChangeArrowheads="1"/>
          </p:cNvSpPr>
          <p:nvPr>
            <p:ph type="subTitle" idx="1"/>
          </p:nvPr>
        </p:nvSpPr>
        <p:spPr>
          <a:xfrm>
            <a:off x="762000" y="2209800"/>
            <a:ext cx="7772400" cy="1066800"/>
          </a:xfrm>
        </p:spPr>
        <p:txBody>
          <a:bodyPr/>
          <a:lstStyle>
            <a:lvl1pPr marL="0" indent="0" algn="ctr">
              <a:buFontTx/>
              <a:buNone/>
              <a:defRPr/>
            </a:lvl1pPr>
          </a:lstStyle>
          <a:p>
            <a:pPr lvl="0"/>
            <a:r>
              <a:rPr lang="en-US" noProof="0" smtClean="0"/>
              <a:t>Click to edit Master subtitle style</a:t>
            </a:r>
          </a:p>
        </p:txBody>
      </p:sp>
      <p:sp>
        <p:nvSpPr>
          <p:cNvPr id="12" name="Rectangle 4"/>
          <p:cNvSpPr>
            <a:spLocks noGrp="1" noChangeArrowheads="1"/>
          </p:cNvSpPr>
          <p:nvPr>
            <p:ph type="dt" sz="half" idx="10"/>
          </p:nvPr>
        </p:nvSpPr>
        <p:spPr>
          <a:xfrm>
            <a:off x="457200" y="6245225"/>
            <a:ext cx="2133600" cy="476250"/>
          </a:xfrm>
        </p:spPr>
        <p:txBody>
          <a:bodyPr/>
          <a:lstStyle>
            <a:lvl1pPr eaLnBrk="1" hangingPunct="1">
              <a:defRPr>
                <a:cs typeface="Arial" charset="0"/>
              </a:defRPr>
            </a:lvl1pPr>
          </a:lstStyle>
          <a:p>
            <a:pPr>
              <a:defRPr/>
            </a:pPr>
            <a:endParaRPr lang="en-US"/>
          </a:p>
        </p:txBody>
      </p:sp>
      <p:sp>
        <p:nvSpPr>
          <p:cNvPr id="13" name="Rectangle 5"/>
          <p:cNvSpPr>
            <a:spLocks noGrp="1" noChangeArrowheads="1"/>
          </p:cNvSpPr>
          <p:nvPr>
            <p:ph type="ftr" sz="quarter" idx="11"/>
          </p:nvPr>
        </p:nvSpPr>
        <p:spPr>
          <a:xfrm>
            <a:off x="3124200" y="6245225"/>
            <a:ext cx="2895600" cy="476250"/>
          </a:xfrm>
        </p:spPr>
        <p:txBody>
          <a:bodyPr/>
          <a:lstStyle>
            <a:lvl1pPr eaLnBrk="1" hangingPunct="1">
              <a:defRPr>
                <a:cs typeface="Arial" charset="0"/>
              </a:defRPr>
            </a:lvl1pPr>
          </a:lstStyle>
          <a:p>
            <a:pPr>
              <a:defRPr/>
            </a:pPr>
            <a:endParaRPr lang="en-US"/>
          </a:p>
        </p:txBody>
      </p:sp>
      <p:sp>
        <p:nvSpPr>
          <p:cNvPr id="14" name="Rectangle 6"/>
          <p:cNvSpPr>
            <a:spLocks noGrp="1" noChangeArrowheads="1"/>
          </p:cNvSpPr>
          <p:nvPr>
            <p:ph type="sldNum" sz="quarter" idx="12"/>
          </p:nvPr>
        </p:nvSpPr>
        <p:spPr>
          <a:xfrm>
            <a:off x="6553200" y="6245225"/>
            <a:ext cx="2133600" cy="476250"/>
          </a:xfrm>
        </p:spPr>
        <p:txBody>
          <a:bodyPr/>
          <a:lstStyle>
            <a:lvl1pPr eaLnBrk="1" hangingPunct="1">
              <a:defRPr sz="1200">
                <a:cs typeface="Arial" charset="0"/>
              </a:defRPr>
            </a:lvl1pPr>
          </a:lstStyle>
          <a:p>
            <a:pPr>
              <a:defRPr/>
            </a:pPr>
            <a:fld id="{C6D46AF4-250E-4BAC-92F8-86ABDEA72CEB}" type="slidenum">
              <a:rPr lang="en-US"/>
              <a:pPr>
                <a:defRPr/>
              </a:pPr>
              <a:t>‹#›</a:t>
            </a:fld>
            <a:endParaRPr lang="en-US"/>
          </a:p>
        </p:txBody>
      </p:sp>
    </p:spTree>
    <p:extLst>
      <p:ext uri="{BB962C8B-B14F-4D97-AF65-F5344CB8AC3E}">
        <p14:creationId xmlns:p14="http://schemas.microsoft.com/office/powerpoint/2010/main" val="247034859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47666D57-93F7-4ED3-952F-342491FC5C90}" type="slidenum">
              <a:rPr lang="en-US"/>
              <a:pPr>
                <a:defRPr/>
              </a:pPr>
              <a:t>‹#›</a:t>
            </a:fld>
            <a:endParaRPr lang="en-US"/>
          </a:p>
        </p:txBody>
      </p:sp>
    </p:spTree>
    <p:extLst>
      <p:ext uri="{BB962C8B-B14F-4D97-AF65-F5344CB8AC3E}">
        <p14:creationId xmlns:p14="http://schemas.microsoft.com/office/powerpoint/2010/main" val="136384135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20383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9626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D3819A00-569B-425A-A4A9-3D8EA08162B4}" type="slidenum">
              <a:rPr lang="en-US"/>
              <a:pPr>
                <a:defRPr/>
              </a:pPr>
              <a:t>‹#›</a:t>
            </a:fld>
            <a:endParaRPr lang="en-US"/>
          </a:p>
        </p:txBody>
      </p:sp>
    </p:spTree>
    <p:extLst>
      <p:ext uri="{BB962C8B-B14F-4D97-AF65-F5344CB8AC3E}">
        <p14:creationId xmlns:p14="http://schemas.microsoft.com/office/powerpoint/2010/main" val="963142927"/>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524000"/>
            <a:ext cx="8077200" cy="38862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FE4B4B1C-7CBE-4194-8BC4-D43512C95E7E}" type="slidenum">
              <a:rPr lang="en-US"/>
              <a:pPr>
                <a:defRPr/>
              </a:pPr>
              <a:t>‹#›</a:t>
            </a:fld>
            <a:endParaRPr lang="en-US"/>
          </a:p>
        </p:txBody>
      </p:sp>
    </p:spTree>
    <p:extLst>
      <p:ext uri="{BB962C8B-B14F-4D97-AF65-F5344CB8AC3E}">
        <p14:creationId xmlns:p14="http://schemas.microsoft.com/office/powerpoint/2010/main" val="258094107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077200" cy="38862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7AE3CAE5-7074-42C9-B6CC-1CCAF2BE53F3}" type="slidenum">
              <a:rPr lang="en-US"/>
              <a:pPr>
                <a:defRPr/>
              </a:pPr>
              <a:t>‹#›</a:t>
            </a:fld>
            <a:endParaRPr lang="en-US"/>
          </a:p>
        </p:txBody>
      </p:sp>
    </p:spTree>
    <p:extLst>
      <p:ext uri="{BB962C8B-B14F-4D97-AF65-F5344CB8AC3E}">
        <p14:creationId xmlns:p14="http://schemas.microsoft.com/office/powerpoint/2010/main" val="90687155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6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524000"/>
            <a:ext cx="39624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543300"/>
            <a:ext cx="39624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cs typeface="Arial" charset="0"/>
              </a:defRPr>
            </a:lvl1pPr>
          </a:lstStyle>
          <a:p>
            <a:pPr>
              <a:defRPr/>
            </a:pPr>
            <a:fld id="{F8BBC5F3-399B-4703-AC58-ECC525FBA91C}" type="slidenum">
              <a:rPr lang="en-US"/>
              <a:pPr>
                <a:defRPr/>
              </a:pPr>
              <a:t>‹#›</a:t>
            </a:fld>
            <a:endParaRPr lang="en-US"/>
          </a:p>
        </p:txBody>
      </p:sp>
    </p:spTree>
    <p:extLst>
      <p:ext uri="{BB962C8B-B14F-4D97-AF65-F5344CB8AC3E}">
        <p14:creationId xmlns:p14="http://schemas.microsoft.com/office/powerpoint/2010/main" val="208713725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96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6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FF0C550A-32FB-45BD-B649-4FCB564EF4D5}" type="slidenum">
              <a:rPr lang="en-US"/>
              <a:pPr>
                <a:defRPr/>
              </a:pPr>
              <a:t>‹#›</a:t>
            </a:fld>
            <a:endParaRPr lang="en-US"/>
          </a:p>
        </p:txBody>
      </p:sp>
    </p:spTree>
    <p:extLst>
      <p:ext uri="{BB962C8B-B14F-4D97-AF65-F5344CB8AC3E}">
        <p14:creationId xmlns:p14="http://schemas.microsoft.com/office/powerpoint/2010/main" val="926649629"/>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81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775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039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23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0FD6D669-BEEC-4D98-B1BF-AB73987537B5}" type="slidenum">
              <a:rPr lang="en-US"/>
              <a:pPr>
                <a:defRPr/>
              </a:pPr>
              <a:t>‹#›</a:t>
            </a:fld>
            <a:endParaRPr lang="en-US"/>
          </a:p>
        </p:txBody>
      </p:sp>
    </p:spTree>
    <p:extLst>
      <p:ext uri="{BB962C8B-B14F-4D97-AF65-F5344CB8AC3E}">
        <p14:creationId xmlns:p14="http://schemas.microsoft.com/office/powerpoint/2010/main" val="3875457937"/>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89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842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731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03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761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919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A903F-BFF8-49D2-A01C-D76B3CB2E96E}" type="datetimeFigureOut">
              <a:rPr lang="en-US">
                <a:solidFill>
                  <a:prstClr val="black">
                    <a:tint val="75000"/>
                  </a:prstClr>
                </a:solidFill>
              </a: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F29B2B-AE3A-48EB-BC32-83104F370E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67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057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90674C46-6425-4B8F-A22D-FE54EF4A5D6E}" type="slidenum">
              <a:rPr lang="en-US"/>
              <a:pPr>
                <a:defRPr/>
              </a:pPr>
              <a:t>‹#›</a:t>
            </a:fld>
            <a:endParaRPr lang="en-US"/>
          </a:p>
        </p:txBody>
      </p:sp>
    </p:spTree>
    <p:extLst>
      <p:ext uri="{BB962C8B-B14F-4D97-AF65-F5344CB8AC3E}">
        <p14:creationId xmlns:p14="http://schemas.microsoft.com/office/powerpoint/2010/main" val="365726974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B089FB8D-E294-40CF-8C0B-7B5475D8F388}" type="slidenum">
              <a:rPr lang="en-US"/>
              <a:pPr>
                <a:defRPr/>
              </a:pPr>
              <a:t>‹#›</a:t>
            </a:fld>
            <a:endParaRPr lang="en-US"/>
          </a:p>
        </p:txBody>
      </p:sp>
    </p:spTree>
    <p:extLst>
      <p:ext uri="{BB962C8B-B14F-4D97-AF65-F5344CB8AC3E}">
        <p14:creationId xmlns:p14="http://schemas.microsoft.com/office/powerpoint/2010/main" val="230819849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cs typeface="Arial" charset="0"/>
              </a:defRPr>
            </a:lvl1pPr>
          </a:lstStyle>
          <a:p>
            <a:pPr>
              <a:defRPr/>
            </a:pPr>
            <a:fld id="{18F8A23B-C2A4-472B-AE0C-C0DEC7704A3E}" type="slidenum">
              <a:rPr lang="en-US"/>
              <a:pPr>
                <a:defRPr/>
              </a:pPr>
              <a:t>‹#›</a:t>
            </a:fld>
            <a:endParaRPr lang="en-US"/>
          </a:p>
        </p:txBody>
      </p:sp>
    </p:spTree>
    <p:extLst>
      <p:ext uri="{BB962C8B-B14F-4D97-AF65-F5344CB8AC3E}">
        <p14:creationId xmlns:p14="http://schemas.microsoft.com/office/powerpoint/2010/main" val="32735201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FFDC67FF-AF06-4029-AA89-AD5EF2801698}" type="slidenum">
              <a:rPr lang="en-US"/>
              <a:pPr>
                <a:defRPr/>
              </a:pPr>
              <a:t>‹#›</a:t>
            </a:fld>
            <a:endParaRPr lang="en-US"/>
          </a:p>
        </p:txBody>
      </p:sp>
    </p:spTree>
    <p:extLst>
      <p:ext uri="{BB962C8B-B14F-4D97-AF65-F5344CB8AC3E}">
        <p14:creationId xmlns:p14="http://schemas.microsoft.com/office/powerpoint/2010/main" val="45731488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1387475" y="65088"/>
            <a:ext cx="6315075" cy="1181100"/>
            <a:chOff x="0" y="0"/>
            <a:chExt cx="6819900" cy="1371600"/>
          </a:xfrm>
        </p:grpSpPr>
        <p:pic>
          <p:nvPicPr>
            <p:cNvPr id="3" name="Picture 9" descr="usaid_brand_2_color_msword"/>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7650"/>
              <a:ext cx="2609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Description: Uganda_coa"/>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1375" y="190500"/>
              <a:ext cx="752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86350" y="0"/>
              <a:ext cx="1733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cs typeface="Arial" charset="0"/>
              </a:defRPr>
            </a:lvl1pPr>
          </a:lstStyle>
          <a:p>
            <a:pPr>
              <a:defRPr/>
            </a:pPr>
            <a:fld id="{445019BD-9526-450B-A823-302E61FFAC61}" type="slidenum">
              <a:rPr lang="en-US"/>
              <a:pPr>
                <a:defRPr/>
              </a:pPr>
              <a:t>‹#›</a:t>
            </a:fld>
            <a:endParaRPr lang="en-US"/>
          </a:p>
        </p:txBody>
      </p:sp>
    </p:spTree>
    <p:extLst>
      <p:ext uri="{BB962C8B-B14F-4D97-AF65-F5344CB8AC3E}">
        <p14:creationId xmlns:p14="http://schemas.microsoft.com/office/powerpoint/2010/main" val="137541565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4DD5BAFA-6DBA-4236-AD68-A5C00BF29CB3}" type="slidenum">
              <a:rPr lang="en-US"/>
              <a:pPr>
                <a:defRPr/>
              </a:pPr>
              <a:t>‹#›</a:t>
            </a:fld>
            <a:endParaRPr lang="en-US"/>
          </a:p>
        </p:txBody>
      </p:sp>
    </p:spTree>
    <p:extLst>
      <p:ext uri="{BB962C8B-B14F-4D97-AF65-F5344CB8AC3E}">
        <p14:creationId xmlns:p14="http://schemas.microsoft.com/office/powerpoint/2010/main" val="325937690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82F82703-48D5-4931-86F7-CADE5295C3E6}" type="slidenum">
              <a:rPr lang="en-US"/>
              <a:pPr>
                <a:defRPr/>
              </a:pPr>
              <a:t>‹#›</a:t>
            </a:fld>
            <a:endParaRPr lang="en-US"/>
          </a:p>
        </p:txBody>
      </p:sp>
    </p:spTree>
    <p:extLst>
      <p:ext uri="{BB962C8B-B14F-4D97-AF65-F5344CB8AC3E}">
        <p14:creationId xmlns:p14="http://schemas.microsoft.com/office/powerpoint/2010/main" val="273095017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15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24000"/>
            <a:ext cx="8077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9988" name="Rectangle 4"/>
          <p:cNvSpPr>
            <a:spLocks noGrp="1" noChangeArrowheads="1"/>
          </p:cNvSpPr>
          <p:nvPr>
            <p:ph type="dt" sz="half" idx="2"/>
          </p:nvPr>
        </p:nvSpPr>
        <p:spPr bwMode="auto">
          <a:xfrm>
            <a:off x="457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solidFill>
                  <a:srgbClr val="000000"/>
                </a:solidFill>
                <a:latin typeface="Arial" charset="0"/>
                <a:cs typeface="+mn-cs"/>
              </a:defRPr>
            </a:lvl1pPr>
          </a:lstStyle>
          <a:p>
            <a:pPr>
              <a:defRPr/>
            </a:pPr>
            <a:endParaRPr lang="en-US"/>
          </a:p>
        </p:txBody>
      </p:sp>
      <p:sp>
        <p:nvSpPr>
          <p:cNvPr id="169989" name="Rectangle 5"/>
          <p:cNvSpPr>
            <a:spLocks noGrp="1" noChangeArrowheads="1"/>
          </p:cNvSpPr>
          <p:nvPr>
            <p:ph type="ftr" sz="quarter" idx="3"/>
          </p:nvPr>
        </p:nvSpPr>
        <p:spPr bwMode="auto">
          <a:xfrm>
            <a:off x="32004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solidFill>
                  <a:srgbClr val="000000"/>
                </a:solidFill>
                <a:latin typeface="Arial" charset="0"/>
                <a:cs typeface="+mn-cs"/>
              </a:defRPr>
            </a:lvl1pPr>
          </a:lstStyle>
          <a:p>
            <a:pPr>
              <a:defRPr/>
            </a:pPr>
            <a:endParaRPr lang="en-US"/>
          </a:p>
        </p:txBody>
      </p:sp>
      <p:sp>
        <p:nvSpPr>
          <p:cNvPr id="169990" name="Rectangle 6"/>
          <p:cNvSpPr>
            <a:spLocks noGrp="1" noChangeArrowheads="1"/>
          </p:cNvSpPr>
          <p:nvPr>
            <p:ph type="sldNum" sz="quarter" idx="4"/>
          </p:nvPr>
        </p:nvSpPr>
        <p:spPr bwMode="auto">
          <a:xfrm>
            <a:off x="7162800" y="64770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rgbClr val="000000"/>
                </a:solidFill>
                <a:latin typeface="Arial" charset="0"/>
                <a:cs typeface="+mn-cs"/>
              </a:defRPr>
            </a:lvl1pPr>
          </a:lstStyle>
          <a:p>
            <a:pPr>
              <a:defRPr/>
            </a:pPr>
            <a:fld id="{87549B3B-7B10-4157-91C9-B2B0BB6340E0}" type="slidenum">
              <a:rPr lang="en-US"/>
              <a:pPr>
                <a:defRPr/>
              </a:pPr>
              <a:t>‹#›</a:t>
            </a:fld>
            <a:endParaRPr lang="en-US"/>
          </a:p>
        </p:txBody>
      </p:sp>
      <p:sp>
        <p:nvSpPr>
          <p:cNvPr id="2055" name="Rectangle 7"/>
          <p:cNvSpPr>
            <a:spLocks noChangeArrowheads="1"/>
          </p:cNvSpPr>
          <p:nvPr/>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mtClean="0">
              <a:solidFill>
                <a:srgbClr val="000000"/>
              </a:solidFill>
            </a:endParaRPr>
          </a:p>
        </p:txBody>
      </p:sp>
      <p:sp>
        <p:nvSpPr>
          <p:cNvPr id="2056" name="Rectangle 8"/>
          <p:cNvSpPr>
            <a:spLocks noChangeArrowheads="1"/>
          </p:cNvSpPr>
          <p:nvPr/>
        </p:nvSpPr>
        <p:spPr bwMode="auto">
          <a:xfrm>
            <a:off x="0" y="1219200"/>
            <a:ext cx="1524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US" altLang="en-US" sz="2800" smtClean="0">
              <a:solidFill>
                <a:srgbClr val="002A6C"/>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8666" r:id="rId1"/>
    <p:sldLayoutId id="2147488667" r:id="rId2"/>
    <p:sldLayoutId id="2147488668" r:id="rId3"/>
    <p:sldLayoutId id="2147488669" r:id="rId4"/>
    <p:sldLayoutId id="2147488670" r:id="rId5"/>
    <p:sldLayoutId id="2147488671" r:id="rId6"/>
    <p:sldLayoutId id="2147488672" r:id="rId7"/>
    <p:sldLayoutId id="2147488673" r:id="rId8"/>
    <p:sldLayoutId id="2147488674" r:id="rId9"/>
    <p:sldLayoutId id="2147488675" r:id="rId10"/>
    <p:sldLayoutId id="2147488676" r:id="rId11"/>
    <p:sldLayoutId id="2147488677" r:id="rId12"/>
    <p:sldLayoutId id="2147488678" r:id="rId13"/>
    <p:sldLayoutId id="2147488679" r:id="rId14"/>
    <p:sldLayoutId id="2147488680" r:id="rId15"/>
  </p:sldLayoutIdLst>
  <p:transition spd="slow">
    <p:cover/>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68A903F-BFF8-49D2-A01C-D76B3CB2E96E}" type="datetimeFigureOut">
              <a:rPr lang="en-US" smtClean="0">
                <a:solidFill>
                  <a:prstClr val="black">
                    <a:tint val="75000"/>
                  </a:prstClr>
                </a:solidFill>
                <a:latin typeface="Calibri" panose="020F0502020204030204"/>
                <a:cs typeface="+mn-cs"/>
              </a:rPr>
              <a:pPr fontAlgn="auto">
                <a:spcBef>
                  <a:spcPts val="0"/>
                </a:spcBef>
                <a:spcAft>
                  <a:spcPts val="0"/>
                </a:spcAft>
              </a:pPr>
              <a:t>2/1/2019</a:t>
            </a:fld>
            <a:endParaRPr lang="en-US" smtClean="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F9F29B2B-AE3A-48EB-BC32-83104F370EB1}"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smtClean="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79260740"/>
      </p:ext>
    </p:extLst>
  </p:cSld>
  <p:clrMap bg1="lt1" tx1="dk1" bg2="lt2" tx2="dk2" accent1="accent1" accent2="accent2" accent3="accent3" accent4="accent4" accent5="accent5" accent6="accent6" hlink="hlink" folHlink="folHlink"/>
  <p:sldLayoutIdLst>
    <p:sldLayoutId id="2147488734" r:id="rId1"/>
    <p:sldLayoutId id="2147488735" r:id="rId2"/>
    <p:sldLayoutId id="2147488736" r:id="rId3"/>
    <p:sldLayoutId id="2147488737" r:id="rId4"/>
    <p:sldLayoutId id="2147488738" r:id="rId5"/>
    <p:sldLayoutId id="2147488739" r:id="rId6"/>
    <p:sldLayoutId id="2147488740" r:id="rId7"/>
    <p:sldLayoutId id="2147488741" r:id="rId8"/>
    <p:sldLayoutId id="2147488742" r:id="rId9"/>
    <p:sldLayoutId id="2147488743" r:id="rId10"/>
    <p:sldLayoutId id="2147488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Word_Document3.doc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Word_Document4.doc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ubTitle" idx="1"/>
          </p:nvPr>
        </p:nvSpPr>
        <p:spPr>
          <a:xfrm>
            <a:off x="395288" y="2133600"/>
            <a:ext cx="8569325" cy="4998291"/>
          </a:xfrm>
        </p:spPr>
        <p:txBody>
          <a:bodyPr>
            <a:spAutoFit/>
          </a:bodyPr>
          <a:lstStyle/>
          <a:p>
            <a:pPr eaLnBrk="1" hangingPunct="1"/>
            <a:r>
              <a:rPr lang="en-US" altLang="en-US" sz="2000" b="1" dirty="0" smtClean="0"/>
              <a:t>USAID/ UGANDA SCHOOL HEALTH AND READING PROGRAM</a:t>
            </a:r>
          </a:p>
          <a:p>
            <a:endParaRPr lang="en-US" altLang="en-US" sz="1800" b="1" dirty="0" smtClean="0"/>
          </a:p>
          <a:p>
            <a:pPr>
              <a:spcAft>
                <a:spcPts val="1200"/>
              </a:spcAft>
            </a:pPr>
            <a:r>
              <a:rPr lang="en-US" altLang="en-US" sz="3200" b="1" dirty="0" smtClean="0"/>
              <a:t>Moving the Needle on Reading Achievement in Uganda:  </a:t>
            </a:r>
            <a:endParaRPr lang="en-US" altLang="en-US" sz="3200" b="1" dirty="0"/>
          </a:p>
          <a:p>
            <a:r>
              <a:rPr lang="en-US" altLang="en-US" sz="3200" b="1" dirty="0" smtClean="0"/>
              <a:t>Early Grade Reading Assessment Results</a:t>
            </a:r>
          </a:p>
          <a:p>
            <a:r>
              <a:rPr lang="en-US" altLang="en-US" b="1" dirty="0" smtClean="0"/>
              <a:t>Presentation to Uganda Evaluation Week Conference</a:t>
            </a:r>
          </a:p>
          <a:p>
            <a:r>
              <a:rPr lang="en-US" altLang="en-US" b="1" dirty="0" smtClean="0"/>
              <a:t>February 2019</a:t>
            </a:r>
          </a:p>
          <a:p>
            <a:endParaRPr lang="en-US" altLang="en-US" sz="1800" b="1" dirty="0" smtClean="0"/>
          </a:p>
          <a:p>
            <a:endParaRPr lang="en-US" altLang="en-US" sz="1800" b="1" dirty="0" smtClean="0"/>
          </a:p>
          <a:p>
            <a:endParaRPr lang="en-US" altLang="en-US" b="1" dirty="0" smtClean="0"/>
          </a:p>
          <a:p>
            <a:endParaRPr lang="en-US" altLang="en-US" b="1" dirty="0" smtClean="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0"/>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890" name="Title 1"/>
          <p:cNvSpPr>
            <a:spLocks noGrp="1"/>
          </p:cNvSpPr>
          <p:nvPr>
            <p:ph type="title"/>
          </p:nvPr>
        </p:nvSpPr>
        <p:spPr/>
        <p:txBody>
          <a:bodyPr/>
          <a:lstStyle/>
          <a:p>
            <a:r>
              <a:rPr lang="en-US" altLang="en-US" dirty="0" smtClean="0">
                <a:solidFill>
                  <a:schemeClr val="tx1"/>
                </a:solidFill>
              </a:rPr>
              <a:t>What does EGRA measure?</a:t>
            </a:r>
          </a:p>
        </p:txBody>
      </p:sp>
      <p:graphicFrame>
        <p:nvGraphicFramePr>
          <p:cNvPr id="4" name="Table 3"/>
          <p:cNvGraphicFramePr>
            <a:graphicFrameLocks noGrp="1"/>
          </p:cNvGraphicFramePr>
          <p:nvPr>
            <p:extLst>
              <p:ext uri="{D42A27DB-BD31-4B8C-83A1-F6EECF244321}">
                <p14:modId xmlns:p14="http://schemas.microsoft.com/office/powerpoint/2010/main" val="3467523412"/>
              </p:ext>
            </p:extLst>
          </p:nvPr>
        </p:nvGraphicFramePr>
        <p:xfrm>
          <a:off x="179512" y="2060848"/>
          <a:ext cx="8964488" cy="4901242"/>
        </p:xfrm>
        <a:graphic>
          <a:graphicData uri="http://schemas.openxmlformats.org/drawingml/2006/table">
            <a:tbl>
              <a:tblPr firstRow="1" bandRow="1">
                <a:tableStyleId>{7DF18680-E054-41AD-8BC1-D1AEF772440D}</a:tableStyleId>
              </a:tblPr>
              <a:tblGrid>
                <a:gridCol w="3314812"/>
                <a:gridCol w="5649676"/>
              </a:tblGrid>
              <a:tr h="352425">
                <a:tc>
                  <a:txBody>
                    <a:bodyPr/>
                    <a:lstStyle/>
                    <a:p>
                      <a:pPr marL="0" marR="0" algn="ctr">
                        <a:lnSpc>
                          <a:spcPct val="115000"/>
                        </a:lnSpc>
                        <a:spcBef>
                          <a:spcPts val="0"/>
                        </a:spcBef>
                        <a:spcAft>
                          <a:spcPts val="1000"/>
                        </a:spcAft>
                      </a:pPr>
                      <a:r>
                        <a:rPr lang="en-US" sz="2000" dirty="0">
                          <a:effectLst/>
                        </a:rPr>
                        <a:t>Reading Skill</a:t>
                      </a:r>
                      <a:endParaRPr lang="en-US" sz="2000" dirty="0">
                        <a:solidFill>
                          <a:srgbClr val="365F91"/>
                        </a:solidFill>
                        <a:effectLst/>
                        <a:latin typeface="Calibri"/>
                        <a:ea typeface="Calibri"/>
                        <a:cs typeface="Times New Roman"/>
                      </a:endParaRPr>
                    </a:p>
                  </a:txBody>
                  <a:tcPr marL="6214" marR="6214" marT="0" marB="0"/>
                </a:tc>
                <a:tc>
                  <a:txBody>
                    <a:bodyPr/>
                    <a:lstStyle/>
                    <a:p>
                      <a:pPr marL="0" marR="0" algn="ctr">
                        <a:lnSpc>
                          <a:spcPct val="115000"/>
                        </a:lnSpc>
                        <a:spcBef>
                          <a:spcPts val="0"/>
                        </a:spcBef>
                        <a:spcAft>
                          <a:spcPts val="1000"/>
                        </a:spcAft>
                      </a:pPr>
                      <a:r>
                        <a:rPr lang="en-US" sz="2000" dirty="0">
                          <a:effectLst/>
                        </a:rPr>
                        <a:t>Demonstrated via:</a:t>
                      </a:r>
                      <a:endParaRPr lang="en-US" sz="2000" dirty="0">
                        <a:solidFill>
                          <a:srgbClr val="365F91"/>
                        </a:solidFill>
                        <a:effectLst/>
                        <a:latin typeface="Calibri"/>
                        <a:ea typeface="Calibri"/>
                        <a:cs typeface="Times New Roman"/>
                      </a:endParaRPr>
                    </a:p>
                  </a:txBody>
                  <a:tcPr marL="6214" marR="6214" marT="0" marB="0"/>
                </a:tc>
              </a:tr>
              <a:tr h="828992">
                <a:tc>
                  <a:txBody>
                    <a:bodyPr/>
                    <a:lstStyle/>
                    <a:p>
                      <a:pPr marL="0" marR="0" algn="ctr">
                        <a:lnSpc>
                          <a:spcPct val="115000"/>
                        </a:lnSpc>
                        <a:spcBef>
                          <a:spcPts val="0"/>
                        </a:spcBef>
                        <a:spcAft>
                          <a:spcPts val="1000"/>
                        </a:spcAft>
                      </a:pPr>
                      <a:r>
                        <a:rPr lang="en-US" sz="2000" dirty="0">
                          <a:effectLst/>
                        </a:rPr>
                        <a:t>Alphabetic principle</a:t>
                      </a:r>
                      <a:endParaRPr lang="en-US" sz="2000" dirty="0">
                        <a:solidFill>
                          <a:srgbClr val="365F91"/>
                        </a:solidFill>
                        <a:effectLst/>
                        <a:latin typeface="Calibri"/>
                        <a:ea typeface="Calibri"/>
                        <a:cs typeface="Times New Roman"/>
                      </a:endParaRPr>
                    </a:p>
                  </a:txBody>
                  <a:tcPr marL="6214" marR="6214" marT="0" marB="0"/>
                </a:tc>
                <a:tc>
                  <a:txBody>
                    <a:bodyPr/>
                    <a:lstStyle/>
                    <a:p>
                      <a:pPr marL="0" marR="0" algn="ctr">
                        <a:lnSpc>
                          <a:spcPct val="115000"/>
                        </a:lnSpc>
                        <a:spcBef>
                          <a:spcPts val="0"/>
                        </a:spcBef>
                        <a:spcAft>
                          <a:spcPts val="0"/>
                        </a:spcAft>
                      </a:pPr>
                      <a:r>
                        <a:rPr lang="en-US" sz="2000" dirty="0">
                          <a:effectLst/>
                        </a:rPr>
                        <a:t>Provide SOUND of </a:t>
                      </a:r>
                      <a:r>
                        <a:rPr lang="en-US" sz="2000" dirty="0" smtClean="0">
                          <a:effectLst/>
                        </a:rPr>
                        <a:t> </a:t>
                      </a:r>
                      <a:r>
                        <a:rPr lang="en-US" sz="2000" dirty="0">
                          <a:effectLst/>
                        </a:rPr>
                        <a:t>letters </a:t>
                      </a:r>
                    </a:p>
                    <a:p>
                      <a:pPr marL="0" marR="0" algn="ctr">
                        <a:lnSpc>
                          <a:spcPct val="115000"/>
                        </a:lnSpc>
                        <a:spcBef>
                          <a:spcPts val="0"/>
                        </a:spcBef>
                        <a:spcAft>
                          <a:spcPts val="1000"/>
                        </a:spcAft>
                      </a:pPr>
                      <a:r>
                        <a:rPr lang="en-US" sz="2000" dirty="0">
                          <a:effectLst/>
                        </a:rPr>
                        <a:t>Sound out or read non-words</a:t>
                      </a:r>
                      <a:endParaRPr lang="en-US" sz="2000" dirty="0">
                        <a:solidFill>
                          <a:srgbClr val="365F91"/>
                        </a:solidFill>
                        <a:effectLst/>
                        <a:latin typeface="Calibri"/>
                        <a:ea typeface="Calibri"/>
                        <a:cs typeface="Times New Roman"/>
                      </a:endParaRPr>
                    </a:p>
                  </a:txBody>
                  <a:tcPr marL="6214" marR="6214" marT="0" marB="0"/>
                </a:tc>
              </a:tr>
              <a:tr h="638809">
                <a:tc>
                  <a:txBody>
                    <a:bodyPr/>
                    <a:lstStyle/>
                    <a:p>
                      <a:pPr marL="0" marR="0" algn="ctr">
                        <a:lnSpc>
                          <a:spcPct val="115000"/>
                        </a:lnSpc>
                        <a:spcBef>
                          <a:spcPts val="0"/>
                        </a:spcBef>
                        <a:spcAft>
                          <a:spcPts val="1000"/>
                        </a:spcAft>
                      </a:pPr>
                      <a:r>
                        <a:rPr lang="en-US" sz="2000" dirty="0">
                          <a:effectLst/>
                        </a:rPr>
                        <a:t>Phonemic awareness </a:t>
                      </a:r>
                      <a:endParaRPr lang="en-US" sz="2000" dirty="0">
                        <a:solidFill>
                          <a:srgbClr val="365F91"/>
                        </a:solidFill>
                        <a:effectLst/>
                        <a:latin typeface="Calibri"/>
                        <a:ea typeface="Calibri"/>
                        <a:cs typeface="Times New Roman"/>
                      </a:endParaRPr>
                    </a:p>
                  </a:txBody>
                  <a:tcPr marL="6214" marR="6214" marT="0" marB="0"/>
                </a:tc>
                <a:tc>
                  <a:txBody>
                    <a:bodyPr/>
                    <a:lstStyle/>
                    <a:p>
                      <a:pPr marL="0" marR="0" algn="ctr">
                        <a:lnSpc>
                          <a:spcPct val="115000"/>
                        </a:lnSpc>
                        <a:spcBef>
                          <a:spcPts val="0"/>
                        </a:spcBef>
                        <a:spcAft>
                          <a:spcPts val="1000"/>
                        </a:spcAft>
                      </a:pPr>
                      <a:r>
                        <a:rPr lang="en-US" sz="2000" dirty="0">
                          <a:effectLst/>
                        </a:rPr>
                        <a:t>Segment words into </a:t>
                      </a:r>
                      <a:r>
                        <a:rPr lang="en-US" sz="2000" dirty="0" smtClean="0">
                          <a:effectLst/>
                        </a:rPr>
                        <a:t>sounds </a:t>
                      </a:r>
                      <a:r>
                        <a:rPr lang="en-US" sz="2000" dirty="0">
                          <a:effectLst/>
                        </a:rPr>
                        <a:t>or syllables</a:t>
                      </a:r>
                      <a:endParaRPr lang="en-US" sz="2000" dirty="0">
                        <a:solidFill>
                          <a:srgbClr val="365F91"/>
                        </a:solidFill>
                        <a:effectLst/>
                        <a:latin typeface="Calibri"/>
                        <a:ea typeface="Calibri"/>
                        <a:cs typeface="Times New Roman"/>
                      </a:endParaRPr>
                    </a:p>
                  </a:txBody>
                  <a:tcPr marL="6214" marR="6214" marT="0" marB="0"/>
                </a:tc>
              </a:tr>
              <a:tr h="1118344">
                <a:tc>
                  <a:txBody>
                    <a:bodyPr/>
                    <a:lstStyle/>
                    <a:p>
                      <a:pPr marL="0" marR="0" algn="ctr">
                        <a:lnSpc>
                          <a:spcPct val="115000"/>
                        </a:lnSpc>
                        <a:spcBef>
                          <a:spcPts val="0"/>
                        </a:spcBef>
                        <a:spcAft>
                          <a:spcPts val="0"/>
                        </a:spcAft>
                      </a:pPr>
                      <a:r>
                        <a:rPr lang="en-US" sz="2000" dirty="0">
                          <a:effectLst/>
                        </a:rPr>
                        <a:t>Oral reading </a:t>
                      </a:r>
                      <a:r>
                        <a:rPr lang="en-US" sz="2000" dirty="0" smtClean="0">
                          <a:effectLst/>
                        </a:rPr>
                        <a:t>fluency</a:t>
                      </a:r>
                      <a:endParaRPr lang="en-US" sz="2000" dirty="0">
                        <a:solidFill>
                          <a:srgbClr val="365F91"/>
                        </a:solidFill>
                        <a:effectLst/>
                        <a:latin typeface="Calibri"/>
                        <a:ea typeface="Calibri"/>
                        <a:cs typeface="Times New Roman"/>
                      </a:endParaRPr>
                    </a:p>
                  </a:txBody>
                  <a:tcPr marL="6213" marR="6213" marT="0" marB="0"/>
                </a:tc>
                <a:tc>
                  <a:txBody>
                    <a:bodyPr/>
                    <a:lstStyle/>
                    <a:p>
                      <a:pPr marL="0" marR="0" algn="ctr">
                        <a:lnSpc>
                          <a:spcPct val="115000"/>
                        </a:lnSpc>
                        <a:spcBef>
                          <a:spcPts val="0"/>
                        </a:spcBef>
                        <a:spcAft>
                          <a:spcPts val="0"/>
                        </a:spcAft>
                      </a:pPr>
                      <a:r>
                        <a:rPr lang="en-US" sz="2000" dirty="0">
                          <a:effectLst/>
                        </a:rPr>
                        <a:t>Read a </a:t>
                      </a:r>
                      <a:r>
                        <a:rPr lang="en-US" sz="2000" dirty="0" smtClean="0">
                          <a:effectLst/>
                        </a:rPr>
                        <a:t>passage (with speed and accuracy)</a:t>
                      </a:r>
                      <a:endParaRPr lang="en-US" sz="2000" dirty="0">
                        <a:solidFill>
                          <a:srgbClr val="365F91"/>
                        </a:solidFill>
                        <a:effectLst/>
                        <a:latin typeface="Calibri"/>
                        <a:ea typeface="Calibri"/>
                        <a:cs typeface="Times New Roman"/>
                      </a:endParaRPr>
                    </a:p>
                  </a:txBody>
                  <a:tcPr marL="6213" marR="6213" marT="0" marB="0"/>
                </a:tc>
              </a:tr>
              <a:tr h="111834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rPr>
                        <a:t>Reading</a:t>
                      </a:r>
                      <a:r>
                        <a:rPr lang="en-US" sz="2000" baseline="0" dirty="0" smtClean="0">
                          <a:effectLst/>
                        </a:rPr>
                        <a:t> </a:t>
                      </a:r>
                      <a:r>
                        <a:rPr lang="en-US" sz="2000" dirty="0" smtClean="0">
                          <a:effectLst/>
                        </a:rPr>
                        <a:t>comprehension</a:t>
                      </a:r>
                    </a:p>
                    <a:p>
                      <a:pPr marL="0" marR="0" algn="ctr">
                        <a:lnSpc>
                          <a:spcPct val="115000"/>
                        </a:lnSpc>
                        <a:spcBef>
                          <a:spcPts val="0"/>
                        </a:spcBef>
                        <a:spcAft>
                          <a:spcPts val="0"/>
                        </a:spcAft>
                      </a:pPr>
                      <a:endParaRPr lang="en-US" sz="2000" dirty="0">
                        <a:solidFill>
                          <a:srgbClr val="365F91"/>
                        </a:solidFill>
                        <a:effectLst/>
                        <a:latin typeface="Calibri"/>
                        <a:ea typeface="Calibri"/>
                        <a:cs typeface="Times New Roman"/>
                      </a:endParaRPr>
                    </a:p>
                  </a:txBody>
                  <a:tcPr marL="6213" marR="6213" marT="0" marB="0"/>
                </a:tc>
                <a:tc>
                  <a:txBody>
                    <a:bodyPr/>
                    <a:lstStyle/>
                    <a:p>
                      <a:pPr marL="0" marR="0" algn="ctr">
                        <a:lnSpc>
                          <a:spcPct val="115000"/>
                        </a:lnSpc>
                        <a:spcBef>
                          <a:spcPts val="0"/>
                        </a:spcBef>
                        <a:spcAft>
                          <a:spcPts val="0"/>
                        </a:spcAft>
                      </a:pPr>
                      <a:r>
                        <a:rPr lang="en-US" sz="2000" dirty="0" smtClean="0">
                          <a:effectLst/>
                        </a:rPr>
                        <a:t>Answer questions about</a:t>
                      </a:r>
                      <a:r>
                        <a:rPr lang="en-US" sz="2000" baseline="0" dirty="0" smtClean="0">
                          <a:effectLst/>
                        </a:rPr>
                        <a:t> passage</a:t>
                      </a:r>
                      <a:endParaRPr lang="en-US" sz="2000" dirty="0">
                        <a:solidFill>
                          <a:srgbClr val="365F91"/>
                        </a:solidFill>
                        <a:effectLst/>
                        <a:latin typeface="Calibri"/>
                        <a:ea typeface="Calibri"/>
                        <a:cs typeface="Times New Roman"/>
                      </a:endParaRPr>
                    </a:p>
                  </a:txBody>
                  <a:tcPr marL="6213" marR="6213" marT="0" marB="0"/>
                </a:tc>
              </a:tr>
              <a:tr h="844328">
                <a:tc>
                  <a:txBody>
                    <a:bodyPr/>
                    <a:lstStyle/>
                    <a:p>
                      <a:pPr marL="0" marR="0" algn="ctr">
                        <a:lnSpc>
                          <a:spcPct val="115000"/>
                        </a:lnSpc>
                        <a:spcBef>
                          <a:spcPts val="0"/>
                        </a:spcBef>
                        <a:spcAft>
                          <a:spcPts val="0"/>
                        </a:spcAft>
                      </a:pPr>
                      <a:r>
                        <a:rPr lang="en-US" sz="2000" dirty="0">
                          <a:effectLst/>
                        </a:rPr>
                        <a:t>Vocabulary</a:t>
                      </a:r>
                      <a:endParaRPr lang="en-US" sz="2000" dirty="0">
                        <a:solidFill>
                          <a:srgbClr val="365F91"/>
                        </a:solidFill>
                        <a:effectLst/>
                        <a:latin typeface="Calibri"/>
                        <a:ea typeface="Calibri"/>
                        <a:cs typeface="Times New Roman"/>
                      </a:endParaRPr>
                    </a:p>
                  </a:txBody>
                  <a:tcPr marL="6213" marR="6213" marT="0" marB="0"/>
                </a:tc>
                <a:tc>
                  <a:txBody>
                    <a:bodyPr/>
                    <a:lstStyle/>
                    <a:p>
                      <a:pPr marL="0" marR="0" algn="ctr">
                        <a:lnSpc>
                          <a:spcPct val="115000"/>
                        </a:lnSpc>
                        <a:spcBef>
                          <a:spcPts val="0"/>
                        </a:spcBef>
                        <a:spcAft>
                          <a:spcPts val="0"/>
                        </a:spcAft>
                      </a:pPr>
                      <a:r>
                        <a:rPr lang="en-US" sz="2000" dirty="0">
                          <a:effectLst/>
                        </a:rPr>
                        <a:t>Point to body parts, objects &amp; show direction</a:t>
                      </a:r>
                      <a:endParaRPr lang="en-US" sz="2000" dirty="0">
                        <a:solidFill>
                          <a:srgbClr val="365F91"/>
                        </a:solidFill>
                        <a:effectLst/>
                        <a:latin typeface="Calibri"/>
                        <a:ea typeface="Calibri"/>
                        <a:cs typeface="Times New Roman"/>
                      </a:endParaRPr>
                    </a:p>
                  </a:txBody>
                  <a:tcPr marL="6213" marR="6213" marT="0" marB="0"/>
                </a:tc>
              </a:tr>
            </a:tbl>
          </a:graphicData>
        </a:graphic>
      </p:graphicFrame>
      <p:sp>
        <p:nvSpPr>
          <p:cNvPr id="37914" name="Rectangle 4"/>
          <p:cNvSpPr>
            <a:spLocks noChangeArrowheads="1"/>
          </p:cNvSpPr>
          <p:nvPr/>
        </p:nvSpPr>
        <p:spPr bwMode="auto">
          <a:xfrm>
            <a:off x="323528" y="1196752"/>
            <a:ext cx="8569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solidFill>
                  <a:schemeClr val="bg1"/>
                </a:solidFill>
              </a:rPr>
              <a:t>EGRA</a:t>
            </a:r>
            <a:r>
              <a:rPr lang="en-US" altLang="en-US" sz="2000" dirty="0">
                <a:solidFill>
                  <a:schemeClr val="bg1"/>
                </a:solidFill>
              </a:rPr>
              <a:t> measures basic skills that  a child must have to be able to read fluently with </a:t>
            </a:r>
            <a:r>
              <a:rPr lang="en-US" altLang="en-US" sz="2000" dirty="0" smtClean="0">
                <a:solidFill>
                  <a:schemeClr val="bg1"/>
                </a:solidFill>
              </a:rPr>
              <a:t>comprehension- </a:t>
            </a:r>
            <a:r>
              <a:rPr lang="en-US" altLang="en-US" sz="2000" b="1" dirty="0" smtClean="0">
                <a:solidFill>
                  <a:schemeClr val="bg1"/>
                </a:solidFill>
              </a:rPr>
              <a:t>The Five Components of Literacy!</a:t>
            </a:r>
            <a:endParaRPr lang="en-US" altLang="en-US" sz="2000" dirty="0">
              <a:solidFill>
                <a:schemeClr val="bg1"/>
              </a:solidFill>
            </a:endParaRPr>
          </a:p>
        </p:txBody>
      </p:sp>
    </p:spTree>
    <p:extLst>
      <p:ext uri="{BB962C8B-B14F-4D97-AF65-F5344CB8AC3E}">
        <p14:creationId xmlns:p14="http://schemas.microsoft.com/office/powerpoint/2010/main" val="41721355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7504" y="1196752"/>
            <a:ext cx="9036496" cy="5760640"/>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179388" y="1196752"/>
            <a:ext cx="8856662" cy="6085111"/>
          </a:xfrm>
        </p:spPr>
        <p:txBody>
          <a:bodyPr/>
          <a:lstStyle/>
          <a:p>
            <a:pPr marL="0" indent="0" algn="ctr">
              <a:buFontTx/>
              <a:buNone/>
              <a:defRPr/>
            </a:pPr>
            <a:endParaRPr lang="en-US" altLang="en-US" sz="3200" dirty="0" smtClean="0">
              <a:solidFill>
                <a:schemeClr val="bg1"/>
              </a:solidFill>
            </a:endParaRPr>
          </a:p>
          <a:p>
            <a:pPr algn="ctr">
              <a:defRPr/>
            </a:pPr>
            <a:r>
              <a:rPr lang="en-US" altLang="en-US" sz="3200" dirty="0" smtClean="0">
                <a:solidFill>
                  <a:schemeClr val="bg1"/>
                </a:solidFill>
              </a:rPr>
              <a:t>Is reading achievement increasing in School Health and Reading Program Schools?   </a:t>
            </a:r>
          </a:p>
          <a:p>
            <a:pPr marL="0" indent="0" algn="r">
              <a:buFontTx/>
              <a:buNone/>
              <a:defRPr/>
            </a:pPr>
            <a:r>
              <a:rPr lang="en-US" altLang="en-US" sz="3200" dirty="0" smtClean="0">
                <a:solidFill>
                  <a:schemeClr val="bg1"/>
                </a:solidFill>
              </a:rPr>
              <a:t> 	</a:t>
            </a:r>
          </a:p>
          <a:p>
            <a:pPr algn="ctr">
              <a:defRPr/>
            </a:pPr>
            <a:r>
              <a:rPr lang="en-US" altLang="en-US" sz="3200" dirty="0" smtClean="0">
                <a:solidFill>
                  <a:schemeClr val="bg1"/>
                </a:solidFill>
              </a:rPr>
              <a:t>Are teachers changing the way they          teach reading?</a:t>
            </a:r>
          </a:p>
          <a:p>
            <a:pPr marL="0" indent="0" algn="ctr">
              <a:buFontTx/>
              <a:buNone/>
              <a:defRPr/>
            </a:pPr>
            <a:endParaRPr lang="en-US" altLang="en-US" sz="3200" dirty="0" smtClean="0">
              <a:solidFill>
                <a:schemeClr val="bg1"/>
              </a:solidFill>
            </a:endParaRPr>
          </a:p>
          <a:p>
            <a:pPr marL="1028700" indent="-228600" algn="ctr">
              <a:defRPr/>
            </a:pPr>
            <a:r>
              <a:rPr lang="en-US" altLang="en-US" sz="3200" dirty="0" smtClean="0">
                <a:solidFill>
                  <a:schemeClr val="bg1"/>
                </a:solidFill>
              </a:rPr>
              <a:t>Are teachers being supported in the classroom?  </a:t>
            </a:r>
          </a:p>
          <a:p>
            <a:pPr algn="ctr">
              <a:defRPr/>
            </a:pPr>
            <a:endParaRPr lang="en-US" altLang="en-US" sz="3200" dirty="0" smtClean="0">
              <a:solidFill>
                <a:schemeClr val="bg1"/>
              </a:solidFill>
            </a:endParaRPr>
          </a:p>
          <a:p>
            <a:pPr marL="0" indent="0" algn="ctr">
              <a:buFontTx/>
              <a:buNone/>
              <a:defRPr/>
            </a:pPr>
            <a:endParaRPr lang="en-US" altLang="en-US" sz="3200" dirty="0" smtClean="0">
              <a:solidFill>
                <a:schemeClr val="bg1"/>
              </a:solidFill>
            </a:endParaRPr>
          </a:p>
          <a:p>
            <a:pPr marL="457200" lvl="1" indent="0">
              <a:buFontTx/>
              <a:buNone/>
              <a:defRPr/>
            </a:pPr>
            <a:r>
              <a:rPr lang="en-US" altLang="en-US" sz="3200" dirty="0" smtClean="0">
                <a:solidFill>
                  <a:schemeClr val="bg1"/>
                </a:solidFill>
              </a:rPr>
              <a:t>	</a:t>
            </a:r>
            <a:endParaRPr lang="en-US" altLang="en-US" sz="3200" b="1" dirty="0" smtClean="0">
              <a:solidFill>
                <a:schemeClr val="bg1"/>
              </a:solidFill>
            </a:endParaRPr>
          </a:p>
          <a:p>
            <a:pPr marL="0" indent="0">
              <a:buFontTx/>
              <a:buNone/>
              <a:defRPr/>
            </a:pPr>
            <a:endParaRPr lang="en-US" altLang="en-US" dirty="0" smtClean="0">
              <a:solidFill>
                <a:schemeClr val="bg1"/>
              </a:solidFill>
            </a:endParaRPr>
          </a:p>
        </p:txBody>
      </p:sp>
      <p:sp>
        <p:nvSpPr>
          <p:cNvPr id="38915"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76DB36-F95F-451C-BFA7-43C21D99B395}" type="slidenum">
              <a:rPr lang="en-US" smtClean="0">
                <a:solidFill>
                  <a:srgbClr val="000000"/>
                </a:solidFill>
              </a:rPr>
              <a:pPr eaLnBrk="1" hangingPunct="1"/>
              <a:t>11</a:t>
            </a:fld>
            <a:endParaRPr lang="en-US" smtClean="0">
              <a:solidFill>
                <a:srgbClr val="000000"/>
              </a:solidFill>
            </a:endParaRPr>
          </a:p>
        </p:txBody>
      </p:sp>
      <p:sp>
        <p:nvSpPr>
          <p:cNvPr id="38916" name="TextBox 1"/>
          <p:cNvSpPr txBox="1">
            <a:spLocks noChangeArrowheads="1"/>
          </p:cNvSpPr>
          <p:nvPr/>
        </p:nvSpPr>
        <p:spPr bwMode="auto">
          <a:xfrm>
            <a:off x="611188" y="333375"/>
            <a:ext cx="7273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chemeClr val="bg1"/>
                </a:solidFill>
              </a:rPr>
              <a:t>Research Questions</a:t>
            </a:r>
          </a:p>
        </p:txBody>
      </p:sp>
      <p:sp>
        <p:nvSpPr>
          <p:cNvPr id="6" name="Title 1"/>
          <p:cNvSpPr>
            <a:spLocks noGrp="1"/>
          </p:cNvSpPr>
          <p:nvPr>
            <p:ph type="title"/>
          </p:nvPr>
        </p:nvSpPr>
        <p:spPr>
          <a:xfrm>
            <a:off x="457200" y="304800"/>
            <a:ext cx="8153400" cy="609600"/>
          </a:xfrm>
        </p:spPr>
        <p:txBody>
          <a:bodyPr/>
          <a:lstStyle/>
          <a:p>
            <a:r>
              <a:rPr lang="en-US" altLang="en-US" dirty="0" smtClean="0">
                <a:solidFill>
                  <a:schemeClr val="tx1"/>
                </a:solidFill>
              </a:rPr>
              <a:t>Research Questions</a:t>
            </a:r>
          </a:p>
        </p:txBody>
      </p:sp>
    </p:spTree>
    <p:extLst>
      <p:ext uri="{BB962C8B-B14F-4D97-AF65-F5344CB8AC3E}">
        <p14:creationId xmlns:p14="http://schemas.microsoft.com/office/powerpoint/2010/main" val="6309023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9443918"/>
              </p:ext>
            </p:extLst>
          </p:nvPr>
        </p:nvGraphicFramePr>
        <p:xfrm>
          <a:off x="-180528" y="332656"/>
          <a:ext cx="9480175" cy="5609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701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11414559"/>
              </p:ext>
            </p:extLst>
          </p:nvPr>
        </p:nvGraphicFramePr>
        <p:xfrm>
          <a:off x="179512" y="1124745"/>
          <a:ext cx="8856985" cy="4175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857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59897748"/>
              </p:ext>
            </p:extLst>
          </p:nvPr>
        </p:nvGraphicFramePr>
        <p:xfrm>
          <a:off x="539552" y="1570038"/>
          <a:ext cx="7848872" cy="4379242"/>
        </p:xfrm>
        <a:graphic>
          <a:graphicData uri="http://schemas.openxmlformats.org/presentationml/2006/ole">
            <mc:AlternateContent xmlns:mc="http://schemas.openxmlformats.org/markup-compatibility/2006">
              <mc:Choice xmlns:v="urn:schemas-microsoft-com:vml" Requires="v">
                <p:oleObj spid="_x0000_s2105" name="Document" r:id="rId4" imgW="6305379" imgH="3718569" progId="Word.Document.12">
                  <p:embed/>
                </p:oleObj>
              </mc:Choice>
              <mc:Fallback>
                <p:oleObj name="Document" r:id="rId4" imgW="6305379" imgH="3718569" progId="Word.Document.12">
                  <p:embed/>
                  <p:pic>
                    <p:nvPicPr>
                      <p:cNvPr id="0" name=""/>
                      <p:cNvPicPr/>
                      <p:nvPr/>
                    </p:nvPicPr>
                    <p:blipFill>
                      <a:blip r:embed="rId5"/>
                      <a:stretch>
                        <a:fillRect/>
                      </a:stretch>
                    </p:blipFill>
                    <p:spPr>
                      <a:xfrm>
                        <a:off x="539552" y="1570038"/>
                        <a:ext cx="7848872" cy="4379242"/>
                      </a:xfrm>
                      <a:prstGeom prst="rect">
                        <a:avLst/>
                      </a:prstGeom>
                    </p:spPr>
                  </p:pic>
                </p:oleObj>
              </mc:Fallback>
            </mc:AlternateContent>
          </a:graphicData>
        </a:graphic>
      </p:graphicFrame>
    </p:spTree>
    <p:extLst>
      <p:ext uri="{BB962C8B-B14F-4D97-AF65-F5344CB8AC3E}">
        <p14:creationId xmlns:p14="http://schemas.microsoft.com/office/powerpoint/2010/main" val="1454608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59897748"/>
              </p:ext>
            </p:extLst>
          </p:nvPr>
        </p:nvGraphicFramePr>
        <p:xfrm>
          <a:off x="539552" y="1570038"/>
          <a:ext cx="7848872" cy="4379242"/>
        </p:xfrm>
        <a:graphic>
          <a:graphicData uri="http://schemas.openxmlformats.org/presentationml/2006/ole">
            <mc:AlternateContent xmlns:mc="http://schemas.openxmlformats.org/markup-compatibility/2006">
              <mc:Choice xmlns:v="urn:schemas-microsoft-com:vml" Requires="v">
                <p:oleObj spid="_x0000_s1110" name="Document" r:id="rId4" imgW="6305379" imgH="3718569" progId="Word.Document.12">
                  <p:embed/>
                </p:oleObj>
              </mc:Choice>
              <mc:Fallback>
                <p:oleObj name="Document" r:id="rId4" imgW="6305379" imgH="3718569" progId="Word.Document.12">
                  <p:embed/>
                  <p:pic>
                    <p:nvPicPr>
                      <p:cNvPr id="0" name=""/>
                      <p:cNvPicPr/>
                      <p:nvPr/>
                    </p:nvPicPr>
                    <p:blipFill>
                      <a:blip r:embed="rId5"/>
                      <a:stretch>
                        <a:fillRect/>
                      </a:stretch>
                    </p:blipFill>
                    <p:spPr>
                      <a:xfrm>
                        <a:off x="539552" y="1570038"/>
                        <a:ext cx="7848872" cy="4379242"/>
                      </a:xfrm>
                      <a:prstGeom prst="rect">
                        <a:avLst/>
                      </a:prstGeom>
                    </p:spPr>
                  </p:pic>
                </p:oleObj>
              </mc:Fallback>
            </mc:AlternateContent>
          </a:graphicData>
        </a:graphic>
      </p:graphicFrame>
      <p:sp>
        <p:nvSpPr>
          <p:cNvPr id="3" name="TextBox 2"/>
          <p:cNvSpPr txBox="1"/>
          <p:nvPr/>
        </p:nvSpPr>
        <p:spPr>
          <a:xfrm>
            <a:off x="1835696" y="404664"/>
            <a:ext cx="6840760" cy="3416320"/>
          </a:xfrm>
          <a:prstGeom prst="rect">
            <a:avLst/>
          </a:prstGeom>
          <a:solidFill>
            <a:srgbClr val="FFFF00"/>
          </a:solidFill>
          <a:ln w="38100">
            <a:solidFill>
              <a:schemeClr val="tx1"/>
            </a:solidFill>
          </a:ln>
        </p:spPr>
        <p:txBody>
          <a:bodyPr wrap="square" rtlCol="0">
            <a:spAutoFit/>
          </a:bodyPr>
          <a:lstStyle/>
          <a:p>
            <a:r>
              <a:rPr lang="en-US" sz="2400" dirty="0" smtClean="0"/>
              <a:t>Reading comprehension, though higher than control for some language areas, is still low due to low levels of English comprehension (learners are decoding words, but do not understand enough to be able to answer questions).  </a:t>
            </a:r>
          </a:p>
          <a:p>
            <a:r>
              <a:rPr lang="en-US" sz="2400" dirty="0" smtClean="0"/>
              <a:t>Reading comprehension in the local language is significantly higher in program compared to control in all but </a:t>
            </a:r>
            <a:r>
              <a:rPr lang="en-US" sz="2400" dirty="0" err="1" smtClean="0"/>
              <a:t>Leblango</a:t>
            </a:r>
            <a:r>
              <a:rPr lang="en-US" sz="2400" dirty="0" smtClean="0"/>
              <a:t>, and much higher than English reading comprehension.  </a:t>
            </a:r>
            <a:endParaRPr lang="en-US" sz="2400" dirty="0"/>
          </a:p>
        </p:txBody>
      </p:sp>
    </p:spTree>
    <p:extLst>
      <p:ext uri="{BB962C8B-B14F-4D97-AF65-F5344CB8AC3E}">
        <p14:creationId xmlns:p14="http://schemas.microsoft.com/office/powerpoint/2010/main" val="171839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16" y="260648"/>
            <a:ext cx="8825172" cy="609600"/>
          </a:xfrm>
        </p:spPr>
        <p:txBody>
          <a:bodyPr/>
          <a:lstStyle/>
          <a:p>
            <a:r>
              <a:rPr lang="en-US" dirty="0" smtClean="0"/>
              <a:t>Major “take away” messages from EGRA results in Uganda</a:t>
            </a:r>
            <a:endParaRPr lang="en-US" dirty="0"/>
          </a:p>
        </p:txBody>
      </p:sp>
      <p:sp>
        <p:nvSpPr>
          <p:cNvPr id="3" name="Content Placeholder 2"/>
          <p:cNvSpPr>
            <a:spLocks noGrp="1"/>
          </p:cNvSpPr>
          <p:nvPr>
            <p:ph idx="1"/>
          </p:nvPr>
        </p:nvSpPr>
        <p:spPr>
          <a:xfrm>
            <a:off x="139316" y="1268760"/>
            <a:ext cx="9113204" cy="5976664"/>
          </a:xfrm>
        </p:spPr>
        <p:txBody>
          <a:bodyPr/>
          <a:lstStyle/>
          <a:p>
            <a:pPr>
              <a:spcAft>
                <a:spcPts val="1200"/>
              </a:spcAft>
            </a:pPr>
            <a:r>
              <a:rPr lang="en-US" sz="2200" dirty="0"/>
              <a:t>When children learn to read (decode) in their local language, they are able to transfer </a:t>
            </a:r>
            <a:r>
              <a:rPr lang="en-US" sz="2200" dirty="0" smtClean="0"/>
              <a:t>this skill </a:t>
            </a:r>
            <a:r>
              <a:rPr lang="en-US" sz="2200" dirty="0"/>
              <a:t>to </a:t>
            </a:r>
            <a:r>
              <a:rPr lang="en-US" sz="2200" dirty="0" smtClean="0"/>
              <a:t>decoding </a:t>
            </a:r>
            <a:r>
              <a:rPr lang="en-US" sz="2200" dirty="0"/>
              <a:t>English. However, </a:t>
            </a:r>
            <a:r>
              <a:rPr lang="en-US" sz="2200" dirty="0" smtClean="0"/>
              <a:t>more </a:t>
            </a:r>
            <a:r>
              <a:rPr lang="en-US" sz="2200" dirty="0"/>
              <a:t>work needs to be done to improve English comprehension.  </a:t>
            </a:r>
          </a:p>
          <a:p>
            <a:pPr>
              <a:spcAft>
                <a:spcPts val="1200"/>
              </a:spcAft>
            </a:pPr>
            <a:r>
              <a:rPr lang="en-US" sz="2200" dirty="0" smtClean="0"/>
              <a:t>Although SHRP has been able to move more learners to higher reading levels and they are on their way to becoming fluent readers, there are still too many learners not acquiring  foundation skills. </a:t>
            </a:r>
          </a:p>
          <a:p>
            <a:pPr>
              <a:spcAft>
                <a:spcPts val="1200"/>
              </a:spcAft>
            </a:pPr>
            <a:r>
              <a:rPr lang="en-US" sz="2200" dirty="0" smtClean="0"/>
              <a:t>It takes more time to move children from the zero than anticipated but when they move beyond, the gains take off as can be seen from P3 onwards. </a:t>
            </a:r>
          </a:p>
          <a:p>
            <a:pPr>
              <a:spcAft>
                <a:spcPts val="1200"/>
              </a:spcAft>
            </a:pPr>
            <a:r>
              <a:rPr lang="en-US" sz="2200" dirty="0" smtClean="0"/>
              <a:t>Reading gains in large scale interventions take time due to systemic and contextual challenges</a:t>
            </a:r>
          </a:p>
          <a:p>
            <a:pPr>
              <a:spcAft>
                <a:spcPts val="1200"/>
              </a:spcAft>
            </a:pPr>
            <a:r>
              <a:rPr lang="en-US" sz="2200" dirty="0" smtClean="0"/>
              <a:t>It is important to continually change and adapt the programs to the reality on the ground.  </a:t>
            </a:r>
            <a:endParaRPr lang="en-US" sz="22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D6D669-BEEC-4D98-B1BF-AB73987537B5}" type="slidenum">
              <a:rPr lang="en-US" smtClean="0"/>
              <a:pPr>
                <a:defRPr/>
              </a:pPr>
              <a:t>16</a:t>
            </a:fld>
            <a:endParaRPr lang="en-US" dirty="0"/>
          </a:p>
        </p:txBody>
      </p:sp>
    </p:spTree>
    <p:extLst>
      <p:ext uri="{BB962C8B-B14F-4D97-AF65-F5344CB8AC3E}">
        <p14:creationId xmlns:p14="http://schemas.microsoft.com/office/powerpoint/2010/main" val="7657843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bwMode="auto">
          <a:xfrm>
            <a:off x="4419600" y="4663936"/>
            <a:ext cx="2286000" cy="728151"/>
          </a:xfrm>
          <a:prstGeom prst="wedgeRoundRectCallout">
            <a:avLst>
              <a:gd name="adj1" fmla="val 47818"/>
              <a:gd name="adj2" fmla="val 81357"/>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sp>
        <p:nvSpPr>
          <p:cNvPr id="7" name="Oval 6"/>
          <p:cNvSpPr/>
          <p:nvPr/>
        </p:nvSpPr>
        <p:spPr bwMode="auto">
          <a:xfrm>
            <a:off x="7458755" y="1295400"/>
            <a:ext cx="1652588" cy="1670616"/>
          </a:xfrm>
          <a:prstGeom prst="ellipse">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5562604"/>
            <a:ext cx="2286000"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Importance of Local Language Literacy</a:t>
            </a:r>
            <a:endParaRPr lang="en-US" dirty="0"/>
          </a:p>
        </p:txBody>
      </p:sp>
      <p:sp>
        <p:nvSpPr>
          <p:cNvPr id="3" name="Content Placeholder 2"/>
          <p:cNvSpPr>
            <a:spLocks noGrp="1"/>
          </p:cNvSpPr>
          <p:nvPr>
            <p:ph idx="1"/>
          </p:nvPr>
        </p:nvSpPr>
        <p:spPr>
          <a:xfrm>
            <a:off x="457203" y="1524000"/>
            <a:ext cx="7086601" cy="3886200"/>
          </a:xfrm>
        </p:spPr>
        <p:txBody>
          <a:bodyPr/>
          <a:lstStyle/>
          <a:p>
            <a:pPr marL="0" indent="0">
              <a:buNone/>
            </a:pPr>
            <a:r>
              <a:rPr lang="en-US" dirty="0" smtClean="0"/>
              <a:t>Learning to read involves understanding the relationships between </a:t>
            </a:r>
            <a:r>
              <a:rPr lang="en-US" b="1" dirty="0" smtClean="0"/>
              <a:t>symbols, sounds, words and meanings</a:t>
            </a:r>
          </a:p>
          <a:p>
            <a:pPr marL="0" indent="0">
              <a:buNone/>
            </a:pPr>
            <a:endParaRPr lang="en-US" dirty="0"/>
          </a:p>
          <a:p>
            <a:pPr marL="0" indent="0">
              <a:buNone/>
            </a:pPr>
            <a:r>
              <a:rPr lang="en-US" dirty="0" smtClean="0"/>
              <a:t>Learners can master these reading skills more easily when they are first taught in a language that has meaning to them – one they hear at home</a:t>
            </a:r>
          </a:p>
          <a:p>
            <a:pPr marL="0" indent="0">
              <a:buNone/>
            </a:pPr>
            <a:endParaRPr lang="en-US" dirty="0"/>
          </a:p>
          <a:p>
            <a:pPr marL="0" indent="0">
              <a:buNone/>
            </a:pPr>
            <a:r>
              <a:rPr lang="en-US" dirty="0" smtClean="0"/>
              <a:t>Learners can then                                       translate these</a:t>
            </a:r>
          </a:p>
          <a:p>
            <a:pPr marL="0" indent="0">
              <a:buNone/>
            </a:pPr>
            <a:r>
              <a:rPr lang="en-US" dirty="0" smtClean="0"/>
              <a:t>Reading skills to learn </a:t>
            </a:r>
          </a:p>
          <a:p>
            <a:pPr marL="0" indent="0">
              <a:buNone/>
            </a:pPr>
            <a:r>
              <a:rPr lang="en-US" dirty="0" smtClean="0"/>
              <a:t>Another language, </a:t>
            </a:r>
          </a:p>
          <a:p>
            <a:pPr marL="0" indent="0">
              <a:buNone/>
            </a:pPr>
            <a:r>
              <a:rPr lang="en-US" dirty="0" smtClean="0"/>
              <a:t>such as English</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96D9B6D7-7305-43F3-83B3-C76B9B1D35C8}" type="slidenum">
              <a:rPr lang="en-US" smtClean="0"/>
              <a:pPr>
                <a:defRPr/>
              </a:pPr>
              <a:t>2</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4308" y="4042853"/>
            <a:ext cx="2327039" cy="281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data:image/jpeg;base64,/9j/4AAQSkZJRgABAQAAAQABAAD/2wCEAAkGBxAQEBUQExIVFhIXFhAQFhcYFhUWGBgXFRcdFxUXFxsaHiggGRolHRUVITEiJSkrLi4uFx8zODMtNygtLisBCgoKDg0OGhAQGiseHR0tNysvLSsrLS0tKy0wLy0tLSstLS4tLTMtLS0tLS0tLS0tLTAtLSsuKystLS0tLTAtLf/AABEIAL4BCQMBIgACEQEDEQH/xAAcAAACAgMBAQAAAAAAAAAAAAAAAgUGAQMEBwj/xABMEAACAgEBAwcHCQUFBgYDAAABAgADEQQSITEFBhNBUWFxByIycoGRoSMzQlJic5KishRTgpOxQ2ODs8EVJDTR0uJUo8LD0/AWF0T/xAAZAQEBAQEBAQAAAAAAAAAAAAAAAQIDBAX/xAAuEQEAAgEBBQYFBQEAAAAAAAAAAQIRAwQSMUFRISKRweHwE2GBodEFIzKx8XH/2gAMAwEAAhEDEQA/APcYQhAIQhAIQhAIQhAIQhAIQhAIQhAIQhAIQhAIQhAIQnNrdfXTjaPnHOygBZ2xx2VG88Rk8B14gdMj9XyqiMa0BstHFV4L943BOIODvI4Azkte670iaq/qK3nn13Ho+CfiMaqpUUKqhVHAAAAeyFw5tVp7LgelsIO/ZCZVEP0WHW7A4OW3ZAIAkxyXq+mqVyAG3q4HBXUlXUdoDBhnunCYnJlnR3sn0bR0i+ugCuPauwcfZYwTCbhCEIIQhAIQhAIQhAIQhAJW9LowGtG3YrLbbnZscDzz0i+bnZOFsUbx1SySHuGzqnHU9ddg72UlHPuNULAX9oX0bw33lan4psY9xm0coXL6VG131up94fZx7CYwjCQYHLVA9NjX1fKq1Qz2AuAG9hM71IIyN4O8TjE5f9mUg5RejJOSaya8ntbYwG9uZTCXhItV1CejYtg7LBst+NBgfgMccqBfna3r+1jbTvO2udkd77MIkYRKbldQ6MGU7wVIII7iOMeAQhCAQhCAQhCATXqL0rUu7BVHEsQAOriZwPyobN2nAfq6Q7qh4EfOHuXduIJE116MbQssY2WDgzcF+7XgnHGRvI4kwM2a223dWDWn13Xzz6iH0fF/wmLRpUryQCWbG0zEs7Y4bTHecdQ4DqxOgxDIrBiGZMUmFKTOXWhtkOgzYhFqDtK/R7toFl8GnSYhhU1pr1sRbFOVZVdT2hhkH3GbJD8gWbJsoP0T0qepYSSPY+2MdQKyYlYEIQgEIQgEIQgEjuWuVV0yZ2S9jZFdY3FiBneTuVRuyT8SQDIymcsaw36gkY6Oo2VL9psgWMT2Bl2QPsk78jBYjMtWl5+PYi2Lp02XVXHyzcGGR/Z98zVzla/VUK1Kpk21bQsLekm3ggoOJqEqulXZ26/qWWoPV2tpPyMsbUX9EBcTgVPXeT9mtgz/AJQw9szl13Iw9OEYRZkSuZxMiKIwgMIwiiMJUctnJ1ZYuua7DvL1nZJPaw4P/EDAX31emvSp9ZBhwPtJwbxU57FnWIwgY0uqS1dpGDDJB7QRxVhxVh1g7xN04dToQzdIpKW4ADrxIHBXHB13nceGd2DvjaPVlia7AFtAzgei68NtD1jhkcVJGeIJI7ITn1etrqA2jvO5VALMxHEKo3t7BORluu9Immv6qkdIfWcbk8EJP2hwgbtTyiqsa1Bst3eYuPNzwLk7kHjx6gZzPo2t33kMP3S56PwbO+3+LA+yJ10UJWuyihV3nAGN53k95J3565kwpTFMyYhkVgxDMmKYCmITGJiGFKTMQMIGi+3omS/gEJD/AHT4D57hhX/gllkAygjBGQdxHaJ2c37iaujY5ao9CSd5IABrYnrJQqSe3a7JUlJwhCGRCEIBCEIBPOOSP+Hp+6qP5RLpzmJGkuIJBC5yCQcAgneN/DMqqqAAAAAMAAbgAOAEkulEFrE2dS/Y6V2+JGa2+C1++LYgYFTwIKnwO4zp5cTD02d9lJ8HXaHxrA9s0TLrC7829S1ukodvTNdYf11Gy/5g0kxK3zHt+Rsq+pdZjwtxbn8Vjj2SyCacJMIwiiZEBxGEQRhKhhGEWZEBhIznLtrprLqhm6pWuTGCSVGWUZ3ZZdpd+7JEkxGhHHoNPUB0iecXCt0hO0zA7xknq37gMAZ3AToMhuafmUHS7s6ayzSAA5xWuG0+e/oXpMmDCsGIZkxDAwYhmTEMisGKZkxDAwYhMyYhhRCEIBE09vRahH+jZihvHJNR95ZfGwR5q1NO2hTJGRgEcQeph3g4I8IFjhOTkrVm6lXIAbergcA6nZcDtAYHf1zrlYEIQgEIQgeJ84fKhrjZqdF+z0YU6ugnNgbFbFCRvI2uvhiW+uwMAw4EBh4HeJ5j5Q9N0HLdw+i7pZ2Ai2sZ8fO2vbLvzQv29DRvyVToSevNRNZz3+ZOFbzN5rPL19HrmkRSLRz9PVv5wr/uztv8zZv3Zz8kwsI3doUj2zjk46BgVO8EEHwO4yt8m56JQxyyjo2P2qzsP8VM6MQn+aNuzqrE/eVK48amwfhaPwy5Cef8m29HqaHzgdJ0R8LVKKPxmv3CX8TUOd+JhGEURhDJhGEURhKhhMiKIwgMJkRRGEIhiOi5QP1dRTn/ABNOcH2slg9lUlDIznX5lK6nd/u9iagk9VYyl5/lPYfZJJoUpMQxjEMgUmIYxiGFYMQzJiEwrBMWZMxAIQhAIQhAbkq3o72T6No6RfvEAVh7VCnH2GMnJWtYrbO0gzYhFiDhll+jnqDDKnuYywaa9bEWxTlXVXU9oYZB9xlZlthCEIIQhA8N8vGm6PXUX49Kke+izJ+FgndzBuzVbX9W3aHq2KGz+IPJLy96Pa0unux6NrVHuFiE/wBax75VfJzqvlcH+0oVv4qmAP8AmH3Ty27utHz9+T3U72hPy9+b0CQATZuuTq2xYPCxQxP4+kk/IjlJcahG6nrZD41sCvwd/dO7i59aWFbMoy6jpUHDz6ztp8VE9IqsDAMN6kBge47xKAstPNGzOiqXf8mG0+/OfkWNQO/echAc9eZYYumhGEQRhKwYRhFEYSoYRhFEyIDCMIomRAxdUrqyMMqwKsO0MMEe6QvNu1jpURyTZVtaawkYLPQxqLkfa2dodzDqk6JB1L0Wtur+jcteqX1lAqtA7MBaT4ue+ESBMQmMYhkaKYpmTFMBTEJjExDCsQhCAQhCAQhCATdyDbsmyg9RNyepYSWHsfb8AyzTNGot6Jkv6qydv7pt1me4YV/4ISVlhCErIhCECm+V3R9LyRfjihpuH8Fi7X5dqeO8yNTsXUHPC16T4Wgqo97p7hPoPnHof2jR6ij95TdUO3LoQMd+TPmPkXUFVdlGWXo9Qo7Su8fFBPJtPZNbdJ9/292yd6LV6x5ej3GRvLi+Yln1Laz7H+SPu6TPskirBgCOBAI8DwmjlLTm2mysbiyOoPYxHmnf2HBnpcHGok5zPswb6ux0uA7rECn81bn2yA0l4srWwcHVXHgwyP6yT5v2bGsUdVlbp1b2Qh0HuNvxiC3BcBGEURhK5GEYRBGEIcTIiiMJQwmRFEYQGEh+cQ2DRqP3dq1t93f8kfYGatj6kmBOflPRLqKLKGJC2I9ZI3EbQIyCOBGcwjSZrM5eSNW11FdjgCwqBYoOdmxfNtX2OGHsnSZGmDEMYxGgKYsyZiFEIQgEIQgEIQgEwQDuO8cDE1F6VobHZURQWZmIVVA4kk7gJBcucoa1tJdfo6sCtHsD2qwawJvboqsbR3BsM2Ad2AwOYFs5v3E1dESS1R6LJ3kqBmts9ZKFcn6wbsknInmxZp7NNXqKB5tyJbtE7TkkfTY7yw4d2MSWlYEIQgE+XX0w0+vv0+MKlmppA7q7CF/KJ9RT538pmm6Dluw8A7U2jwsrCH8waeba6505evY7buou/NW7b0VJzkqgqJ7TUejbPflTJWVrmJdmmyv6lhI8HUN+rbllnTTtvUi3WE1K7t5r0lC6FdkNX9SyxB6u1tJ+RlnUtnR2U2fUuqz6rnonPsWxj7JqddnUOOp1rt8SMo3wWv3x9XQbK3rBwWVlB4YJGAZtjkvwmROXk3Vi+mu4cLK67R1emob/AFnUJXIwjCKIwhDCMIomRKGEYRRMiAwjCKIwhFe0qdFqNRTuALLqkA+rdnb9vSpa38YnYZq5dXYuov6stpn8LcFD/MRFH3k2GRqCmK0yTEYwrEIQgEIQgEITl1muSrAOS7ehWoLO/V5qjfgZGW4DiSBA6pwPygXc1adOlsB2WOdmqs9llmCAfsqGbeN2N821cm3X77ya6/3KN5x7rbF/Shx9phJjT0JWi1oqoigKqqAqgDgABuAlSZRuk5EG0Lb26a0HaXIxXWe2tMnB+0xLd44SWhCGVQ5ht+xavVckHcisdbpB1dBccui9yOSPaZe5QvKHW2n6DlWsEvo3zYBxfT2ebcvsyDv4b5edNeliLYjBkdVdWHAqwypHcQRIs9WyEISoJ4h5fNLsaqi8De1LL7aX2hn+Z8J7fPMvLxo9rR0XD6F2wfVsRv8A1Ks56sZrLpozi8K1zG1GL3TO56w4/wANv+Vnwl2nl/MzU7NumYnj8i3ftKU/Vsz1CefZJ/bx0mYeza4/cz1iJR/KQxZS/abKT4Ou0PjWB7ZuWJy1uoZ/qbN27P8AZMHI3doUj2zYBPU8zp5G5cXT1dDZVd5jWBWSvbUoXLJjZJbcpA4cQZKUc6NGwybGT72q6n/NRZDCbFjLM1WXRcp6e7fVfVZ1eZYj/pJnbiUu3S1v6aK3rKD/AFmatEiDCbdYAwOjsesD2KQPhLlN1dBGEqtd+oX0dQx7nVHH9A35p118raleKVP3gvUfcQ4+IhnErCJkSHq5eT6dVydWdjpAf5RYj2gTu0nKNNpxXajEcVDDaHivEe0So7BGEUTIhHHy5pGu09la4FhXarJ4CxfOrPsdVPskdo9Ut1SWrnZdEsGdxwwBGQeB3yflZ0SdG91H1LXZeHoXfKrjsALOg+7hYdZiGZJmJGhCEIBNd9yVqXdlVFGWZiFUDtJO4Ccza0uxroTpXBwxzs1oeyx8Hf8AZUM28ZAG+dek5HAYWXN0toOVyMVof7tMnB+0SW7+qEmXJUb9R80DVV+9dfPb7qtvb5z4HWFYGSnJ/JtVGdgEs3pux2nf1mO89w4DqAnXCVnIhCEAhCEDXqtOlqNW4DI6sjA8CrDBB9hlX8mGqepL+SrWJt0VhrUni+nfzqH9xxjqGzLZKTzxf9g12l5WG6okaHV9nRWH5Ow+q3+gkWOj0KEISoJUPKxo+l5I1HagrvHd0bqzflDD2y3zi5c0Q1GlvoPC2q6r8aFf9ZJjMYWs4nL5p5G1GxWWG81ubAO9SLR8Z7OCDvHA7x4TxDm/bnaHaqP/AFB/0nrvNu7b0lJJyQi1k9rV+Y3xUzw7LOL3r9X09pjNKW+ju1DIEYv6ADbWfq43/CRWhOqWpFakFgiAk2BSSAASQAcHuyZ26kh7Ur44PSsOoY9Da/iwQPs56p2T2vEjxZqf3Cfzv+yMLtT+5r/nH/453QgcY1Op/cJ/O/7Iw1mo/wDDj+cv/TOqEGHOeUrR/wDy2H1XoP6nWZp5Yc+lpNQvidM36LjN8ITDH+3K1GWrvX/Atc+6sMYz8q6O0DpCMcQLqnr9uLFGJiZBgw69BrEb/h9WD3LatyeGGJIHcpElK+Vbk+cqDj61RwfE1udw9VmPdK3fpa7PSRW9ZQfdmJXpFT5svXjgEdlXd9nOz8JcszVeNBylTeD0bgkY2lOVdc8NtGwyHuIEjeWE2NTVZ1WK2nbj6SZsr8N3Te8St2m04LFbCvosfkrV9W2sbvDZ39cxrecrCo1ajO2pW2mxgqlnrbaFb4OxlwpXbUgefhlTIDGcTCyGE1vegXpCwCY2tokAYPA5PVI+/lEHA6RaEPBrN1r/AHVJ87+Jh2eawOYV2arWJWQpyXb0UUFnbq3KOreMscAdZEzVybbdvvOwn7lG3n72wcfVTdx3sJx6XlXT0g9DTdYW9Kxl2GY9Rc3FXI6twwOoYmX5c1LejXUneWew+4BN/tMJiZWGilUUIihUUAKqgAADgABuAjyp2a3VNx1BXd/Z11r+sMfjNFiM3pW3Nn+9sA9ykD4Rk3JXNyAMncO07hOG3lrSIdltTSG44NqZ92cyqHk+nJJqQk8SVBPvM6FUDgMeEZXcTlnOPSgZ22YdqVXWfoQxDzjpzhUub/D2B/5hWQ8Iyu5CT/8AyTOcaa4dm01AB/DYf6TW3OC7Hm6dM9jXEfprM4ISZXch2Hl3UkbqqVPru4/Ss4eVtW+q092lvpDpbXsBqtldknO8ix85BCEERoMcDJ3DvjJuw6/JZyy+p0AqtP8AvGmY6O4EknNe5Wyd5yuN/WQ0uM8h5M5Wp0PLaOtqGvWKunuUOpK2rupcgHIByFz3mevSwxaMSIQhKy+YNbpv2flK+nGAt2qrA4eaHLJ7NkD3y+c0dXs6S3+6axh4Fek/UWlc8qem6Hlp26nOnu9jqK2PvVp183rRjUVHhZTgeOdj/wB0e6fOju7T/wBj1fVnvbLnpMT5Lzo6OjQDixwXJ4s2N5P/AN7pumTEtsVQWYhVG8kkADxJ4T3vCaEr2s54aZN1e1cfsDCeO22FI9XakFrOdOrs3KUpH2Rtt+Jxj8s4am0adOMu+ns+pfhC+u4UZJAHaTge+Q+p51aJNwt2z/dq1g/Eo2R7TKFeTYdqxmsPa7F8eGdw9kV3C8SAO84njv8AqHKlfF66fp/O9vBa7+en7vTn/EdV9uE2/wCs4LudWsbgakHchJ97Nj4StPynSPpg+rlv05nPby3Wv0WPedlR8Tn4TlO0bTfh2fT8usaGzV4zn6/hYbOWdW3HUWeA2F92yoPxnO2suPG+4/4tn/OR+kTX6jHQaO1weDLXa67+BLBQo98mtHzA5dv41LSN293qUe5S7D2iWNLarcZnxSdbZaco8I83GNRb+9t/m2/9Ub/b1tXHVOOrzrdr3Bs/0lm0fkX1D/8AEa1R2qivZ8WKj8ssPJ/kc5Nr+ca63xcIP/LAPxnemy63O8+Lz32zQ5Ujw/x55Xz9tr/tBaOxqiPc67I+BnTfz0Gsoas6VNhgUsFlm0MkA+aFAyN+45Bnr2g5kcl0EFNHTtDgzKLG975M8d8rnNY6TWtqFrH7PeQykKNlbMYes43AkjaHbk9hnotXUpTst9nnpqad79tfvj8p7mer36dOmvZzTihVU7AVUGK2yDnaK4O0CDvIyZZaaETOyoXO84AGT1k9pnj3Nfl06J92AD1HcjA7yrEejvyQ3Vk+Bu13lD0qAZrtJIzheiI8c7YGPj3S6etExi09pfRxOax2f0t8JQv/ANkdIcUaRnbs29/uRWm2vlrly/5nk5168tRdgjuZyqzrvQ57s814mZTq+Q+dF/ECkdpbTqD3ebtsJ0V+TDle75/lBV8LL7PYR5gjM9E7Ocwst1yJvZlX1iB/WRl3OfQJx1VJ7lcOfcuZp03kSp426yxj9itF3+LFpN6XyR8lJ6Qus9a1l/y9mO90Tep1+ys3c/uTx6L2P4VOP1hZF3eU2jglFmerbatd/wDCWnqem5hck18NFSfXXpP15k3pdBTV83VWnqoq/wBBLu26p8SvR4inO3lO75nk1zw3ivUWjf3qijE3rpuc93o6bowcb8UV47/lHLT3CEbnzT4vSHjCcwOcF3zusRB1/LOD7q0A+M6avIu7779eWPdWWPvdz/SevQjchPi29w840fkb5OT0rdQ/D6aJ7thQR75f/wBl+2/4jOiE1ERHBm1ptxEIQlZeJ+X7RkX6e4fSqtrzjrrYMv8AmH3SuaHWiuyq4k7G1WXwpY7GQxwACTvCz0zyz8ktqdNp9gqHGoCgsSBh62yNwPWq+6U/kvyNau1VNuppRMDAXpLjjwbYAnj1tG1tSLV5Pfoa9a6U1tzauU+fpOVqCVj61hDP7K1OB4knvEq+s5bW07Vj2XMOG0DgH7IbCj2Cep8n+RjRJ87fdYexditfcAT8ZZND5OuSaeGkR/vdq3/MJEttC+p/K30j35pXadPT/jXt6z78ngA5YZ22a69pvq5y34VBzJTR8hcsaj5vR2gdWaui9zXFQR3z6N0ujqqGzXWiDsVQo+Am+SuxaUci236s+/xh4No/JVyxdg22V1A4yGtJYd2KlKk/xe2T2h8iNfG/Vsx/u61X8zlv6T1uE710aV4Q89te9uMqToPJXyTVvNT2ntsscj8KkL8JY+Tub2i03zOmpr71rQHxyBnMk4TpERHBym0zxkQhCVBCEIBNGt0ld1bVWor1sMMrAMpHeDN8IHnPKXke5PsYtVZdTnJ2VZXX2bYJx7ZL81fJ1oNAGOx09jYy9yoxAHUo2cLx8Tu7BLfCZilYnMQ3N7TGJklVSqMKoA7AAB8I8ITTAhCEAhCEAhCEAhCEAhCEAhCED//Z"/>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6" descr="data:image/jpeg;base64,/9j/4AAQSkZJRgABAQAAAQABAAD/2wCEAAkGBxAQEBUQExIVFhIXFhAQFhcYFhUWGBgXFRcdFxUXFxsaHiggGRolHRUVITEiJSkrLi4uFx8zODMtNygtLisBCgoKDg0OGhAQGiseHR0tNysvLSsrLS0tKy0wLy0tLSstLS4tLTMtLS0tLS0tLS0tLTAtLSsuKystLS0tLTAtLf/AABEIAL4BCQMBIgACEQEDEQH/xAAcAAACAgMBAQAAAAAAAAAAAAAAAgUGAQMEBwj/xABMEAACAgEBAwcHCQUFBgYDAAABAgADEQQSITEFBhNBUWFxByIycoGRoSMzQlJic5KishRTgpOxQ2ODs8EVJDTR0uJUo8LD0/AWF0T/xAAZAQEBAQEBAQAAAAAAAAAAAAAAAQIDBAX/xAAuEQEAAgEBBQYFBQEAAAAAAAAAAQIRAwQSMUFRISKRweHwE2GBodEFIzKx8XH/2gAMAwEAAhEDEQA/APcYQhAIQhAIQhAIQhAIQhAIQhAIQhAIQhAIQhAIQhAIQnNrdfXTjaPnHOygBZ2xx2VG88Rk8B14gdMj9XyqiMa0BstHFV4L943BOIODvI4Azkte670iaq/qK3nn13Ho+CfiMaqpUUKqhVHAAAAeyFw5tVp7LgelsIO/ZCZVEP0WHW7A4OW3ZAIAkxyXq+mqVyAG3q4HBXUlXUdoDBhnunCYnJlnR3sn0bR0i+ugCuPauwcfZYwTCbhCEIIQhAIQhAIQhAIQhAJW9LowGtG3YrLbbnZscDzz0i+bnZOFsUbx1SySHuGzqnHU9ddg72UlHPuNULAX9oX0bw33lan4psY9xm0coXL6VG131up94fZx7CYwjCQYHLVA9NjX1fKq1Qz2AuAG9hM71IIyN4O8TjE5f9mUg5RejJOSaya8ntbYwG9uZTCXhItV1CejYtg7LBst+NBgfgMccqBfna3r+1jbTvO2udkd77MIkYRKbldQ6MGU7wVIII7iOMeAQhCAQhCAQhCATXqL0rUu7BVHEsQAOriZwPyobN2nAfq6Q7qh4EfOHuXduIJE116MbQssY2WDgzcF+7XgnHGRvI4kwM2a223dWDWn13Xzz6iH0fF/wmLRpUryQCWbG0zEs7Y4bTHecdQ4DqxOgxDIrBiGZMUmFKTOXWhtkOgzYhFqDtK/R7toFl8GnSYhhU1pr1sRbFOVZVdT2hhkH3GbJD8gWbJsoP0T0qepYSSPY+2MdQKyYlYEIQgEIQgEIQgEjuWuVV0yZ2S9jZFdY3FiBneTuVRuyT8SQDIymcsaw36gkY6Oo2VL9psgWMT2Bl2QPsk78jBYjMtWl5+PYi2Lp02XVXHyzcGGR/Z98zVzla/VUK1Kpk21bQsLekm3ggoOJqEqulXZ26/qWWoPV2tpPyMsbUX9EBcTgVPXeT9mtgz/AJQw9szl13Iw9OEYRZkSuZxMiKIwgMIwiiMJUctnJ1ZYuua7DvL1nZJPaw4P/EDAX31emvSp9ZBhwPtJwbxU57FnWIwgY0uqS1dpGDDJB7QRxVhxVh1g7xN04dToQzdIpKW4ADrxIHBXHB13nceGd2DvjaPVlia7AFtAzgei68NtD1jhkcVJGeIJI7ITn1etrqA2jvO5VALMxHEKo3t7BORluu9Immv6qkdIfWcbk8EJP2hwgbtTyiqsa1Bst3eYuPNzwLk7kHjx6gZzPo2t33kMP3S56PwbO+3+LA+yJ10UJWuyihV3nAGN53k95J3565kwpTFMyYhkVgxDMmKYCmITGJiGFKTMQMIGi+3omS/gEJD/AHT4D57hhX/gllkAygjBGQdxHaJ2c37iaujY5ao9CSd5IABrYnrJQqSe3a7JUlJwhCGRCEIBCEIBPOOSP+Hp+6qP5RLpzmJGkuIJBC5yCQcAgneN/DMqqqAAAAAMAAbgAOAEkulEFrE2dS/Y6V2+JGa2+C1++LYgYFTwIKnwO4zp5cTD02d9lJ8HXaHxrA9s0TLrC7829S1ukodvTNdYf11Gy/5g0kxK3zHt+Rsq+pdZjwtxbn8Vjj2SyCacJMIwiiZEBxGEQRhKhhGEWZEBhIznLtrprLqhm6pWuTGCSVGWUZ3ZZdpd+7JEkxGhHHoNPUB0iecXCt0hO0zA7xknq37gMAZ3AToMhuafmUHS7s6ayzSAA5xWuG0+e/oXpMmDCsGIZkxDAwYhmTEMisGKZkxDAwYhMyYhhRCEIBE09vRahH+jZihvHJNR95ZfGwR5q1NO2hTJGRgEcQeph3g4I8IFjhOTkrVm6lXIAbergcA6nZcDtAYHf1zrlYEIQgEIQgeJ84fKhrjZqdF+z0YU6ugnNgbFbFCRvI2uvhiW+uwMAw4EBh4HeJ5j5Q9N0HLdw+i7pZ2Ai2sZ8fO2vbLvzQv29DRvyVToSevNRNZz3+ZOFbzN5rPL19HrmkRSLRz9PVv5wr/uztv8zZv3Zz8kwsI3doUj2zjk46BgVO8EEHwO4yt8m56JQxyyjo2P2qzsP8VM6MQn+aNuzqrE/eVK48amwfhaPwy5Cef8m29HqaHzgdJ0R8LVKKPxmv3CX8TUOd+JhGEURhDJhGEURhKhhMiKIwgMJkRRGEIhiOi5QP1dRTn/ABNOcH2slg9lUlDIznX5lK6nd/u9iagk9VYyl5/lPYfZJJoUpMQxjEMgUmIYxiGFYMQzJiEwrBMWZMxAIQhAIQhAbkq3o72T6No6RfvEAVh7VCnH2GMnJWtYrbO0gzYhFiDhll+jnqDDKnuYywaa9bEWxTlXVXU9oYZB9xlZlthCEIIQhA8N8vGm6PXUX49Kke+izJ+FgndzBuzVbX9W3aHq2KGz+IPJLy96Pa0unux6NrVHuFiE/wBax75VfJzqvlcH+0oVv4qmAP8AmH3Ty27utHz9+T3U72hPy9+b0CQATZuuTq2xYPCxQxP4+kk/IjlJcahG6nrZD41sCvwd/dO7i59aWFbMoy6jpUHDz6ztp8VE9IqsDAMN6kBge47xKAstPNGzOiqXf8mG0+/OfkWNQO/echAc9eZYYumhGEQRhKwYRhFEYSoYRhFEyIDCMIomRAxdUrqyMMqwKsO0MMEe6QvNu1jpURyTZVtaawkYLPQxqLkfa2dodzDqk6JB1L0Wtur+jcteqX1lAqtA7MBaT4ue+ESBMQmMYhkaKYpmTFMBTEJjExDCsQhCAQhCAQhCATdyDbsmyg9RNyepYSWHsfb8AyzTNGot6Jkv6qydv7pt1me4YV/4ISVlhCErIhCECm+V3R9LyRfjihpuH8Fi7X5dqeO8yNTsXUHPC16T4Wgqo97p7hPoPnHof2jR6ij95TdUO3LoQMd+TPmPkXUFVdlGWXo9Qo7Su8fFBPJtPZNbdJ9/292yd6LV6x5ej3GRvLi+Yln1Laz7H+SPu6TPskirBgCOBAI8DwmjlLTm2mysbiyOoPYxHmnf2HBnpcHGok5zPswb6ux0uA7rECn81bn2yA0l4srWwcHVXHgwyP6yT5v2bGsUdVlbp1b2Qh0HuNvxiC3BcBGEURhK5GEYRBGEIcTIiiMJQwmRFEYQGEh+cQ2DRqP3dq1t93f8kfYGatj6kmBOflPRLqKLKGJC2I9ZI3EbQIyCOBGcwjSZrM5eSNW11FdjgCwqBYoOdmxfNtX2OGHsnSZGmDEMYxGgKYsyZiFEIQgEIQgEIQgEwQDuO8cDE1F6VobHZURQWZmIVVA4kk7gJBcucoa1tJdfo6sCtHsD2qwawJvboqsbR3BsM2Ad2AwOYFs5v3E1dESS1R6LJ3kqBmts9ZKFcn6wbsknInmxZp7NNXqKB5tyJbtE7TkkfTY7yw4d2MSWlYEIQgE+XX0w0+vv0+MKlmppA7q7CF/KJ9RT538pmm6Dluw8A7U2jwsrCH8waeba6505evY7buou/NW7b0VJzkqgqJ7TUejbPflTJWVrmJdmmyv6lhI8HUN+rbllnTTtvUi3WE1K7t5r0lC6FdkNX9SyxB6u1tJ+RlnUtnR2U2fUuqz6rnonPsWxj7JqddnUOOp1rt8SMo3wWv3x9XQbK3rBwWVlB4YJGAZtjkvwmROXk3Vi+mu4cLK67R1emob/AFnUJXIwjCKIwhDCMIomRKGEYRRMiAwjCKIwhFe0qdFqNRTuALLqkA+rdnb9vSpa38YnYZq5dXYuov6stpn8LcFD/MRFH3k2GRqCmK0yTEYwrEIQgEIQgEITl1muSrAOS7ehWoLO/V5qjfgZGW4DiSBA6pwPygXc1adOlsB2WOdmqs9llmCAfsqGbeN2N821cm3X77ya6/3KN5x7rbF/Shx9phJjT0JWi1oqoigKqqAqgDgABuAlSZRuk5EG0Lb26a0HaXIxXWe2tMnB+0xLd44SWhCGVQ5ht+xavVckHcisdbpB1dBccui9yOSPaZe5QvKHW2n6DlWsEvo3zYBxfT2ebcvsyDv4b5edNeliLYjBkdVdWHAqwypHcQRIs9WyEISoJ4h5fNLsaqi8De1LL7aX2hn+Z8J7fPMvLxo9rR0XD6F2wfVsRv8A1Ks56sZrLpozi8K1zG1GL3TO56w4/wANv+Vnwl2nl/MzU7NumYnj8i3ftKU/Vsz1CefZJ/bx0mYeza4/cz1iJR/KQxZS/abKT4Ou0PjWB7ZuWJy1uoZ/qbN27P8AZMHI3doUj2zYBPU8zp5G5cXT1dDZVd5jWBWSvbUoXLJjZJbcpA4cQZKUc6NGwybGT72q6n/NRZDCbFjLM1WXRcp6e7fVfVZ1eZYj/pJnbiUu3S1v6aK3rKD/AFmatEiDCbdYAwOjsesD2KQPhLlN1dBGEqtd+oX0dQx7nVHH9A35p118raleKVP3gvUfcQ4+IhnErCJkSHq5eT6dVydWdjpAf5RYj2gTu0nKNNpxXajEcVDDaHivEe0So7BGEUTIhHHy5pGu09la4FhXarJ4CxfOrPsdVPskdo9Ut1SWrnZdEsGdxwwBGQeB3yflZ0SdG91H1LXZeHoXfKrjsALOg+7hYdZiGZJmJGhCEIBNd9yVqXdlVFGWZiFUDtJO4Ccza0uxroTpXBwxzs1oeyx8Hf8AZUM28ZAG+dek5HAYWXN0toOVyMVof7tMnB+0SW7+qEmXJUb9R80DVV+9dfPb7qtvb5z4HWFYGSnJ/JtVGdgEs3pux2nf1mO89w4DqAnXCVnIhCEAhCEDXqtOlqNW4DI6sjA8CrDBB9hlX8mGqepL+SrWJt0VhrUni+nfzqH9xxjqGzLZKTzxf9g12l5WG6okaHV9nRWH5Ow+q3+gkWOj0KEISoJUPKxo+l5I1HagrvHd0bqzflDD2y3zi5c0Q1GlvoPC2q6r8aFf9ZJjMYWs4nL5p5G1GxWWG81ubAO9SLR8Z7OCDvHA7x4TxDm/bnaHaqP/AFB/0nrvNu7b0lJJyQi1k9rV+Y3xUzw7LOL3r9X09pjNKW+ju1DIEYv6ADbWfq43/CRWhOqWpFakFgiAk2BSSAASQAcHuyZ26kh7Ur44PSsOoY9Da/iwQPs56p2T2vEjxZqf3Cfzv+yMLtT+5r/nH/453QgcY1Op/cJ/O/7Iw1mo/wDDj+cv/TOqEGHOeUrR/wDy2H1XoP6nWZp5Yc+lpNQvidM36LjN8ITDH+3K1GWrvX/Atc+6sMYz8q6O0DpCMcQLqnr9uLFGJiZBgw69BrEb/h9WD3LatyeGGJIHcpElK+Vbk+cqDj61RwfE1udw9VmPdK3fpa7PSRW9ZQfdmJXpFT5svXjgEdlXd9nOz8JcszVeNBylTeD0bgkY2lOVdc8NtGwyHuIEjeWE2NTVZ1WK2nbj6SZsr8N3Te8St2m04LFbCvosfkrV9W2sbvDZ39cxrecrCo1ajO2pW2mxgqlnrbaFb4OxlwpXbUgefhlTIDGcTCyGE1vegXpCwCY2tokAYPA5PVI+/lEHA6RaEPBrN1r/AHVJ87+Jh2eawOYV2arWJWQpyXb0UUFnbq3KOreMscAdZEzVybbdvvOwn7lG3n72wcfVTdx3sJx6XlXT0g9DTdYW9Kxl2GY9Rc3FXI6twwOoYmX5c1LejXUneWew+4BN/tMJiZWGilUUIihUUAKqgAADgABuAjyp2a3VNx1BXd/Z11r+sMfjNFiM3pW3Nn+9sA9ykD4Rk3JXNyAMncO07hOG3lrSIdltTSG44NqZ92cyqHk+nJJqQk8SVBPvM6FUDgMeEZXcTlnOPSgZ22YdqVXWfoQxDzjpzhUub/D2B/5hWQ8Iyu5CT/8AyTOcaa4dm01AB/DYf6TW3OC7Hm6dM9jXEfprM4ISZXch2Hl3UkbqqVPru4/Ss4eVtW+q092lvpDpbXsBqtldknO8ix85BCEERoMcDJ3DvjJuw6/JZyy+p0AqtP8AvGmY6O4EknNe5Wyd5yuN/WQ0uM8h5M5Wp0PLaOtqGvWKunuUOpK2rupcgHIByFz3mevSwxaMSIQhKy+YNbpv2flK+nGAt2qrA4eaHLJ7NkD3y+c0dXs6S3+6axh4Fek/UWlc8qem6Hlp26nOnu9jqK2PvVp183rRjUVHhZTgeOdj/wB0e6fOju7T/wBj1fVnvbLnpMT5Lzo6OjQDixwXJ4s2N5P/AN7pumTEtsVQWYhVG8kkADxJ4T3vCaEr2s54aZN1e1cfsDCeO22FI9XakFrOdOrs3KUpH2Rtt+Jxj8s4am0adOMu+ns+pfhC+u4UZJAHaTge+Q+p51aJNwt2z/dq1g/Eo2R7TKFeTYdqxmsPa7F8eGdw9kV3C8SAO84njv8AqHKlfF66fp/O9vBa7+en7vTn/EdV9uE2/wCs4LudWsbgakHchJ97Nj4StPynSPpg+rlv05nPby3Wv0WPedlR8Tn4TlO0bTfh2fT8usaGzV4zn6/hYbOWdW3HUWeA2F92yoPxnO2suPG+4/4tn/OR+kTX6jHQaO1weDLXa67+BLBQo98mtHzA5dv41LSN293qUe5S7D2iWNLarcZnxSdbZaco8I83GNRb+9t/m2/9Ub/b1tXHVOOrzrdr3Bs/0lm0fkX1D/8AEa1R2qivZ8WKj8ssPJ/kc5Nr+ca63xcIP/LAPxnemy63O8+Lz32zQ5Ujw/x55Xz9tr/tBaOxqiPc67I+BnTfz0Gsoas6VNhgUsFlm0MkA+aFAyN+45Bnr2g5kcl0EFNHTtDgzKLG975M8d8rnNY6TWtqFrH7PeQykKNlbMYes43AkjaHbk9hnotXUpTst9nnpqad79tfvj8p7mer36dOmvZzTihVU7AVUGK2yDnaK4O0CDvIyZZaaETOyoXO84AGT1k9pnj3Nfl06J92AD1HcjA7yrEejvyQ3Vk+Bu13lD0qAZrtJIzheiI8c7YGPj3S6etExi09pfRxOax2f0t8JQv/ANkdIcUaRnbs29/uRWm2vlrly/5nk5168tRdgjuZyqzrvQ57s814mZTq+Q+dF/ECkdpbTqD3ebtsJ0V+TDle75/lBV8LL7PYR5gjM9E7Ocwst1yJvZlX1iB/WRl3OfQJx1VJ7lcOfcuZp03kSp426yxj9itF3+LFpN6XyR8lJ6Qus9a1l/y9mO90Tep1+ys3c/uTx6L2P4VOP1hZF3eU2jglFmerbatd/wDCWnqem5hck18NFSfXXpP15k3pdBTV83VWnqoq/wBBLu26p8SvR4inO3lO75nk1zw3ivUWjf3qijE3rpuc93o6bowcb8UV47/lHLT3CEbnzT4vSHjCcwOcF3zusRB1/LOD7q0A+M6avIu7779eWPdWWPvdz/SevQjchPi29w840fkb5OT0rdQ/D6aJ7thQR75f/wBl+2/4jOiE1ERHBm1ptxEIQlZeJ+X7RkX6e4fSqtrzjrrYMv8AmH3SuaHWiuyq4k7G1WXwpY7GQxwACTvCz0zyz8ktqdNp9gqHGoCgsSBh62yNwPWq+6U/kvyNau1VNuppRMDAXpLjjwbYAnj1tG1tSLV5Pfoa9a6U1tzauU+fpOVqCVj61hDP7K1OB4knvEq+s5bW07Vj2XMOG0DgH7IbCj2Cep8n+RjRJ87fdYexditfcAT8ZZND5OuSaeGkR/vdq3/MJEttC+p/K30j35pXadPT/jXt6z78ngA5YZ22a69pvq5y34VBzJTR8hcsaj5vR2gdWaui9zXFQR3z6N0ujqqGzXWiDsVQo+Am+SuxaUci236s+/xh4No/JVyxdg22V1A4yGtJYd2KlKk/xe2T2h8iNfG/Vsx/u61X8zlv6T1uE710aV4Q89te9uMqToPJXyTVvNT2ntsscj8KkL8JY+Tub2i03zOmpr71rQHxyBnMk4TpERHBym0zxkQhCVBCEIBNGt0ld1bVWor1sMMrAMpHeDN8IHnPKXke5PsYtVZdTnJ2VZXX2bYJx7ZL81fJ1oNAGOx09jYy9yoxAHUo2cLx8Tu7BLfCZilYnMQ3N7TGJklVSqMKoA7AAB8I8ITTAhCEAhCEAhCEAhCEAhCEAhCED//Z"/>
          <p:cNvSpPr>
            <a:spLocks noChangeAspect="1" noChangeArrowheads="1"/>
          </p:cNvSpPr>
          <p:nvPr/>
        </p:nvSpPr>
        <p:spPr bwMode="auto">
          <a:xfrm>
            <a:off x="307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Oval 10"/>
          <p:cNvSpPr/>
          <p:nvPr/>
        </p:nvSpPr>
        <p:spPr bwMode="auto">
          <a:xfrm>
            <a:off x="8285054" y="3090355"/>
            <a:ext cx="640191" cy="414849"/>
          </a:xfrm>
          <a:prstGeom prst="ellipse">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sp>
        <p:nvSpPr>
          <p:cNvPr id="12" name="Oval 11"/>
          <p:cNvSpPr/>
          <p:nvPr/>
        </p:nvSpPr>
        <p:spPr bwMode="auto">
          <a:xfrm>
            <a:off x="8139114" y="3537821"/>
            <a:ext cx="357188" cy="256665"/>
          </a:xfrm>
          <a:prstGeom prst="ellipse">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pic>
        <p:nvPicPr>
          <p:cNvPr id="1034"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4753" y="1542699"/>
            <a:ext cx="560592" cy="117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800600" y="4827952"/>
            <a:ext cx="2209800" cy="400110"/>
          </a:xfrm>
          <a:prstGeom prst="rect">
            <a:avLst/>
          </a:prstGeom>
          <a:noFill/>
        </p:spPr>
        <p:txBody>
          <a:bodyPr wrap="square" rtlCol="0">
            <a:spAutoFit/>
          </a:bodyPr>
          <a:lstStyle/>
          <a:p>
            <a:r>
              <a:rPr lang="en-US" sz="2000" b="1" dirty="0">
                <a:solidFill>
                  <a:srgbClr val="000000"/>
                </a:solidFill>
              </a:rPr>
              <a:t>“</a:t>
            </a:r>
            <a:r>
              <a:rPr lang="en-US" sz="2000" b="1" dirty="0" err="1">
                <a:solidFill>
                  <a:srgbClr val="000000"/>
                </a:solidFill>
              </a:rPr>
              <a:t>Em-bwa</a:t>
            </a:r>
            <a:r>
              <a:rPr lang="en-US" sz="2000" b="1" dirty="0">
                <a:solidFill>
                  <a:srgbClr val="000000"/>
                </a:solidFill>
              </a:rPr>
              <a:t>”</a:t>
            </a:r>
          </a:p>
        </p:txBody>
      </p:sp>
      <p:sp>
        <p:nvSpPr>
          <p:cNvPr id="13" name="TextBox 12"/>
          <p:cNvSpPr txBox="1"/>
          <p:nvPr/>
        </p:nvSpPr>
        <p:spPr>
          <a:xfrm rot="540000">
            <a:off x="4092818" y="5969396"/>
            <a:ext cx="1191507" cy="338554"/>
          </a:xfrm>
          <a:prstGeom prst="rect">
            <a:avLst/>
          </a:prstGeom>
          <a:noFill/>
        </p:spPr>
        <p:txBody>
          <a:bodyPr wrap="square" rtlCol="0">
            <a:spAutoFit/>
          </a:bodyPr>
          <a:lstStyle/>
          <a:p>
            <a:r>
              <a:rPr lang="en-US" sz="1600" dirty="0" err="1">
                <a:solidFill>
                  <a:srgbClr val="000000"/>
                </a:solidFill>
              </a:rPr>
              <a:t>Embwa</a:t>
            </a:r>
            <a:endParaRPr lang="en-US" sz="1600" dirty="0">
              <a:solidFill>
                <a:srgbClr val="000000"/>
              </a:solidFill>
            </a:endParaRPr>
          </a:p>
        </p:txBody>
      </p:sp>
      <p:sp>
        <p:nvSpPr>
          <p:cNvPr id="18" name="TextBox 17"/>
          <p:cNvSpPr txBox="1"/>
          <p:nvPr/>
        </p:nvSpPr>
        <p:spPr>
          <a:xfrm rot="-1440000">
            <a:off x="4887150" y="5779392"/>
            <a:ext cx="1191507" cy="338554"/>
          </a:xfrm>
          <a:prstGeom prst="rect">
            <a:avLst/>
          </a:prstGeom>
          <a:noFill/>
        </p:spPr>
        <p:txBody>
          <a:bodyPr wrap="square" rtlCol="0">
            <a:spAutoFit/>
          </a:bodyPr>
          <a:lstStyle/>
          <a:p>
            <a:r>
              <a:rPr lang="en-US" sz="1600" dirty="0">
                <a:solidFill>
                  <a:srgbClr val="000000"/>
                </a:solidFill>
              </a:rPr>
              <a:t>Dog</a:t>
            </a:r>
          </a:p>
        </p:txBody>
      </p:sp>
    </p:spTree>
    <p:extLst>
      <p:ext uri="{BB962C8B-B14F-4D97-AF65-F5344CB8AC3E}">
        <p14:creationId xmlns:p14="http://schemas.microsoft.com/office/powerpoint/2010/main" val="3256719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Language Instruction in Uganda</a:t>
            </a:r>
            <a:endParaRPr lang="en-US" dirty="0"/>
          </a:p>
        </p:txBody>
      </p:sp>
      <p:graphicFrame>
        <p:nvGraphicFramePr>
          <p:cNvPr id="5" name="Content Placeholder 4"/>
          <p:cNvGraphicFramePr>
            <a:graphicFrameLocks noGrp="1"/>
          </p:cNvGraphicFramePr>
          <p:nvPr>
            <p:ph idx="1"/>
            <p:extLst/>
          </p:nvPr>
        </p:nvGraphicFramePr>
        <p:xfrm>
          <a:off x="457200" y="14478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96D9B6D7-7305-43F3-83B3-C76B9B1D35C8}" type="slidenum">
              <a:rPr lang="en-US" smtClean="0"/>
              <a:pPr>
                <a:defRPr/>
              </a:pPr>
              <a:t>3</a:t>
            </a:fld>
            <a:endParaRPr lang="en-US"/>
          </a:p>
        </p:txBody>
      </p:sp>
      <p:sp>
        <p:nvSpPr>
          <p:cNvPr id="7" name="Rounded Rectangle 6"/>
          <p:cNvSpPr/>
          <p:nvPr/>
        </p:nvSpPr>
        <p:spPr bwMode="auto">
          <a:xfrm>
            <a:off x="5943600" y="4876800"/>
            <a:ext cx="3048000" cy="18288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a:solidFill>
                  <a:srgbClr val="FFFFFF"/>
                </a:solidFill>
              </a:rPr>
              <a:t>EARLY CHALLENGES</a:t>
            </a:r>
          </a:p>
          <a:p>
            <a:pPr algn="ctr" eaLnBrk="0" fontAlgn="base" hangingPunct="0">
              <a:spcBef>
                <a:spcPct val="0"/>
              </a:spcBef>
              <a:spcAft>
                <a:spcPct val="0"/>
              </a:spcAft>
            </a:pPr>
            <a:endParaRPr lang="en-US" b="1" dirty="0">
              <a:solidFill>
                <a:srgbClr val="FFFFFF"/>
              </a:solidFill>
            </a:endParaRPr>
          </a:p>
          <a:p>
            <a:pPr algn="ctr" eaLnBrk="0" fontAlgn="base" hangingPunct="0">
              <a:spcBef>
                <a:spcPct val="0"/>
              </a:spcBef>
              <a:spcAft>
                <a:spcPct val="0"/>
              </a:spcAft>
            </a:pPr>
            <a:r>
              <a:rPr lang="en-US" b="1" dirty="0">
                <a:solidFill>
                  <a:srgbClr val="FFFFFF"/>
                </a:solidFill>
              </a:rPr>
              <a:t> Urban Schools</a:t>
            </a:r>
          </a:p>
          <a:p>
            <a:pPr algn="ctr" eaLnBrk="0" fontAlgn="base" hangingPunct="0">
              <a:spcBef>
                <a:spcPct val="0"/>
              </a:spcBef>
              <a:spcAft>
                <a:spcPct val="0"/>
              </a:spcAft>
            </a:pPr>
            <a:r>
              <a:rPr lang="en-US" b="1" dirty="0">
                <a:solidFill>
                  <a:srgbClr val="FFFFFF"/>
                </a:solidFill>
              </a:rPr>
              <a:t>Testing in English</a:t>
            </a:r>
          </a:p>
          <a:p>
            <a:pPr algn="ctr" eaLnBrk="0" fontAlgn="base" hangingPunct="0">
              <a:spcBef>
                <a:spcPct val="0"/>
              </a:spcBef>
              <a:spcAft>
                <a:spcPct val="0"/>
              </a:spcAft>
            </a:pPr>
            <a:r>
              <a:rPr lang="en-US" b="1" dirty="0">
                <a:solidFill>
                  <a:srgbClr val="FFFFFF"/>
                </a:solidFill>
              </a:rPr>
              <a:t>Disputed Orthographies</a:t>
            </a:r>
          </a:p>
        </p:txBody>
      </p:sp>
    </p:spTree>
    <p:extLst>
      <p:ext uri="{BB962C8B-B14F-4D97-AF65-F5344CB8AC3E}">
        <p14:creationId xmlns:p14="http://schemas.microsoft.com/office/powerpoint/2010/main" val="812672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Box 15"/>
          <p:cNvSpPr txBox="1">
            <a:spLocks noChangeArrowheads="1"/>
          </p:cNvSpPr>
          <p:nvPr/>
        </p:nvSpPr>
        <p:spPr bwMode="auto">
          <a:xfrm>
            <a:off x="462011" y="2905621"/>
            <a:ext cx="3198812" cy="169277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800" b="1" dirty="0">
                <a:solidFill>
                  <a:srgbClr val="FFFF00"/>
                </a:solidFill>
              </a:rPr>
              <a:t>LITERACY ACHIEVEMENT AND RETENTION ACTIVITY</a:t>
            </a:r>
          </a:p>
          <a:p>
            <a:pPr algn="ctr" eaLnBrk="1" hangingPunct="1">
              <a:spcBef>
                <a:spcPct val="0"/>
              </a:spcBef>
              <a:buFontTx/>
              <a:buNone/>
            </a:pPr>
            <a:endParaRPr lang="en-US" altLang="en-US" sz="1800" b="1" dirty="0">
              <a:solidFill>
                <a:srgbClr val="FFFF00"/>
              </a:solidFill>
            </a:endParaRPr>
          </a:p>
          <a:p>
            <a:pPr algn="ctr" eaLnBrk="1" hangingPunct="1">
              <a:spcBef>
                <a:spcPct val="0"/>
              </a:spcBef>
              <a:buFontTx/>
              <a:buNone/>
            </a:pPr>
            <a:r>
              <a:rPr lang="en-US" altLang="en-US" sz="1800" b="1" dirty="0" smtClean="0">
                <a:solidFill>
                  <a:srgbClr val="FFFF00"/>
                </a:solidFill>
              </a:rPr>
              <a:t>29 DISTRICTS</a:t>
            </a:r>
          </a:p>
          <a:p>
            <a:pPr algn="ctr" eaLnBrk="1" hangingPunct="1">
              <a:spcBef>
                <a:spcPct val="0"/>
              </a:spcBef>
              <a:buFontTx/>
              <a:buNone/>
            </a:pPr>
            <a:r>
              <a:rPr lang="en-US" altLang="en-US" sz="1800" b="1" dirty="0" smtClean="0">
                <a:solidFill>
                  <a:srgbClr val="FFFF00"/>
                </a:solidFill>
              </a:rPr>
              <a:t>3,402 schools (overall)</a:t>
            </a:r>
            <a:endParaRPr lang="en-US" altLang="en-US" sz="1800" b="1" dirty="0">
              <a:solidFill>
                <a:srgbClr val="FFFF00"/>
              </a:solidFill>
            </a:endParaRPr>
          </a:p>
          <a:p>
            <a:pPr eaLnBrk="1" hangingPunct="1">
              <a:spcBef>
                <a:spcPct val="0"/>
              </a:spcBef>
              <a:buFontTx/>
              <a:buNone/>
            </a:pPr>
            <a:r>
              <a:rPr lang="en-US" altLang="en-US" sz="1400" dirty="0">
                <a:solidFill>
                  <a:schemeClr val="bg1"/>
                </a:solidFill>
              </a:rPr>
              <a:t> </a:t>
            </a:r>
          </a:p>
        </p:txBody>
      </p:sp>
      <p:sp>
        <p:nvSpPr>
          <p:cNvPr id="12" name="TextBox 15"/>
          <p:cNvSpPr txBox="1">
            <a:spLocks noChangeArrowheads="1"/>
          </p:cNvSpPr>
          <p:nvPr/>
        </p:nvSpPr>
        <p:spPr bwMode="auto">
          <a:xfrm>
            <a:off x="424757" y="1212850"/>
            <a:ext cx="3222625" cy="16927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endParaRPr lang="en-US" altLang="en-US" sz="1400" b="1" dirty="0">
              <a:solidFill>
                <a:srgbClr val="FFFFFF"/>
              </a:solidFill>
            </a:endParaRPr>
          </a:p>
          <a:p>
            <a:pPr algn="ctr" eaLnBrk="1" hangingPunct="1">
              <a:spcBef>
                <a:spcPct val="0"/>
              </a:spcBef>
              <a:buFontTx/>
              <a:buNone/>
            </a:pPr>
            <a:r>
              <a:rPr lang="en-US" altLang="en-US" sz="1800" b="1" dirty="0"/>
              <a:t>SCHOOL HEALTH AND READING PROGRAM</a:t>
            </a:r>
          </a:p>
          <a:p>
            <a:pPr algn="ctr" eaLnBrk="1" hangingPunct="1">
              <a:spcBef>
                <a:spcPct val="0"/>
              </a:spcBef>
              <a:buFontTx/>
              <a:buNone/>
            </a:pPr>
            <a:endParaRPr lang="en-US" altLang="en-US" sz="1800" b="1" dirty="0"/>
          </a:p>
          <a:p>
            <a:pPr algn="ctr" eaLnBrk="1" hangingPunct="1">
              <a:spcBef>
                <a:spcPct val="0"/>
              </a:spcBef>
              <a:buFontTx/>
              <a:buNone/>
            </a:pPr>
            <a:r>
              <a:rPr lang="en-US" altLang="en-US" sz="1800" b="1" dirty="0" smtClean="0"/>
              <a:t>37 DISTRICTS</a:t>
            </a:r>
          </a:p>
          <a:p>
            <a:pPr algn="ctr" eaLnBrk="1" hangingPunct="1">
              <a:spcBef>
                <a:spcPct val="0"/>
              </a:spcBef>
              <a:buFontTx/>
              <a:buNone/>
            </a:pPr>
            <a:r>
              <a:rPr lang="en-US" altLang="en-US" sz="1800" b="1" dirty="0" smtClean="0"/>
              <a:t>3,761 schools</a:t>
            </a:r>
            <a:endParaRPr lang="en-US" altLang="en-US" sz="1800" b="1" dirty="0"/>
          </a:p>
        </p:txBody>
      </p:sp>
      <p:sp>
        <p:nvSpPr>
          <p:cNvPr id="8" name="TextBox 15"/>
          <p:cNvSpPr txBox="1">
            <a:spLocks noChangeArrowheads="1"/>
          </p:cNvSpPr>
          <p:nvPr/>
        </p:nvSpPr>
        <p:spPr bwMode="auto">
          <a:xfrm>
            <a:off x="450104" y="4598392"/>
            <a:ext cx="3222625" cy="18158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400" b="1" dirty="0"/>
              <a:t>UGANDA  TEACHER AND SCHOOL EFFECTIVENESS PROJECT (UTSEP) </a:t>
            </a:r>
          </a:p>
          <a:p>
            <a:pPr algn="ctr" eaLnBrk="1" hangingPunct="1">
              <a:spcBef>
                <a:spcPct val="0"/>
              </a:spcBef>
              <a:buFontTx/>
              <a:buNone/>
            </a:pPr>
            <a:endParaRPr lang="en-US" altLang="en-US" sz="1400" b="1" dirty="0"/>
          </a:p>
          <a:p>
            <a:pPr algn="ctr" eaLnBrk="1" hangingPunct="1">
              <a:spcBef>
                <a:spcPct val="0"/>
              </a:spcBef>
              <a:buFontTx/>
              <a:buNone/>
            </a:pPr>
            <a:r>
              <a:rPr lang="en-US" altLang="en-US" sz="1400" b="1" dirty="0"/>
              <a:t>27 </a:t>
            </a:r>
            <a:r>
              <a:rPr lang="en-US" altLang="en-US" sz="1400" b="1" dirty="0" smtClean="0"/>
              <a:t>DISTRICTS</a:t>
            </a:r>
          </a:p>
          <a:p>
            <a:pPr algn="ctr" eaLnBrk="1" hangingPunct="1">
              <a:spcBef>
                <a:spcPct val="0"/>
              </a:spcBef>
              <a:buFontTx/>
              <a:buNone/>
            </a:pPr>
            <a:r>
              <a:rPr lang="en-US" altLang="en-US" sz="1400" b="1" dirty="0" smtClean="0"/>
              <a:t>~2,644 schools</a:t>
            </a:r>
            <a:endParaRPr lang="en-US" altLang="en-US" sz="1400" b="1" dirty="0"/>
          </a:p>
          <a:p>
            <a:pPr algn="ctr" eaLnBrk="1" hangingPunct="1">
              <a:spcBef>
                <a:spcPct val="0"/>
              </a:spcBef>
              <a:buFontTx/>
              <a:buNone/>
            </a:pPr>
            <a:r>
              <a:rPr lang="en-US" altLang="en-US" sz="1400" b="1" dirty="0"/>
              <a:t>GPE FUNDED</a:t>
            </a:r>
          </a:p>
          <a:p>
            <a:pPr algn="ctr" eaLnBrk="1" hangingPunct="1">
              <a:spcBef>
                <a:spcPct val="0"/>
              </a:spcBef>
              <a:buFontTx/>
              <a:buNone/>
            </a:pPr>
            <a:r>
              <a:rPr lang="en-US" altLang="en-US" sz="1400" b="1" dirty="0"/>
              <a:t>MOESTS IMPLEMENTED</a:t>
            </a:r>
          </a:p>
        </p:txBody>
      </p:sp>
      <p:pic>
        <p:nvPicPr>
          <p:cNvPr id="7" name="Picture 8" descr="C:\Users\sprew.SHRP\AppData\Local\Microsoft\Windows\Temporary Internet Files\Content.Outlook\8ZU38D71\MAP_shrp_gpe_lara_kaabo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49651"/>
            <a:ext cx="4541838" cy="472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bwMode="auto">
          <a:xfrm>
            <a:off x="7613858" y="3429000"/>
            <a:ext cx="89531" cy="185468"/>
          </a:xfrm>
          <a:custGeom>
            <a:avLst/>
            <a:gdLst>
              <a:gd name="connsiteX0" fmla="*/ 27131 w 78890"/>
              <a:gd name="connsiteY0" fmla="*/ 0 h 120770"/>
              <a:gd name="connsiteX1" fmla="*/ 18505 w 78890"/>
              <a:gd name="connsiteY1" fmla="*/ 60385 h 120770"/>
              <a:gd name="connsiteX2" fmla="*/ 9878 w 78890"/>
              <a:gd name="connsiteY2" fmla="*/ 120770 h 120770"/>
              <a:gd name="connsiteX3" fmla="*/ 61637 w 78890"/>
              <a:gd name="connsiteY3" fmla="*/ 86264 h 120770"/>
              <a:gd name="connsiteX4" fmla="*/ 78890 w 78890"/>
              <a:gd name="connsiteY4" fmla="*/ 34506 h 120770"/>
              <a:gd name="connsiteX5" fmla="*/ 27131 w 78890"/>
              <a:gd name="connsiteY5" fmla="*/ 0 h 12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90" h="120770">
                <a:moveTo>
                  <a:pt x="27131" y="0"/>
                </a:moveTo>
                <a:cubicBezTo>
                  <a:pt x="24256" y="20128"/>
                  <a:pt x="24348" y="40910"/>
                  <a:pt x="18505" y="60385"/>
                </a:cubicBezTo>
                <a:cubicBezTo>
                  <a:pt x="633" y="119960"/>
                  <a:pt x="-8075" y="48954"/>
                  <a:pt x="9878" y="120770"/>
                </a:cubicBezTo>
                <a:cubicBezTo>
                  <a:pt x="44224" y="112184"/>
                  <a:pt x="46743" y="119775"/>
                  <a:pt x="61637" y="86264"/>
                </a:cubicBezTo>
                <a:cubicBezTo>
                  <a:pt x="69023" y="69645"/>
                  <a:pt x="78890" y="34506"/>
                  <a:pt x="78890" y="34506"/>
                </a:cubicBezTo>
                <a:lnTo>
                  <a:pt x="27131" y="0"/>
                </a:lnTo>
                <a:close/>
              </a:path>
            </a:pathLst>
          </a:custGeom>
          <a:solidFill>
            <a:srgbClr val="44DC4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8019758" y="6093296"/>
            <a:ext cx="360040" cy="144016"/>
          </a:xfrm>
          <a:prstGeom prst="rect">
            <a:avLst/>
          </a:prstGeom>
          <a:solidFill>
            <a:srgbClr val="44DC48"/>
          </a:solidFill>
          <a:ln w="9525" cap="flat" cmpd="sng" algn="ctr">
            <a:solidFill>
              <a:srgbClr val="44DC4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8316416" y="6042193"/>
            <a:ext cx="827584" cy="246221"/>
          </a:xfrm>
          <a:prstGeom prst="rect">
            <a:avLst/>
          </a:prstGeom>
          <a:noFill/>
        </p:spPr>
        <p:txBody>
          <a:bodyPr wrap="square" rtlCol="0">
            <a:spAutoFit/>
          </a:bodyPr>
          <a:lstStyle/>
          <a:p>
            <a:r>
              <a:rPr lang="en-US" sz="1000" dirty="0" smtClean="0"/>
              <a:t>Build Africa</a:t>
            </a:r>
            <a:endParaRPr lang="en-US" sz="1000" dirty="0"/>
          </a:p>
        </p:txBody>
      </p:sp>
      <p:sp>
        <p:nvSpPr>
          <p:cNvPr id="13" name="Title 1"/>
          <p:cNvSpPr>
            <a:spLocks noGrp="1"/>
          </p:cNvSpPr>
          <p:nvPr>
            <p:ph type="title"/>
          </p:nvPr>
        </p:nvSpPr>
        <p:spPr/>
        <p:txBody>
          <a:bodyPr/>
          <a:lstStyle/>
          <a:p>
            <a:r>
              <a:rPr lang="en-US" dirty="0" smtClean="0"/>
              <a:t>Early Grade Reading Programs in Uganda</a:t>
            </a:r>
            <a:endParaRPr lang="en-US" dirty="0"/>
          </a:p>
        </p:txBody>
      </p:sp>
    </p:spTree>
    <p:extLst>
      <p:ext uri="{BB962C8B-B14F-4D97-AF65-F5344CB8AC3E}">
        <p14:creationId xmlns:p14="http://schemas.microsoft.com/office/powerpoint/2010/main" val="36734348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1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971800"/>
            <a:ext cx="8077200" cy="3886200"/>
          </a:xfrm>
        </p:spPr>
        <p:txBody>
          <a:bodyPr/>
          <a:lstStyle/>
          <a:p>
            <a:pPr>
              <a:lnSpc>
                <a:spcPct val="150000"/>
              </a:lnSpc>
              <a:defRPr/>
            </a:pPr>
            <a:r>
              <a:rPr lang="en-US" b="1" dirty="0" smtClean="0">
                <a:solidFill>
                  <a:schemeClr val="accent1">
                    <a:lumMod val="60000"/>
                    <a:lumOff val="40000"/>
                  </a:schemeClr>
                </a:solidFill>
                <a:latin typeface="+mj-lt"/>
                <a:ea typeface="+mj-ea"/>
                <a:cs typeface="+mj-cs"/>
              </a:rPr>
              <a:t>TIME</a:t>
            </a:r>
            <a:r>
              <a:rPr lang="en-US" sz="2000" dirty="0" smtClean="0"/>
              <a:t> for </a:t>
            </a:r>
            <a:r>
              <a:rPr lang="en-US" sz="2000" dirty="0"/>
              <a:t>reading</a:t>
            </a:r>
            <a:r>
              <a:rPr lang="en-US" sz="2000" dirty="0" smtClean="0"/>
              <a:t> every day</a:t>
            </a:r>
          </a:p>
          <a:p>
            <a:pPr>
              <a:spcAft>
                <a:spcPts val="1200"/>
              </a:spcAft>
              <a:defRPr/>
            </a:pPr>
            <a:r>
              <a:rPr lang="en-US" sz="2000" dirty="0" smtClean="0"/>
              <a:t>Teachers are trained in best </a:t>
            </a:r>
            <a:r>
              <a:rPr lang="en-US" b="1" dirty="0">
                <a:solidFill>
                  <a:schemeClr val="accent1">
                    <a:lumMod val="60000"/>
                    <a:lumOff val="40000"/>
                  </a:schemeClr>
                </a:solidFill>
                <a:latin typeface="+mj-lt"/>
                <a:ea typeface="+mj-ea"/>
                <a:cs typeface="+mj-cs"/>
              </a:rPr>
              <a:t>TEACHING</a:t>
            </a:r>
            <a:r>
              <a:rPr lang="en-US" sz="2000" b="1" dirty="0">
                <a:solidFill>
                  <a:srgbClr val="FF0000"/>
                </a:solidFill>
              </a:rPr>
              <a:t> </a:t>
            </a:r>
            <a:r>
              <a:rPr lang="en-US" sz="2000" dirty="0" smtClean="0"/>
              <a:t>practices in early </a:t>
            </a:r>
            <a:r>
              <a:rPr lang="en-US" sz="2000" dirty="0"/>
              <a:t>g</a:t>
            </a:r>
            <a:r>
              <a:rPr lang="en-US" sz="2000" dirty="0" smtClean="0"/>
              <a:t>rades reading and provided regular monitoring and support. </a:t>
            </a:r>
          </a:p>
          <a:p>
            <a:pPr>
              <a:spcAft>
                <a:spcPts val="1200"/>
              </a:spcAft>
              <a:defRPr/>
            </a:pPr>
            <a:r>
              <a:rPr lang="en-US" sz="2000" dirty="0" smtClean="0"/>
              <a:t>Appropriate</a:t>
            </a:r>
            <a:r>
              <a:rPr lang="en-US" b="1" dirty="0" smtClean="0">
                <a:solidFill>
                  <a:schemeClr val="accent1">
                    <a:lumMod val="60000"/>
                    <a:lumOff val="40000"/>
                  </a:schemeClr>
                </a:solidFill>
                <a:latin typeface="+mj-lt"/>
                <a:ea typeface="+mj-ea"/>
                <a:cs typeface="+mj-cs"/>
              </a:rPr>
              <a:t> </a:t>
            </a:r>
            <a:r>
              <a:rPr lang="en-US" b="1" dirty="0">
                <a:solidFill>
                  <a:schemeClr val="accent1">
                    <a:lumMod val="60000"/>
                    <a:lumOff val="40000"/>
                  </a:schemeClr>
                </a:solidFill>
                <a:latin typeface="+mj-lt"/>
                <a:ea typeface="+mj-ea"/>
                <a:cs typeface="+mj-cs"/>
              </a:rPr>
              <a:t>Text </a:t>
            </a:r>
            <a:r>
              <a:rPr lang="en-US" sz="2000" dirty="0"/>
              <a:t>for learners in both LL and </a:t>
            </a:r>
            <a:r>
              <a:rPr lang="en-US" sz="2000" dirty="0" smtClean="0"/>
              <a:t>English. </a:t>
            </a:r>
          </a:p>
          <a:p>
            <a:pPr>
              <a:spcAft>
                <a:spcPts val="1200"/>
              </a:spcAft>
              <a:defRPr/>
            </a:pPr>
            <a:r>
              <a:rPr lang="en-US" sz="2000" dirty="0" smtClean="0"/>
              <a:t>Children </a:t>
            </a:r>
            <a:r>
              <a:rPr lang="en-US" sz="2000" dirty="0"/>
              <a:t>learn to read faster and better first in their </a:t>
            </a:r>
            <a:r>
              <a:rPr lang="en-US" sz="2000" dirty="0" smtClean="0"/>
              <a:t>Mother </a:t>
            </a:r>
            <a:r>
              <a:rPr lang="en-US" b="1" dirty="0">
                <a:solidFill>
                  <a:schemeClr val="accent1">
                    <a:lumMod val="60000"/>
                    <a:lumOff val="40000"/>
                  </a:schemeClr>
                </a:solidFill>
                <a:latin typeface="+mj-lt"/>
                <a:ea typeface="+mj-ea"/>
                <a:cs typeface="+mj-cs"/>
              </a:rPr>
              <a:t>Tongue </a:t>
            </a:r>
            <a:r>
              <a:rPr lang="en-US" sz="2000" dirty="0"/>
              <a:t>and then transition to English</a:t>
            </a:r>
            <a:r>
              <a:rPr lang="en-US" sz="2000" dirty="0" smtClean="0"/>
              <a:t>.</a:t>
            </a:r>
          </a:p>
          <a:p>
            <a:pPr>
              <a:defRPr/>
            </a:pPr>
            <a:r>
              <a:rPr lang="en-US" b="1" dirty="0">
                <a:solidFill>
                  <a:schemeClr val="accent1">
                    <a:lumMod val="60000"/>
                    <a:lumOff val="40000"/>
                  </a:schemeClr>
                </a:solidFill>
                <a:latin typeface="+mj-lt"/>
                <a:ea typeface="+mj-ea"/>
                <a:cs typeface="+mj-cs"/>
              </a:rPr>
              <a:t>Testing-</a:t>
            </a:r>
            <a:r>
              <a:rPr lang="en-US" sz="2000" dirty="0"/>
              <a:t> EGRA used to measure </a:t>
            </a:r>
            <a:r>
              <a:rPr lang="en-US" sz="2000" dirty="0" smtClean="0"/>
              <a:t>progress </a:t>
            </a:r>
            <a:r>
              <a:rPr lang="en-US" sz="2000" dirty="0"/>
              <a:t>toward learning to read and teachers continually assess </a:t>
            </a:r>
            <a:r>
              <a:rPr lang="en-US" sz="2000" dirty="0" smtClean="0"/>
              <a:t>reading </a:t>
            </a:r>
            <a:r>
              <a:rPr lang="en-US" sz="2000" dirty="0"/>
              <a:t>skills (learner check)</a:t>
            </a:r>
          </a:p>
          <a:p>
            <a:pPr>
              <a:defRPr/>
            </a:pPr>
            <a:endParaRPr lang="en-US" sz="2000" dirty="0"/>
          </a:p>
          <a:p>
            <a:pPr>
              <a:defRPr/>
            </a:pPr>
            <a:endParaRPr lang="en-US" sz="2000" dirty="0"/>
          </a:p>
          <a:p>
            <a:pPr>
              <a:defRPr/>
            </a:pPr>
            <a:endParaRPr lang="en-US" sz="2000" dirty="0"/>
          </a:p>
          <a:p>
            <a:pPr>
              <a:defRPr/>
            </a:pPr>
            <a:endParaRPr lang="en-US" sz="2000" dirty="0" smtClean="0"/>
          </a:p>
          <a:p>
            <a:pPr>
              <a:defRPr/>
            </a:pPr>
            <a:endParaRPr lang="en-US" sz="2000" dirty="0"/>
          </a:p>
        </p:txBody>
      </p:sp>
      <p:sp>
        <p:nvSpPr>
          <p:cNvPr id="33796" name="Slide Number Placeholder 3"/>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fld id="{6E05D720-8201-4F1C-98A8-A791A7E7CA9E}" type="slidenum">
              <a:rPr lang="en-US" altLang="en-US" sz="1000">
                <a:solidFill>
                  <a:srgbClr val="000000"/>
                </a:solidFill>
              </a:rPr>
              <a:pPr eaLnBrk="1" hangingPunct="1">
                <a:spcBef>
                  <a:spcPct val="0"/>
                </a:spcBef>
                <a:buFontTx/>
                <a:buNone/>
              </a:pPr>
              <a:t>5</a:t>
            </a:fld>
            <a:endParaRPr lang="en-US" altLang="en-US" sz="1000">
              <a:solidFill>
                <a:srgbClr val="000000"/>
              </a:solidFill>
            </a:endParaRPr>
          </a:p>
        </p:txBody>
      </p:sp>
      <p:sp>
        <p:nvSpPr>
          <p:cNvPr id="5" name="object 14"/>
          <p:cNvSpPr>
            <a:spLocks noChangeArrowheads="1"/>
          </p:cNvSpPr>
          <p:nvPr/>
        </p:nvSpPr>
        <p:spPr bwMode="auto">
          <a:xfrm rot="21060886">
            <a:off x="427108" y="935256"/>
            <a:ext cx="1520295" cy="195036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p>
        </p:txBody>
      </p:sp>
      <p:sp>
        <p:nvSpPr>
          <p:cNvPr id="6" name="object 12"/>
          <p:cNvSpPr>
            <a:spLocks noChangeArrowheads="1"/>
          </p:cNvSpPr>
          <p:nvPr/>
        </p:nvSpPr>
        <p:spPr bwMode="auto">
          <a:xfrm rot="747473">
            <a:off x="2846079" y="1027242"/>
            <a:ext cx="1274101" cy="1829156"/>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p>
        </p:txBody>
      </p:sp>
      <p:sp>
        <p:nvSpPr>
          <p:cNvPr id="7" name="object 10"/>
          <p:cNvSpPr>
            <a:spLocks noChangeArrowheads="1"/>
          </p:cNvSpPr>
          <p:nvPr/>
        </p:nvSpPr>
        <p:spPr bwMode="auto">
          <a:xfrm rot="20300927">
            <a:off x="5006277" y="682299"/>
            <a:ext cx="1619133" cy="205412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p>
        </p:txBody>
      </p:sp>
      <p:pic>
        <p:nvPicPr>
          <p:cNvPr id="8" name="Picture 9" descr="C:\Users\sprew.SHRP\AppData\Local\Microsoft\Windows\Temporary Internet Files\Content.Outlook\8ZU38D71\Englishp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42542">
            <a:off x="7402747" y="981250"/>
            <a:ext cx="1336099" cy="194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457200" y="304800"/>
            <a:ext cx="815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r>
              <a:rPr lang="en-US" kern="0" dirty="0" smtClean="0"/>
              <a:t>EGR Approach: The 5 T’s</a:t>
            </a:r>
            <a:endParaRPr lang="en-US" kern="0" dirty="0"/>
          </a:p>
        </p:txBody>
      </p:sp>
    </p:spTree>
    <p:extLst>
      <p:ext uri="{BB962C8B-B14F-4D97-AF65-F5344CB8AC3E}">
        <p14:creationId xmlns:p14="http://schemas.microsoft.com/office/powerpoint/2010/main" val="177681329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628800"/>
            <a:ext cx="2602632" cy="5513387"/>
          </a:xfrm>
        </p:spPr>
        <p:txBody>
          <a:bodyPr>
            <a:normAutofit/>
          </a:bodyPr>
          <a:lstStyle/>
          <a:p>
            <a:pPr marL="0" indent="0">
              <a:buNone/>
              <a:defRPr/>
            </a:pPr>
            <a:endParaRPr lang="en-US" sz="2400" b="1" dirty="0" smtClean="0"/>
          </a:p>
          <a:p>
            <a:pPr marL="0" indent="0">
              <a:buNone/>
              <a:defRPr/>
            </a:pPr>
            <a:endParaRPr lang="en-US" sz="2400" b="1" dirty="0"/>
          </a:p>
          <a:p>
            <a:pPr marL="0" indent="0">
              <a:buNone/>
              <a:defRPr/>
            </a:pPr>
            <a:r>
              <a:rPr lang="en-US" sz="2400" b="1" dirty="0" smtClean="0"/>
              <a:t>Early Grade Reading Assessment is used to measure children’s progress toward learning to read</a:t>
            </a:r>
          </a:p>
          <a:p>
            <a:pPr marL="0" indent="0">
              <a:buFontTx/>
              <a:buNone/>
              <a:defRPr/>
            </a:pPr>
            <a:endParaRPr lang="en-US" sz="2400" b="1" dirty="0" smtClean="0"/>
          </a:p>
          <a:p>
            <a:pPr marL="0" indent="0">
              <a:buFontTx/>
              <a:buNone/>
              <a:defRPr/>
            </a:pPr>
            <a:endParaRPr lang="en-US" sz="2400" b="1" dirty="0" smtClean="0"/>
          </a:p>
          <a:p>
            <a:pPr>
              <a:defRPr/>
            </a:pPr>
            <a:endParaRPr lang="en-US" sz="2400" b="1" dirty="0"/>
          </a:p>
        </p:txBody>
      </p:sp>
      <p:sp>
        <p:nvSpPr>
          <p:cNvPr id="24580" name="Content Placeholder 3"/>
          <p:cNvSpPr>
            <a:spLocks noGrp="1"/>
          </p:cNvSpPr>
          <p:nvPr>
            <p:ph sz="half" idx="2"/>
          </p:nvPr>
        </p:nvSpPr>
        <p:spPr>
          <a:xfrm>
            <a:off x="4356100" y="1581150"/>
            <a:ext cx="3962400" cy="3886200"/>
          </a:xfrm>
        </p:spPr>
        <p:txBody>
          <a:bodyPr>
            <a:normAutofit/>
          </a:bodyPr>
          <a:lstStyle/>
          <a:p>
            <a:pPr marL="0" indent="0">
              <a:buFontTx/>
              <a:buNone/>
            </a:pPr>
            <a:r>
              <a:rPr lang="en-US" altLang="en-US" smtClean="0"/>
              <a:t> </a:t>
            </a:r>
          </a:p>
        </p:txBody>
      </p:sp>
      <p:pic>
        <p:nvPicPr>
          <p:cNvPr id="2458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772816"/>
            <a:ext cx="5852425" cy="44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Testing: Early Grades Reading Assessment</a:t>
            </a:r>
            <a:endParaRPr lang="en-US" dirty="0"/>
          </a:p>
        </p:txBody>
      </p:sp>
    </p:spTree>
    <p:extLst>
      <p:ext uri="{BB962C8B-B14F-4D97-AF65-F5344CB8AC3E}">
        <p14:creationId xmlns:p14="http://schemas.microsoft.com/office/powerpoint/2010/main" val="2147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EGRA Methodology</a:t>
            </a:r>
            <a:endParaRPr lang="en-US" dirty="0"/>
          </a:p>
        </p:txBody>
      </p:sp>
      <p:sp>
        <p:nvSpPr>
          <p:cNvPr id="3" name="Content Placeholder 2"/>
          <p:cNvSpPr>
            <a:spLocks noGrp="1"/>
          </p:cNvSpPr>
          <p:nvPr>
            <p:ph idx="1"/>
          </p:nvPr>
        </p:nvSpPr>
        <p:spPr>
          <a:xfrm>
            <a:off x="1104899" y="3124200"/>
            <a:ext cx="7086600" cy="2895600"/>
          </a:xfrm>
        </p:spPr>
        <p:txBody>
          <a:bodyPr/>
          <a:lstStyle/>
          <a:p>
            <a:pPr marL="0" indent="0" algn="ctr">
              <a:buNone/>
            </a:pPr>
            <a:r>
              <a:rPr lang="en-US" dirty="0" smtClean="0"/>
              <a:t>14 schools randomly selected for treatment and 14 for control in each language</a:t>
            </a:r>
          </a:p>
          <a:p>
            <a:pPr marL="0" indent="0" algn="ctr">
              <a:buNone/>
            </a:pPr>
            <a:endParaRPr lang="en-US" dirty="0" smtClean="0"/>
          </a:p>
          <a:p>
            <a:pPr marL="0" indent="0" algn="ctr">
              <a:buNone/>
            </a:pPr>
            <a:r>
              <a:rPr lang="en-US" dirty="0" smtClean="0"/>
              <a:t>40 P1-P4 pupils randomly sampled at each school (20 M 20 F)</a:t>
            </a:r>
          </a:p>
          <a:p>
            <a:pPr marL="0" indent="0" algn="ctr">
              <a:buNone/>
            </a:pPr>
            <a:endParaRPr lang="en-US" dirty="0"/>
          </a:p>
          <a:p>
            <a:pPr marL="0" indent="0" algn="ctr">
              <a:buNone/>
            </a:pPr>
            <a:r>
              <a:rPr lang="en-US" dirty="0" smtClean="0"/>
              <a:t>1 on 1 oral assessment</a:t>
            </a:r>
            <a:endParaRPr lang="en-US" dirty="0"/>
          </a:p>
          <a:p>
            <a:pPr marL="0" indent="0" algn="ctr">
              <a:buNone/>
            </a:pPr>
            <a:r>
              <a:rPr lang="en-US" dirty="0" smtClean="0"/>
              <a:t>Approx. 15 minutes per language</a:t>
            </a:r>
            <a:endParaRPr lang="en-US" dirty="0"/>
          </a:p>
          <a:p>
            <a:pPr marL="0" indent="0">
              <a:buNone/>
            </a:pPr>
            <a:endParaRPr lang="en-US" dirty="0" smtClean="0"/>
          </a:p>
          <a:p>
            <a:pPr marL="0" indent="0">
              <a:buNone/>
            </a:pPr>
            <a:endParaRPr lang="en-US" dirty="0"/>
          </a:p>
          <a:p>
            <a:pPr marL="0" indent="0">
              <a:buNone/>
            </a:pPr>
            <a:endParaRPr lang="en-US" b="1" dirty="0"/>
          </a:p>
        </p:txBody>
      </p:sp>
      <p:sp>
        <p:nvSpPr>
          <p:cNvPr id="4" name="Slide Number Placeholder 3"/>
          <p:cNvSpPr>
            <a:spLocks noGrp="1"/>
          </p:cNvSpPr>
          <p:nvPr>
            <p:ph type="sldNum" sz="quarter" idx="12"/>
          </p:nvPr>
        </p:nvSpPr>
        <p:spPr/>
        <p:txBody>
          <a:bodyPr/>
          <a:lstStyle/>
          <a:p>
            <a:pPr>
              <a:defRPr/>
            </a:pPr>
            <a:fld id="{96D9B6D7-7305-43F3-83B3-C76B9B1D35C8}" type="slidenum">
              <a:rPr lang="en-US" smtClean="0"/>
              <a:pPr>
                <a:defRPr/>
              </a:pPr>
              <a:t>7</a:t>
            </a:fld>
            <a:endParaRPr lang="en-US"/>
          </a:p>
        </p:txBody>
      </p:sp>
      <p:pic>
        <p:nvPicPr>
          <p:cNvPr id="21506" name="Picture 2" descr="academy, architech, building, college, nursery, school, tutorial icon"/>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575" y="1371601"/>
            <a:ext cx="3853274" cy="1682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cademy, architech, building, college, nursery, school, tutorial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48199" y="1371602"/>
            <a:ext cx="4013825"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3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Large Scale Randomized Control Trial</a:t>
            </a:r>
          </a:p>
          <a:p>
            <a:pPr marL="0" indent="0">
              <a:buNone/>
            </a:pPr>
            <a:r>
              <a:rPr lang="en-US" dirty="0"/>
              <a:t>	</a:t>
            </a:r>
            <a:r>
              <a:rPr lang="en-US" dirty="0" smtClean="0"/>
              <a:t>using </a:t>
            </a:r>
            <a:r>
              <a:rPr lang="en-US" b="1" dirty="0" smtClean="0">
                <a:solidFill>
                  <a:srgbClr val="C00000"/>
                </a:solidFill>
              </a:rPr>
              <a:t>Early Grades Reading Assessment</a:t>
            </a:r>
          </a:p>
          <a:p>
            <a:pPr marL="0" indent="0">
              <a:buNone/>
            </a:pPr>
            <a:endParaRPr lang="en-US" dirty="0" smtClean="0"/>
          </a:p>
          <a:p>
            <a:pPr marL="0" indent="0">
              <a:buNone/>
            </a:pPr>
            <a:r>
              <a:rPr lang="en-US" dirty="0" smtClean="0"/>
              <a:t>Adapted for </a:t>
            </a:r>
            <a:r>
              <a:rPr lang="en-US" b="1" dirty="0" smtClean="0">
                <a:solidFill>
                  <a:srgbClr val="C00000"/>
                </a:solidFill>
              </a:rPr>
              <a:t>12 local languages </a:t>
            </a:r>
            <a:r>
              <a:rPr lang="en-US" dirty="0" smtClean="0"/>
              <a:t>(and English)</a:t>
            </a:r>
          </a:p>
          <a:p>
            <a:pPr marL="0" indent="0">
              <a:buNone/>
            </a:pPr>
            <a:endParaRPr lang="en-US" dirty="0"/>
          </a:p>
          <a:p>
            <a:pPr marL="0" indent="0">
              <a:buNone/>
            </a:pPr>
            <a:r>
              <a:rPr lang="en-US" dirty="0" smtClean="0"/>
              <a:t>Subtasks test foundational reading skills</a:t>
            </a:r>
          </a:p>
          <a:p>
            <a:pPr marL="0" indent="0">
              <a:buNone/>
            </a:pPr>
            <a:r>
              <a:rPr lang="en-US" dirty="0"/>
              <a:t>	</a:t>
            </a:r>
            <a:r>
              <a:rPr lang="en-US" dirty="0" smtClean="0"/>
              <a:t>		</a:t>
            </a:r>
            <a:r>
              <a:rPr lang="en-US" sz="1800" b="1" dirty="0">
                <a:solidFill>
                  <a:srgbClr val="C00000"/>
                </a:solidFill>
              </a:rPr>
              <a:t>Alphabetic Principal</a:t>
            </a:r>
          </a:p>
          <a:p>
            <a:pPr marL="0" indent="0">
              <a:buNone/>
            </a:pPr>
            <a:r>
              <a:rPr lang="en-US" sz="1800" b="1" dirty="0">
                <a:solidFill>
                  <a:srgbClr val="C00000"/>
                </a:solidFill>
              </a:rPr>
              <a:t>			Phonemic Awareness</a:t>
            </a:r>
          </a:p>
          <a:p>
            <a:pPr marL="0" indent="0">
              <a:buNone/>
            </a:pPr>
            <a:r>
              <a:rPr lang="en-US" sz="1800" b="1" dirty="0">
                <a:solidFill>
                  <a:srgbClr val="C00000"/>
                </a:solidFill>
              </a:rPr>
              <a:t>			Listening Comprehension</a:t>
            </a:r>
          </a:p>
          <a:p>
            <a:pPr marL="0" indent="0">
              <a:buNone/>
            </a:pPr>
            <a:r>
              <a:rPr lang="en-US" sz="1800" b="1" dirty="0">
                <a:solidFill>
                  <a:srgbClr val="C00000"/>
                </a:solidFill>
              </a:rPr>
              <a:t>			Reading Comprehension</a:t>
            </a:r>
          </a:p>
          <a:p>
            <a:pPr marL="0" indent="0">
              <a:buNone/>
            </a:pPr>
            <a:r>
              <a:rPr lang="en-US" sz="1800" b="1" dirty="0">
                <a:solidFill>
                  <a:srgbClr val="C00000"/>
                </a:solidFill>
              </a:rPr>
              <a:t>			Vocabulary</a:t>
            </a:r>
          </a:p>
          <a:p>
            <a:pPr marL="0" indent="0">
              <a:buNone/>
            </a:pPr>
            <a:endParaRPr lang="en-US" sz="1800" b="1" dirty="0">
              <a:solidFill>
                <a:srgbClr val="C00000"/>
              </a:solidFill>
            </a:endParaRPr>
          </a:p>
          <a:p>
            <a:pPr marL="0" indent="0">
              <a:buNone/>
            </a:pPr>
            <a:r>
              <a:rPr lang="en-US" dirty="0"/>
              <a:t>To date, </a:t>
            </a:r>
            <a:r>
              <a:rPr lang="en-US" b="1" dirty="0">
                <a:solidFill>
                  <a:srgbClr val="C00000"/>
                </a:solidFill>
              </a:rPr>
              <a:t>over 34,500 </a:t>
            </a:r>
            <a:r>
              <a:rPr lang="en-US" dirty="0"/>
              <a:t>EGRA Assessments </a:t>
            </a:r>
            <a:r>
              <a:rPr lang="en-US" dirty="0" smtClean="0"/>
              <a:t>conducted</a:t>
            </a:r>
            <a:endParaRPr lang="en-US" dirty="0"/>
          </a:p>
        </p:txBody>
      </p:sp>
      <p:sp>
        <p:nvSpPr>
          <p:cNvPr id="4" name="Slide Number Placeholder 3"/>
          <p:cNvSpPr>
            <a:spLocks noGrp="1"/>
          </p:cNvSpPr>
          <p:nvPr>
            <p:ph type="sldNum" sz="quarter" idx="12"/>
          </p:nvPr>
        </p:nvSpPr>
        <p:spPr/>
        <p:txBody>
          <a:bodyPr/>
          <a:lstStyle/>
          <a:p>
            <a:pPr>
              <a:defRPr/>
            </a:pPr>
            <a:fld id="{96D9B6D7-7305-43F3-83B3-C76B9B1D35C8}" type="slidenum">
              <a:rPr lang="en-US" smtClean="0"/>
              <a:pPr>
                <a:defRPr/>
              </a:pPr>
              <a:t>8</a:t>
            </a:fld>
            <a:endParaRPr lang="en-US" dirty="0"/>
          </a:p>
        </p:txBody>
      </p:sp>
      <p:sp>
        <p:nvSpPr>
          <p:cNvPr id="8" name="Rectangle 7"/>
          <p:cNvSpPr/>
          <p:nvPr/>
        </p:nvSpPr>
        <p:spPr bwMode="auto">
          <a:xfrm>
            <a:off x="152400" y="1219200"/>
            <a:ext cx="8991600" cy="5638800"/>
          </a:xfrm>
          <a:prstGeom prst="rect">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44552399"/>
              </p:ext>
            </p:extLst>
          </p:nvPr>
        </p:nvGraphicFramePr>
        <p:xfrm>
          <a:off x="107505" y="1196752"/>
          <a:ext cx="9036495" cy="5786628"/>
        </p:xfrm>
        <a:graphic>
          <a:graphicData uri="http://schemas.openxmlformats.org/drawingml/2006/table">
            <a:tbl>
              <a:tblPr firstRow="1" firstCol="1" bandRow="1"/>
              <a:tblGrid>
                <a:gridCol w="2231445"/>
                <a:gridCol w="3402525"/>
                <a:gridCol w="3402525"/>
              </a:tblGrid>
              <a:tr h="365760">
                <a:tc gridSpan="3">
                  <a:txBody>
                    <a:bodyPr/>
                    <a:lstStyle/>
                    <a:p>
                      <a:pPr marL="0" marR="0" algn="ctr">
                        <a:lnSpc>
                          <a:spcPct val="115000"/>
                        </a:lnSpc>
                        <a:spcBef>
                          <a:spcPts val="0"/>
                        </a:spcBef>
                        <a:spcAft>
                          <a:spcPts val="0"/>
                        </a:spcAft>
                      </a:pPr>
                      <a:r>
                        <a:rPr lang="en-US" sz="1900" b="1" dirty="0">
                          <a:solidFill>
                            <a:schemeClr val="bg1"/>
                          </a:solidFill>
                          <a:effectLst/>
                          <a:latin typeface="Calibri"/>
                          <a:ea typeface="Calibri"/>
                          <a:cs typeface="Times New Roman"/>
                        </a:rPr>
                        <a:t>Intervention Clusters by Language and District</a:t>
                      </a:r>
                      <a:endParaRPr lang="en-US" sz="1900" dirty="0">
                        <a:solidFill>
                          <a:schemeClr val="bg1"/>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en-US"/>
                    </a:p>
                  </a:txBody>
                  <a:tcPr/>
                </a:tc>
                <a:tc hMerge="1">
                  <a:txBody>
                    <a:bodyPr/>
                    <a:lstStyle/>
                    <a:p>
                      <a:endParaRPr lang="en-US"/>
                    </a:p>
                  </a:txBody>
                  <a:tcPr/>
                </a:tc>
              </a:tr>
              <a:tr h="665988">
                <a:tc>
                  <a:txBody>
                    <a:bodyPr/>
                    <a:lstStyle/>
                    <a:p>
                      <a:pPr marL="0" marR="0">
                        <a:lnSpc>
                          <a:spcPct val="115000"/>
                        </a:lnSpc>
                        <a:spcBef>
                          <a:spcPts val="0"/>
                        </a:spcBef>
                        <a:spcAft>
                          <a:spcPts val="0"/>
                        </a:spcAft>
                      </a:pPr>
                      <a:r>
                        <a:rPr lang="en-US" sz="1900" b="1" dirty="0">
                          <a:effectLst/>
                          <a:latin typeface="Calibri"/>
                          <a:ea typeface="Calibri"/>
                          <a:cs typeface="Times New Roman"/>
                        </a:rPr>
                        <a:t>Cluster</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900" b="1" dirty="0">
                          <a:effectLst/>
                          <a:latin typeface="Calibri"/>
                          <a:ea typeface="Calibri"/>
                          <a:cs typeface="Times New Roman"/>
                        </a:rPr>
                        <a:t>Languages</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900" b="1" dirty="0">
                          <a:effectLst/>
                          <a:latin typeface="Calibri"/>
                          <a:ea typeface="Calibri"/>
                          <a:cs typeface="Times New Roman"/>
                        </a:rPr>
                        <a:t>Districts Receiving Intervention</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65760">
                <a:tc rowSpan="4">
                  <a:txBody>
                    <a:bodyPr/>
                    <a:lstStyle/>
                    <a:p>
                      <a:pPr marL="0" marR="0">
                        <a:lnSpc>
                          <a:spcPct val="115000"/>
                        </a:lnSpc>
                        <a:spcBef>
                          <a:spcPts val="0"/>
                        </a:spcBef>
                        <a:spcAft>
                          <a:spcPts val="0"/>
                        </a:spcAft>
                      </a:pPr>
                      <a:r>
                        <a:rPr lang="en-US" sz="1900" b="1" dirty="0">
                          <a:solidFill>
                            <a:srgbClr val="00B050"/>
                          </a:solidFill>
                          <a:effectLst/>
                          <a:latin typeface="Calibri"/>
                          <a:ea typeface="Calibri"/>
                          <a:cs typeface="Times New Roman"/>
                        </a:rPr>
                        <a:t>Cluster </a:t>
                      </a:r>
                      <a:r>
                        <a:rPr lang="en-US" sz="1900" b="1" dirty="0" smtClean="0">
                          <a:solidFill>
                            <a:srgbClr val="00B050"/>
                          </a:solidFill>
                          <a:effectLst/>
                          <a:latin typeface="Calibri"/>
                          <a:ea typeface="Calibri"/>
                          <a:cs typeface="Times New Roman"/>
                        </a:rPr>
                        <a:t>1</a:t>
                      </a:r>
                    </a:p>
                    <a:p>
                      <a:pPr marL="0" marR="0">
                        <a:lnSpc>
                          <a:spcPct val="115000"/>
                        </a:lnSpc>
                        <a:spcBef>
                          <a:spcPts val="0"/>
                        </a:spcBef>
                        <a:spcAft>
                          <a:spcPts val="0"/>
                        </a:spcAft>
                      </a:pPr>
                      <a:r>
                        <a:rPr lang="en-US" sz="1900" b="1" dirty="0" smtClean="0">
                          <a:solidFill>
                            <a:srgbClr val="00B050"/>
                          </a:solidFill>
                          <a:effectLst/>
                          <a:latin typeface="Calibri"/>
                          <a:ea typeface="Times New Roman"/>
                          <a:cs typeface="Times New Roman"/>
                        </a:rPr>
                        <a:t>2013</a:t>
                      </a:r>
                      <a:endParaRPr lang="en-US" sz="1900" dirty="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Ateso</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b="1">
                          <a:solidFill>
                            <a:srgbClr val="00B050"/>
                          </a:solidFill>
                          <a:effectLst/>
                          <a:latin typeface="Calibri"/>
                          <a:ea typeface="Calibri"/>
                          <a:cs typeface="Times New Roman"/>
                        </a:rPr>
                        <a:t>Katakwi, Kumi, Serere</a:t>
                      </a:r>
                      <a:endParaRPr lang="en-US" sz="190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Leblango</a:t>
                      </a:r>
                      <a:endParaRPr lang="en-US" sz="19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a:solidFill>
                            <a:srgbClr val="00B050"/>
                          </a:solidFill>
                          <a:effectLst/>
                          <a:latin typeface="Calibri"/>
                          <a:ea typeface="Calibri"/>
                          <a:cs typeface="Times New Roman"/>
                        </a:rPr>
                        <a:t>Apac, Kole, Lira</a:t>
                      </a:r>
                      <a:endParaRPr lang="en-US" sz="190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a:solidFill>
                            <a:srgbClr val="00B050"/>
                          </a:solidFill>
                          <a:effectLst/>
                          <a:latin typeface="Calibri"/>
                          <a:ea typeface="Calibri"/>
                          <a:cs typeface="Times New Roman"/>
                        </a:rPr>
                        <a:t>Luganda</a:t>
                      </a:r>
                      <a:endParaRPr lang="en-US" sz="19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a:solidFill>
                            <a:srgbClr val="00B050"/>
                          </a:solidFill>
                          <a:effectLst/>
                          <a:latin typeface="Calibri"/>
                          <a:ea typeface="Calibri"/>
                          <a:cs typeface="Times New Roman"/>
                        </a:rPr>
                        <a:t>Gomba, Wakiso</a:t>
                      </a:r>
                      <a:endParaRPr lang="en-US" sz="190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Runyankore-Rukiga</a:t>
                      </a:r>
                      <a:endParaRPr lang="en-US" sz="1900" dirty="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Bushenyi</a:t>
                      </a:r>
                      <a:r>
                        <a:rPr lang="en-US" sz="1900" b="1" dirty="0">
                          <a:solidFill>
                            <a:srgbClr val="00B050"/>
                          </a:solidFill>
                          <a:effectLst/>
                          <a:latin typeface="Calibri"/>
                          <a:ea typeface="Calibri"/>
                          <a:cs typeface="Times New Roman"/>
                        </a:rPr>
                        <a:t>, </a:t>
                      </a:r>
                      <a:r>
                        <a:rPr lang="en-US" sz="1900" b="1" dirty="0" err="1">
                          <a:solidFill>
                            <a:srgbClr val="00B050"/>
                          </a:solidFill>
                          <a:effectLst/>
                          <a:latin typeface="Calibri"/>
                          <a:ea typeface="Calibri"/>
                          <a:cs typeface="Times New Roman"/>
                        </a:rPr>
                        <a:t>Kabale</a:t>
                      </a:r>
                      <a:r>
                        <a:rPr lang="en-US" sz="1900" b="1" dirty="0">
                          <a:solidFill>
                            <a:srgbClr val="00B050"/>
                          </a:solidFill>
                          <a:effectLst/>
                          <a:latin typeface="Calibri"/>
                          <a:ea typeface="Calibri"/>
                          <a:cs typeface="Times New Roman"/>
                        </a:rPr>
                        <a:t>, </a:t>
                      </a:r>
                      <a:r>
                        <a:rPr lang="en-US" sz="1900" b="1" dirty="0" err="1">
                          <a:solidFill>
                            <a:srgbClr val="00B050"/>
                          </a:solidFill>
                          <a:effectLst/>
                          <a:latin typeface="Calibri"/>
                          <a:ea typeface="Calibri"/>
                          <a:cs typeface="Times New Roman"/>
                        </a:rPr>
                        <a:t>Kiruhura</a:t>
                      </a:r>
                      <a:endParaRPr lang="en-US" sz="1900" dirty="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65760">
                <a:tc rowSpan="4">
                  <a:txBody>
                    <a:bodyPr/>
                    <a:lstStyle/>
                    <a:p>
                      <a:pPr marL="0" marR="0">
                        <a:lnSpc>
                          <a:spcPct val="115000"/>
                        </a:lnSpc>
                        <a:spcBef>
                          <a:spcPts val="0"/>
                        </a:spcBef>
                        <a:spcAft>
                          <a:spcPts val="0"/>
                        </a:spcAft>
                      </a:pPr>
                      <a:r>
                        <a:rPr lang="en-US" sz="1900" b="1" dirty="0">
                          <a:solidFill>
                            <a:srgbClr val="FFC000"/>
                          </a:solidFill>
                          <a:effectLst/>
                          <a:latin typeface="Calibri"/>
                          <a:ea typeface="Calibri"/>
                          <a:cs typeface="Times New Roman"/>
                        </a:rPr>
                        <a:t>Cluster </a:t>
                      </a:r>
                      <a:r>
                        <a:rPr lang="en-US" sz="1900" b="1" dirty="0" smtClean="0">
                          <a:solidFill>
                            <a:srgbClr val="FFC000"/>
                          </a:solidFill>
                          <a:effectLst/>
                          <a:latin typeface="Calibri"/>
                          <a:ea typeface="Calibri"/>
                          <a:cs typeface="Times New Roman"/>
                        </a:rPr>
                        <a:t>2</a:t>
                      </a:r>
                    </a:p>
                    <a:p>
                      <a:pPr marL="0" marR="0">
                        <a:lnSpc>
                          <a:spcPct val="115000"/>
                        </a:lnSpc>
                        <a:spcBef>
                          <a:spcPts val="0"/>
                        </a:spcBef>
                        <a:spcAft>
                          <a:spcPts val="0"/>
                        </a:spcAft>
                      </a:pPr>
                      <a:r>
                        <a:rPr lang="en-US" sz="1900" b="1" dirty="0" smtClean="0">
                          <a:solidFill>
                            <a:srgbClr val="FFC000"/>
                          </a:solidFill>
                          <a:effectLst/>
                          <a:latin typeface="Calibri"/>
                          <a:ea typeface="Times New Roman"/>
                          <a:cs typeface="Times New Roman"/>
                        </a:rPr>
                        <a:t>2014</a:t>
                      </a:r>
                      <a:endParaRPr lang="en-US" sz="1900" dirty="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FFC000"/>
                          </a:solidFill>
                          <a:effectLst/>
                          <a:latin typeface="Calibri"/>
                          <a:ea typeface="Calibri"/>
                          <a:cs typeface="Times New Roman"/>
                        </a:rPr>
                        <a:t>Leb</a:t>
                      </a:r>
                      <a:r>
                        <a:rPr lang="en-US" sz="1900" b="1" dirty="0">
                          <a:solidFill>
                            <a:srgbClr val="FFC000"/>
                          </a:solidFill>
                          <a:effectLst/>
                          <a:latin typeface="Calibri"/>
                          <a:ea typeface="Calibri"/>
                          <a:cs typeface="Times New Roman"/>
                        </a:rPr>
                        <a:t> </a:t>
                      </a:r>
                      <a:r>
                        <a:rPr lang="en-US" sz="1900" b="1" dirty="0" err="1">
                          <a:solidFill>
                            <a:srgbClr val="FFC000"/>
                          </a:solidFill>
                          <a:effectLst/>
                          <a:latin typeface="Calibri"/>
                          <a:ea typeface="Calibri"/>
                          <a:cs typeface="Times New Roman"/>
                        </a:rPr>
                        <a:t>Acoli</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b="1" dirty="0" err="1">
                          <a:solidFill>
                            <a:srgbClr val="FFC000"/>
                          </a:solidFill>
                          <a:effectLst/>
                          <a:latin typeface="Calibri"/>
                          <a:ea typeface="Calibri"/>
                          <a:cs typeface="Times New Roman"/>
                        </a:rPr>
                        <a:t>Gulu</a:t>
                      </a:r>
                      <a:r>
                        <a:rPr lang="en-US" sz="1900" b="1" dirty="0">
                          <a:solidFill>
                            <a:srgbClr val="FFC000"/>
                          </a:solidFill>
                          <a:effectLst/>
                          <a:latin typeface="Calibri"/>
                          <a:ea typeface="Calibri"/>
                          <a:cs typeface="Times New Roman"/>
                        </a:rPr>
                        <a:t>, </a:t>
                      </a:r>
                      <a:r>
                        <a:rPr lang="en-US" sz="1900" b="1" dirty="0" err="1">
                          <a:solidFill>
                            <a:srgbClr val="FFC000"/>
                          </a:solidFill>
                          <a:effectLst/>
                          <a:latin typeface="Calibri"/>
                          <a:ea typeface="Calibri"/>
                          <a:cs typeface="Times New Roman"/>
                        </a:rPr>
                        <a:t>Kitgum</a:t>
                      </a:r>
                      <a:r>
                        <a:rPr lang="en-US" sz="1900" b="1" dirty="0">
                          <a:solidFill>
                            <a:srgbClr val="FFC000"/>
                          </a:solidFill>
                          <a:effectLst/>
                          <a:latin typeface="Calibri"/>
                          <a:ea typeface="Calibri"/>
                          <a:cs typeface="Times New Roman"/>
                        </a:rPr>
                        <a:t>, </a:t>
                      </a:r>
                      <a:r>
                        <a:rPr lang="en-US" sz="1900" b="1" dirty="0" err="1">
                          <a:solidFill>
                            <a:srgbClr val="FFC000"/>
                          </a:solidFill>
                          <a:effectLst/>
                          <a:latin typeface="Calibri"/>
                          <a:ea typeface="Calibri"/>
                          <a:cs typeface="Times New Roman"/>
                        </a:rPr>
                        <a:t>Pader</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rgbClr val="FFC000"/>
                          </a:solidFill>
                          <a:effectLst/>
                          <a:latin typeface="Calibri"/>
                          <a:ea typeface="Calibri"/>
                          <a:cs typeface="Times New Roman"/>
                        </a:rPr>
                        <a:t>Lugbarati</a:t>
                      </a:r>
                      <a:endParaRPr lang="en-US" sz="19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rgbClr val="FFC000"/>
                          </a:solidFill>
                          <a:effectLst/>
                          <a:latin typeface="Calibri"/>
                          <a:ea typeface="Calibri"/>
                          <a:cs typeface="Times New Roman"/>
                        </a:rPr>
                        <a:t>Arua</a:t>
                      </a:r>
                      <a:endParaRPr lang="en-US" sz="1900" dirty="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a:solidFill>
                            <a:srgbClr val="FFC000"/>
                          </a:solidFill>
                          <a:effectLst/>
                          <a:latin typeface="Calibri"/>
                          <a:ea typeface="Calibri"/>
                          <a:cs typeface="Times New Roman"/>
                        </a:rPr>
                        <a:t>Lumasaaba</a:t>
                      </a:r>
                      <a:endParaRPr lang="en-US" sz="190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rgbClr val="FFC000"/>
                          </a:solidFill>
                          <a:effectLst/>
                          <a:latin typeface="Calibri"/>
                          <a:ea typeface="Calibri"/>
                          <a:cs typeface="Times New Roman"/>
                        </a:rPr>
                        <a:t>Mbale</a:t>
                      </a:r>
                      <a:r>
                        <a:rPr lang="en-US" sz="1900" b="1" dirty="0">
                          <a:solidFill>
                            <a:srgbClr val="FFC000"/>
                          </a:solidFill>
                          <a:effectLst/>
                          <a:latin typeface="Calibri"/>
                          <a:ea typeface="Calibri"/>
                          <a:cs typeface="Times New Roman"/>
                        </a:rPr>
                        <a:t>, </a:t>
                      </a:r>
                      <a:r>
                        <a:rPr lang="en-US" sz="1900" b="1" dirty="0" err="1">
                          <a:solidFill>
                            <a:srgbClr val="FFC000"/>
                          </a:solidFill>
                          <a:effectLst/>
                          <a:latin typeface="Calibri"/>
                          <a:ea typeface="Calibri"/>
                          <a:cs typeface="Times New Roman"/>
                        </a:rPr>
                        <a:t>Manafwa</a:t>
                      </a:r>
                      <a:r>
                        <a:rPr lang="en-US" sz="1900" b="1" dirty="0">
                          <a:solidFill>
                            <a:srgbClr val="FFC000"/>
                          </a:solidFill>
                          <a:effectLst/>
                          <a:latin typeface="Calibri"/>
                          <a:ea typeface="Calibri"/>
                          <a:cs typeface="Times New Roman"/>
                        </a:rPr>
                        <a:t>, </a:t>
                      </a:r>
                      <a:r>
                        <a:rPr lang="en-US" sz="1900" b="1" dirty="0" err="1">
                          <a:solidFill>
                            <a:srgbClr val="FFC000"/>
                          </a:solidFill>
                          <a:effectLst/>
                          <a:latin typeface="Calibri"/>
                          <a:ea typeface="Calibri"/>
                          <a:cs typeface="Times New Roman"/>
                        </a:rPr>
                        <a:t>Sironko</a:t>
                      </a:r>
                      <a:endParaRPr lang="en-US" sz="1900" dirty="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a:solidFill>
                            <a:srgbClr val="FFC000"/>
                          </a:solidFill>
                          <a:effectLst/>
                          <a:latin typeface="Calibri"/>
                          <a:ea typeface="Calibri"/>
                          <a:cs typeface="Times New Roman"/>
                        </a:rPr>
                        <a:t>Runyoro-Rutooro</a:t>
                      </a:r>
                      <a:endParaRPr lang="en-US" sz="190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FFC000"/>
                          </a:solidFill>
                          <a:effectLst/>
                          <a:latin typeface="Calibri"/>
                          <a:ea typeface="Calibri"/>
                          <a:cs typeface="Times New Roman"/>
                        </a:rPr>
                        <a:t>Kabarole</a:t>
                      </a:r>
                      <a:r>
                        <a:rPr lang="en-US" sz="1900" b="1" dirty="0">
                          <a:solidFill>
                            <a:srgbClr val="FFC000"/>
                          </a:solidFill>
                          <a:effectLst/>
                          <a:latin typeface="Calibri"/>
                          <a:ea typeface="Calibri"/>
                          <a:cs typeface="Times New Roman"/>
                        </a:rPr>
                        <a:t>, </a:t>
                      </a:r>
                      <a:r>
                        <a:rPr lang="en-US" sz="1900" b="1" dirty="0" err="1">
                          <a:solidFill>
                            <a:srgbClr val="FFC000"/>
                          </a:solidFill>
                          <a:effectLst/>
                          <a:latin typeface="Calibri"/>
                          <a:ea typeface="Calibri"/>
                          <a:cs typeface="Times New Roman"/>
                        </a:rPr>
                        <a:t>Kyenjojo</a:t>
                      </a:r>
                      <a:r>
                        <a:rPr lang="en-US" sz="1900" b="1" dirty="0">
                          <a:solidFill>
                            <a:srgbClr val="FFC000"/>
                          </a:solidFill>
                          <a:effectLst/>
                          <a:latin typeface="Calibri"/>
                          <a:ea typeface="Calibri"/>
                          <a:cs typeface="Times New Roman"/>
                        </a:rPr>
                        <a:t>, Masindi  </a:t>
                      </a:r>
                      <a:endParaRPr lang="en-US" sz="1900" dirty="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65760">
                <a:tc rowSpan="4">
                  <a:txBody>
                    <a:bodyPr/>
                    <a:lstStyle/>
                    <a:p>
                      <a:pPr marL="0" marR="0">
                        <a:lnSpc>
                          <a:spcPct val="115000"/>
                        </a:lnSpc>
                        <a:spcBef>
                          <a:spcPts val="0"/>
                        </a:spcBef>
                        <a:spcAft>
                          <a:spcPts val="0"/>
                        </a:spcAft>
                      </a:pPr>
                      <a:r>
                        <a:rPr lang="en-US" sz="1900" b="1" dirty="0">
                          <a:solidFill>
                            <a:srgbClr val="FF0000"/>
                          </a:solidFill>
                          <a:effectLst/>
                          <a:latin typeface="Calibri"/>
                          <a:ea typeface="Calibri"/>
                          <a:cs typeface="Times New Roman"/>
                        </a:rPr>
                        <a:t>Cluster </a:t>
                      </a:r>
                      <a:r>
                        <a:rPr lang="en-US" sz="1900" b="1" dirty="0" smtClean="0">
                          <a:solidFill>
                            <a:srgbClr val="FF0000"/>
                          </a:solidFill>
                          <a:effectLst/>
                          <a:latin typeface="Calibri"/>
                          <a:ea typeface="Calibri"/>
                          <a:cs typeface="Times New Roman"/>
                        </a:rPr>
                        <a:t>3</a:t>
                      </a:r>
                    </a:p>
                    <a:p>
                      <a:pPr marL="0" marR="0">
                        <a:lnSpc>
                          <a:spcPct val="115000"/>
                        </a:lnSpc>
                        <a:spcBef>
                          <a:spcPts val="0"/>
                        </a:spcBef>
                        <a:spcAft>
                          <a:spcPts val="0"/>
                        </a:spcAft>
                      </a:pPr>
                      <a:r>
                        <a:rPr lang="en-US" sz="1900" b="1" dirty="0" smtClean="0">
                          <a:solidFill>
                            <a:srgbClr val="FF0000"/>
                          </a:solidFill>
                          <a:effectLst/>
                          <a:latin typeface="Calibri"/>
                          <a:ea typeface="Times New Roman"/>
                          <a:cs typeface="Times New Roman"/>
                        </a:rPr>
                        <a:t>2015</a:t>
                      </a:r>
                      <a:endParaRPr lang="en-US" sz="1900" dirty="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a:solidFill>
                            <a:srgbClr val="FF0000"/>
                          </a:solidFill>
                          <a:effectLst/>
                          <a:latin typeface="Calibri"/>
                          <a:ea typeface="Calibri"/>
                          <a:cs typeface="Times New Roman"/>
                        </a:rPr>
                        <a:t>Lhukonzo</a:t>
                      </a:r>
                      <a:endParaRPr lang="en-US" sz="190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b="1" dirty="0" err="1">
                          <a:solidFill>
                            <a:srgbClr val="FF0000"/>
                          </a:solidFill>
                          <a:effectLst/>
                          <a:latin typeface="Calibri"/>
                          <a:ea typeface="Calibri"/>
                          <a:cs typeface="Times New Roman"/>
                        </a:rPr>
                        <a:t>Kasese</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a:solidFill>
                            <a:srgbClr val="FF0000"/>
                          </a:solidFill>
                          <a:effectLst/>
                          <a:latin typeface="Calibri"/>
                          <a:ea typeface="Calibri"/>
                          <a:cs typeface="Times New Roman"/>
                        </a:rPr>
                        <a:t>Lugwere</a:t>
                      </a:r>
                      <a:endParaRPr lang="en-US" sz="190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rgbClr val="FF0000"/>
                          </a:solidFill>
                          <a:effectLst/>
                          <a:latin typeface="Calibri"/>
                          <a:ea typeface="Calibri"/>
                          <a:cs typeface="Times New Roman"/>
                        </a:rPr>
                        <a:t>Budaka</a:t>
                      </a:r>
                      <a:r>
                        <a:rPr lang="en-US" sz="1900" b="1" dirty="0">
                          <a:solidFill>
                            <a:srgbClr val="FF0000"/>
                          </a:solidFill>
                          <a:effectLst/>
                          <a:latin typeface="Calibri"/>
                          <a:ea typeface="Calibri"/>
                          <a:cs typeface="Times New Roman"/>
                        </a:rPr>
                        <a:t>, </a:t>
                      </a:r>
                      <a:r>
                        <a:rPr lang="en-US" sz="1900" b="1" dirty="0" err="1">
                          <a:solidFill>
                            <a:srgbClr val="FF0000"/>
                          </a:solidFill>
                          <a:effectLst/>
                          <a:latin typeface="Calibri"/>
                          <a:ea typeface="Calibri"/>
                          <a:cs typeface="Times New Roman"/>
                        </a:rPr>
                        <a:t>Kibuku</a:t>
                      </a:r>
                      <a:r>
                        <a:rPr lang="en-US" sz="1900" b="1" dirty="0">
                          <a:solidFill>
                            <a:srgbClr val="FF0000"/>
                          </a:solidFill>
                          <a:effectLst/>
                          <a:latin typeface="Calibri"/>
                          <a:ea typeface="Calibri"/>
                          <a:cs typeface="Times New Roman"/>
                        </a:rPr>
                        <a:t>, </a:t>
                      </a:r>
                      <a:r>
                        <a:rPr lang="en-US" sz="1900" b="1" dirty="0" err="1">
                          <a:solidFill>
                            <a:srgbClr val="FF0000"/>
                          </a:solidFill>
                          <a:effectLst/>
                          <a:latin typeface="Calibri"/>
                          <a:ea typeface="Calibri"/>
                          <a:cs typeface="Times New Roman"/>
                        </a:rPr>
                        <a:t>Pallisa</a:t>
                      </a:r>
                      <a:endParaRPr lang="en-US" sz="1900" dirty="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a:solidFill>
                            <a:srgbClr val="FF0000"/>
                          </a:solidFill>
                          <a:effectLst/>
                          <a:latin typeface="Calibri"/>
                          <a:ea typeface="Calibri"/>
                          <a:cs typeface="Times New Roman"/>
                        </a:rPr>
                        <a:t>Lusoga</a:t>
                      </a:r>
                      <a:endParaRPr lang="en-US" sz="190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rgbClr val="FF0000"/>
                          </a:solidFill>
                          <a:effectLst/>
                          <a:latin typeface="Calibri"/>
                          <a:ea typeface="Calibri"/>
                          <a:cs typeface="Times New Roman"/>
                        </a:rPr>
                        <a:t>Iganga</a:t>
                      </a:r>
                      <a:r>
                        <a:rPr lang="en-US" sz="1900" b="1" dirty="0">
                          <a:solidFill>
                            <a:srgbClr val="FF0000"/>
                          </a:solidFill>
                          <a:effectLst/>
                          <a:latin typeface="Calibri"/>
                          <a:ea typeface="Calibri"/>
                          <a:cs typeface="Times New Roman"/>
                        </a:rPr>
                        <a:t>, </a:t>
                      </a:r>
                      <a:r>
                        <a:rPr lang="en-US" sz="1900" b="1" dirty="0" err="1">
                          <a:solidFill>
                            <a:srgbClr val="FF0000"/>
                          </a:solidFill>
                          <a:effectLst/>
                          <a:latin typeface="Calibri"/>
                          <a:ea typeface="Calibri"/>
                          <a:cs typeface="Times New Roman"/>
                        </a:rPr>
                        <a:t>Kamuli</a:t>
                      </a:r>
                      <a:endParaRPr lang="en-US" sz="1900" dirty="0">
                        <a:effectLst/>
                        <a:latin typeface="Calibri"/>
                        <a:ea typeface="Times New Roman"/>
                        <a:cs typeface="Times New Roman"/>
                      </a:endParaRPr>
                    </a:p>
                  </a:txBody>
                  <a:tcPr marL="68580" marR="68580" marT="0" marB="0">
                    <a:lnL>
                      <a:noFill/>
                    </a:lnL>
                    <a:lnR>
                      <a:noFill/>
                    </a:lnR>
                    <a:lnT>
                      <a:noFill/>
                    </a:lnT>
                    <a:lnB>
                      <a:noFill/>
                    </a:lnB>
                  </a:tcPr>
                </a:tc>
              </a:tr>
              <a:tr h="731520">
                <a:tc vMerge="1">
                  <a:txBody>
                    <a:bodyPr/>
                    <a:lstStyle/>
                    <a:p>
                      <a:endParaRPr lang="en-US"/>
                    </a:p>
                  </a:txBody>
                  <a:tcPr/>
                </a:tc>
                <a:tc>
                  <a:txBody>
                    <a:bodyPr/>
                    <a:lstStyle/>
                    <a:p>
                      <a:pPr marL="0" marR="0">
                        <a:lnSpc>
                          <a:spcPct val="115000"/>
                        </a:lnSpc>
                        <a:spcBef>
                          <a:spcPts val="0"/>
                        </a:spcBef>
                        <a:spcAft>
                          <a:spcPts val="0"/>
                        </a:spcAft>
                      </a:pPr>
                      <a:r>
                        <a:rPr lang="en-US" sz="1900" b="1">
                          <a:solidFill>
                            <a:srgbClr val="FF0000"/>
                          </a:solidFill>
                          <a:effectLst/>
                          <a:latin typeface="Calibri"/>
                          <a:ea typeface="Calibri"/>
                          <a:cs typeface="Times New Roman"/>
                        </a:rPr>
                        <a:t>Ngakarimojong</a:t>
                      </a:r>
                      <a:endParaRPr lang="en-US" sz="190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FF0000"/>
                          </a:solidFill>
                          <a:effectLst/>
                          <a:latin typeface="Calibri"/>
                          <a:ea typeface="Calibri"/>
                          <a:cs typeface="Times New Roman"/>
                        </a:rPr>
                        <a:t>Moroto</a:t>
                      </a:r>
                      <a:r>
                        <a:rPr lang="en-US" sz="1900" b="1" dirty="0">
                          <a:solidFill>
                            <a:srgbClr val="FF0000"/>
                          </a:solidFill>
                          <a:effectLst/>
                          <a:latin typeface="Calibri"/>
                          <a:ea typeface="Calibri"/>
                          <a:cs typeface="Times New Roman"/>
                        </a:rPr>
                        <a:t>, </a:t>
                      </a:r>
                      <a:r>
                        <a:rPr lang="en-US" sz="1900" b="1" dirty="0" err="1">
                          <a:solidFill>
                            <a:srgbClr val="FF0000"/>
                          </a:solidFill>
                          <a:effectLst/>
                          <a:latin typeface="Calibri"/>
                          <a:ea typeface="Calibri"/>
                          <a:cs typeface="Times New Roman"/>
                        </a:rPr>
                        <a:t>Kaabong</a:t>
                      </a:r>
                      <a:r>
                        <a:rPr lang="en-US" sz="1900" b="1" dirty="0">
                          <a:solidFill>
                            <a:srgbClr val="FF0000"/>
                          </a:solidFill>
                          <a:effectLst/>
                          <a:latin typeface="Calibri"/>
                          <a:ea typeface="Calibri"/>
                          <a:cs typeface="Times New Roman"/>
                        </a:rPr>
                        <a:t> </a:t>
                      </a:r>
                      <a:r>
                        <a:rPr lang="en-US" sz="1900" b="1" dirty="0" err="1">
                          <a:solidFill>
                            <a:srgbClr val="FF0000"/>
                          </a:solidFill>
                          <a:effectLst/>
                          <a:latin typeface="Calibri"/>
                          <a:ea typeface="Calibri"/>
                          <a:cs typeface="Times New Roman"/>
                        </a:rPr>
                        <a:t>Nakapiripirit</a:t>
                      </a:r>
                      <a:r>
                        <a:rPr lang="en-US" sz="1900" b="1" dirty="0">
                          <a:solidFill>
                            <a:srgbClr val="FF0000"/>
                          </a:solidFill>
                          <a:effectLst/>
                          <a:latin typeface="Calibri"/>
                          <a:ea typeface="Calibri"/>
                          <a:cs typeface="Times New Roman"/>
                        </a:rPr>
                        <a:t>, </a:t>
                      </a:r>
                      <a:r>
                        <a:rPr lang="en-US" sz="1900" b="1" dirty="0" err="1">
                          <a:solidFill>
                            <a:srgbClr val="FF0000"/>
                          </a:solidFill>
                          <a:effectLst/>
                          <a:latin typeface="Calibri"/>
                          <a:ea typeface="Calibri"/>
                          <a:cs typeface="Times New Roman"/>
                        </a:rPr>
                        <a:t>Napak</a:t>
                      </a:r>
                      <a:endParaRPr lang="en-US" sz="1900" dirty="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Title 1"/>
          <p:cNvSpPr>
            <a:spLocks noGrp="1"/>
          </p:cNvSpPr>
          <p:nvPr>
            <p:ph type="title"/>
          </p:nvPr>
        </p:nvSpPr>
        <p:spPr/>
        <p:txBody>
          <a:bodyPr/>
          <a:lstStyle/>
          <a:p>
            <a:r>
              <a:rPr lang="en-US" dirty="0" smtClean="0"/>
              <a:t>EGRA Methodology</a:t>
            </a:r>
            <a:endParaRPr lang="en-US" dirty="0"/>
          </a:p>
        </p:txBody>
      </p:sp>
    </p:spTree>
    <p:extLst>
      <p:ext uri="{BB962C8B-B14F-4D97-AF65-F5344CB8AC3E}">
        <p14:creationId xmlns:p14="http://schemas.microsoft.com/office/powerpoint/2010/main" val="155120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Large Scale Randomized Control Trial</a:t>
            </a:r>
          </a:p>
          <a:p>
            <a:pPr marL="0" indent="0">
              <a:buNone/>
            </a:pPr>
            <a:r>
              <a:rPr lang="en-US" dirty="0"/>
              <a:t>	</a:t>
            </a:r>
            <a:r>
              <a:rPr lang="en-US" dirty="0" smtClean="0"/>
              <a:t>using </a:t>
            </a:r>
            <a:r>
              <a:rPr lang="en-US" b="1" dirty="0" smtClean="0">
                <a:solidFill>
                  <a:srgbClr val="C00000"/>
                </a:solidFill>
              </a:rPr>
              <a:t>Early Grades Reading Assessment</a:t>
            </a:r>
          </a:p>
          <a:p>
            <a:pPr marL="0" indent="0">
              <a:buNone/>
            </a:pPr>
            <a:endParaRPr lang="en-US" dirty="0" smtClean="0"/>
          </a:p>
          <a:p>
            <a:pPr marL="0" indent="0">
              <a:buNone/>
            </a:pPr>
            <a:r>
              <a:rPr lang="en-US" dirty="0" smtClean="0"/>
              <a:t>Adapted for </a:t>
            </a:r>
            <a:r>
              <a:rPr lang="en-US" b="1" dirty="0" smtClean="0">
                <a:solidFill>
                  <a:srgbClr val="C00000"/>
                </a:solidFill>
              </a:rPr>
              <a:t>12 local languages </a:t>
            </a:r>
            <a:r>
              <a:rPr lang="en-US" dirty="0" smtClean="0"/>
              <a:t>(and English)</a:t>
            </a:r>
          </a:p>
          <a:p>
            <a:pPr marL="0" indent="0">
              <a:buNone/>
            </a:pPr>
            <a:endParaRPr lang="en-US" dirty="0"/>
          </a:p>
          <a:p>
            <a:pPr marL="0" indent="0">
              <a:buNone/>
            </a:pPr>
            <a:r>
              <a:rPr lang="en-US" dirty="0" smtClean="0"/>
              <a:t>Subtasks test foundational reading skills</a:t>
            </a:r>
          </a:p>
          <a:p>
            <a:pPr marL="0" indent="0">
              <a:buNone/>
            </a:pPr>
            <a:r>
              <a:rPr lang="en-US" dirty="0"/>
              <a:t>	</a:t>
            </a:r>
            <a:r>
              <a:rPr lang="en-US" dirty="0" smtClean="0"/>
              <a:t>		</a:t>
            </a:r>
            <a:r>
              <a:rPr lang="en-US" sz="1800" b="1" dirty="0">
                <a:solidFill>
                  <a:srgbClr val="C00000"/>
                </a:solidFill>
              </a:rPr>
              <a:t>Alphabetic Principal</a:t>
            </a:r>
          </a:p>
          <a:p>
            <a:pPr marL="0" indent="0">
              <a:buNone/>
            </a:pPr>
            <a:r>
              <a:rPr lang="en-US" sz="1800" b="1" dirty="0">
                <a:solidFill>
                  <a:srgbClr val="C00000"/>
                </a:solidFill>
              </a:rPr>
              <a:t>			Phonemic Awareness</a:t>
            </a:r>
          </a:p>
          <a:p>
            <a:pPr marL="0" indent="0">
              <a:buNone/>
            </a:pPr>
            <a:r>
              <a:rPr lang="en-US" sz="1800" b="1" dirty="0">
                <a:solidFill>
                  <a:srgbClr val="C00000"/>
                </a:solidFill>
              </a:rPr>
              <a:t>			Listening Comprehension</a:t>
            </a:r>
          </a:p>
          <a:p>
            <a:pPr marL="0" indent="0">
              <a:buNone/>
            </a:pPr>
            <a:r>
              <a:rPr lang="en-US" sz="1800" b="1" dirty="0">
                <a:solidFill>
                  <a:srgbClr val="C00000"/>
                </a:solidFill>
              </a:rPr>
              <a:t>			Reading Comprehension</a:t>
            </a:r>
          </a:p>
          <a:p>
            <a:pPr marL="0" indent="0">
              <a:buNone/>
            </a:pPr>
            <a:r>
              <a:rPr lang="en-US" sz="1800" b="1" dirty="0">
                <a:solidFill>
                  <a:srgbClr val="C00000"/>
                </a:solidFill>
              </a:rPr>
              <a:t>			Vocabulary</a:t>
            </a:r>
          </a:p>
          <a:p>
            <a:pPr marL="0" indent="0">
              <a:buNone/>
            </a:pPr>
            <a:endParaRPr lang="en-US" sz="1800" b="1" dirty="0">
              <a:solidFill>
                <a:srgbClr val="C00000"/>
              </a:solidFill>
            </a:endParaRPr>
          </a:p>
          <a:p>
            <a:pPr marL="0" indent="0">
              <a:buNone/>
            </a:pPr>
            <a:r>
              <a:rPr lang="en-US" dirty="0"/>
              <a:t>To date, </a:t>
            </a:r>
            <a:r>
              <a:rPr lang="en-US" b="1" dirty="0">
                <a:solidFill>
                  <a:srgbClr val="C00000"/>
                </a:solidFill>
              </a:rPr>
              <a:t>over 34,500 </a:t>
            </a:r>
            <a:r>
              <a:rPr lang="en-US" dirty="0"/>
              <a:t>EGRA Assessments </a:t>
            </a:r>
            <a:r>
              <a:rPr lang="en-US" dirty="0" smtClean="0"/>
              <a:t>conducted</a:t>
            </a:r>
            <a:endParaRPr lang="en-US" dirty="0"/>
          </a:p>
        </p:txBody>
      </p:sp>
      <p:sp>
        <p:nvSpPr>
          <p:cNvPr id="4" name="Slide Number Placeholder 3"/>
          <p:cNvSpPr>
            <a:spLocks noGrp="1"/>
          </p:cNvSpPr>
          <p:nvPr>
            <p:ph type="sldNum" sz="quarter" idx="12"/>
          </p:nvPr>
        </p:nvSpPr>
        <p:spPr/>
        <p:txBody>
          <a:bodyPr/>
          <a:lstStyle/>
          <a:p>
            <a:pPr>
              <a:defRPr/>
            </a:pPr>
            <a:fld id="{96D9B6D7-7305-43F3-83B3-C76B9B1D35C8}" type="slidenum">
              <a:rPr lang="en-US" smtClean="0"/>
              <a:pPr>
                <a:defRPr/>
              </a:pPr>
              <a:t>9</a:t>
            </a:fld>
            <a:endParaRPr lang="en-US" dirty="0"/>
          </a:p>
        </p:txBody>
      </p:sp>
      <p:sp>
        <p:nvSpPr>
          <p:cNvPr id="8" name="Rectangle 7"/>
          <p:cNvSpPr/>
          <p:nvPr/>
        </p:nvSpPr>
        <p:spPr bwMode="auto">
          <a:xfrm>
            <a:off x="152400" y="1219200"/>
            <a:ext cx="8991600" cy="5638800"/>
          </a:xfrm>
          <a:prstGeom prst="rect">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11115314"/>
              </p:ext>
            </p:extLst>
          </p:nvPr>
        </p:nvGraphicFramePr>
        <p:xfrm>
          <a:off x="107505" y="1196752"/>
          <a:ext cx="9036495" cy="5786628"/>
        </p:xfrm>
        <a:graphic>
          <a:graphicData uri="http://schemas.openxmlformats.org/drawingml/2006/table">
            <a:tbl>
              <a:tblPr firstRow="1" firstCol="1" bandRow="1"/>
              <a:tblGrid>
                <a:gridCol w="2231445"/>
                <a:gridCol w="3402525"/>
                <a:gridCol w="3402525"/>
              </a:tblGrid>
              <a:tr h="365760">
                <a:tc gridSpan="3">
                  <a:txBody>
                    <a:bodyPr/>
                    <a:lstStyle/>
                    <a:p>
                      <a:pPr marL="0" marR="0" algn="ctr">
                        <a:lnSpc>
                          <a:spcPct val="115000"/>
                        </a:lnSpc>
                        <a:spcBef>
                          <a:spcPts val="0"/>
                        </a:spcBef>
                        <a:spcAft>
                          <a:spcPts val="0"/>
                        </a:spcAft>
                      </a:pPr>
                      <a:r>
                        <a:rPr lang="en-US" sz="1900" b="1" dirty="0">
                          <a:solidFill>
                            <a:schemeClr val="bg1"/>
                          </a:solidFill>
                          <a:effectLst/>
                          <a:latin typeface="Calibri"/>
                          <a:ea typeface="Calibri"/>
                          <a:cs typeface="Times New Roman"/>
                        </a:rPr>
                        <a:t>Intervention Clusters by Language and District</a:t>
                      </a:r>
                      <a:endParaRPr lang="en-US" sz="1900" dirty="0">
                        <a:solidFill>
                          <a:schemeClr val="bg1"/>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en-US"/>
                    </a:p>
                  </a:txBody>
                  <a:tcPr/>
                </a:tc>
                <a:tc hMerge="1">
                  <a:txBody>
                    <a:bodyPr/>
                    <a:lstStyle/>
                    <a:p>
                      <a:endParaRPr lang="en-US"/>
                    </a:p>
                  </a:txBody>
                  <a:tcPr/>
                </a:tc>
              </a:tr>
              <a:tr h="665988">
                <a:tc>
                  <a:txBody>
                    <a:bodyPr/>
                    <a:lstStyle/>
                    <a:p>
                      <a:pPr marL="0" marR="0">
                        <a:lnSpc>
                          <a:spcPct val="115000"/>
                        </a:lnSpc>
                        <a:spcBef>
                          <a:spcPts val="0"/>
                        </a:spcBef>
                        <a:spcAft>
                          <a:spcPts val="0"/>
                        </a:spcAft>
                      </a:pPr>
                      <a:r>
                        <a:rPr lang="en-US" sz="1900" b="1" dirty="0">
                          <a:effectLst/>
                          <a:latin typeface="Calibri"/>
                          <a:ea typeface="Calibri"/>
                          <a:cs typeface="Times New Roman"/>
                        </a:rPr>
                        <a:t>Cluster</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900" b="1" dirty="0">
                          <a:effectLst/>
                          <a:latin typeface="Calibri"/>
                          <a:ea typeface="Calibri"/>
                          <a:cs typeface="Times New Roman"/>
                        </a:rPr>
                        <a:t>Languages</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900" b="1" dirty="0">
                          <a:effectLst/>
                          <a:latin typeface="Calibri"/>
                          <a:ea typeface="Calibri"/>
                          <a:cs typeface="Times New Roman"/>
                        </a:rPr>
                        <a:t>Districts Receiving Intervention</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65760">
                <a:tc rowSpan="4">
                  <a:txBody>
                    <a:bodyPr/>
                    <a:lstStyle/>
                    <a:p>
                      <a:pPr marL="0" marR="0">
                        <a:lnSpc>
                          <a:spcPct val="115000"/>
                        </a:lnSpc>
                        <a:spcBef>
                          <a:spcPts val="0"/>
                        </a:spcBef>
                        <a:spcAft>
                          <a:spcPts val="0"/>
                        </a:spcAft>
                      </a:pPr>
                      <a:r>
                        <a:rPr lang="en-US" sz="1900" b="1" dirty="0">
                          <a:solidFill>
                            <a:srgbClr val="00B050"/>
                          </a:solidFill>
                          <a:effectLst/>
                          <a:latin typeface="Calibri"/>
                          <a:ea typeface="Calibri"/>
                          <a:cs typeface="Times New Roman"/>
                        </a:rPr>
                        <a:t>Cluster </a:t>
                      </a:r>
                      <a:r>
                        <a:rPr lang="en-US" sz="1900" b="1" dirty="0" smtClean="0">
                          <a:solidFill>
                            <a:srgbClr val="00B050"/>
                          </a:solidFill>
                          <a:effectLst/>
                          <a:latin typeface="Calibri"/>
                          <a:ea typeface="Calibri"/>
                          <a:cs typeface="Times New Roman"/>
                        </a:rPr>
                        <a:t>1</a:t>
                      </a:r>
                    </a:p>
                    <a:p>
                      <a:pPr marL="0" marR="0">
                        <a:lnSpc>
                          <a:spcPct val="115000"/>
                        </a:lnSpc>
                        <a:spcBef>
                          <a:spcPts val="0"/>
                        </a:spcBef>
                        <a:spcAft>
                          <a:spcPts val="0"/>
                        </a:spcAft>
                      </a:pPr>
                      <a:r>
                        <a:rPr lang="en-US" sz="1900" b="1" dirty="0" smtClean="0">
                          <a:solidFill>
                            <a:srgbClr val="00B050"/>
                          </a:solidFill>
                          <a:effectLst/>
                          <a:latin typeface="Calibri"/>
                          <a:ea typeface="Times New Roman"/>
                          <a:cs typeface="Times New Roman"/>
                        </a:rPr>
                        <a:t>2013</a:t>
                      </a:r>
                      <a:endParaRPr lang="en-US" sz="1900" dirty="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Ateso</a:t>
                      </a:r>
                      <a:endParaRPr lang="en-US" sz="1900" dirty="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b="1">
                          <a:solidFill>
                            <a:srgbClr val="00B050"/>
                          </a:solidFill>
                          <a:effectLst/>
                          <a:latin typeface="Calibri"/>
                          <a:ea typeface="Calibri"/>
                          <a:cs typeface="Times New Roman"/>
                        </a:rPr>
                        <a:t>Katakwi, Kumi, Serere</a:t>
                      </a:r>
                      <a:endParaRPr lang="en-US" sz="1900">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Leblango</a:t>
                      </a:r>
                      <a:endParaRPr lang="en-US" sz="19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a:solidFill>
                            <a:srgbClr val="00B050"/>
                          </a:solidFill>
                          <a:effectLst/>
                          <a:latin typeface="Calibri"/>
                          <a:ea typeface="Calibri"/>
                          <a:cs typeface="Times New Roman"/>
                        </a:rPr>
                        <a:t>Apac, Kole, Lira</a:t>
                      </a:r>
                      <a:endParaRPr lang="en-US" sz="190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a:solidFill>
                            <a:srgbClr val="00B050"/>
                          </a:solidFill>
                          <a:effectLst/>
                          <a:latin typeface="Calibri"/>
                          <a:ea typeface="Calibri"/>
                          <a:cs typeface="Times New Roman"/>
                        </a:rPr>
                        <a:t>Luganda</a:t>
                      </a:r>
                      <a:endParaRPr lang="en-US" sz="19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a:solidFill>
                            <a:srgbClr val="00B050"/>
                          </a:solidFill>
                          <a:effectLst/>
                          <a:latin typeface="Calibri"/>
                          <a:ea typeface="Calibri"/>
                          <a:cs typeface="Times New Roman"/>
                        </a:rPr>
                        <a:t>Gomba, Wakiso</a:t>
                      </a:r>
                      <a:endParaRPr lang="en-US" sz="1900">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Runyankore-Rukiga</a:t>
                      </a:r>
                      <a:endParaRPr lang="en-US" sz="1900" dirty="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rgbClr val="00B050"/>
                          </a:solidFill>
                          <a:effectLst/>
                          <a:latin typeface="Calibri"/>
                          <a:ea typeface="Calibri"/>
                          <a:cs typeface="Times New Roman"/>
                        </a:rPr>
                        <a:t>Bushenyi</a:t>
                      </a:r>
                      <a:r>
                        <a:rPr lang="en-US" sz="1900" b="1" dirty="0">
                          <a:solidFill>
                            <a:srgbClr val="00B050"/>
                          </a:solidFill>
                          <a:effectLst/>
                          <a:latin typeface="Calibri"/>
                          <a:ea typeface="Calibri"/>
                          <a:cs typeface="Times New Roman"/>
                        </a:rPr>
                        <a:t>, </a:t>
                      </a:r>
                      <a:r>
                        <a:rPr lang="en-US" sz="1900" b="1" dirty="0" err="1">
                          <a:solidFill>
                            <a:srgbClr val="00B050"/>
                          </a:solidFill>
                          <a:effectLst/>
                          <a:latin typeface="Calibri"/>
                          <a:ea typeface="Calibri"/>
                          <a:cs typeface="Times New Roman"/>
                        </a:rPr>
                        <a:t>Kabale</a:t>
                      </a:r>
                      <a:r>
                        <a:rPr lang="en-US" sz="1900" b="1" dirty="0">
                          <a:solidFill>
                            <a:srgbClr val="00B050"/>
                          </a:solidFill>
                          <a:effectLst/>
                          <a:latin typeface="Calibri"/>
                          <a:ea typeface="Calibri"/>
                          <a:cs typeface="Times New Roman"/>
                        </a:rPr>
                        <a:t>, </a:t>
                      </a:r>
                      <a:r>
                        <a:rPr lang="en-US" sz="1900" b="1" dirty="0" err="1">
                          <a:solidFill>
                            <a:srgbClr val="00B050"/>
                          </a:solidFill>
                          <a:effectLst/>
                          <a:latin typeface="Calibri"/>
                          <a:ea typeface="Calibri"/>
                          <a:cs typeface="Times New Roman"/>
                        </a:rPr>
                        <a:t>Kiruhura</a:t>
                      </a:r>
                      <a:endParaRPr lang="en-US" sz="1900" dirty="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65760">
                <a:tc rowSpan="4">
                  <a:txBody>
                    <a:bodyPr/>
                    <a:lstStyle/>
                    <a:p>
                      <a:pPr marL="0" marR="0">
                        <a:lnSpc>
                          <a:spcPct val="115000"/>
                        </a:lnSpc>
                        <a:spcBef>
                          <a:spcPts val="0"/>
                        </a:spcBef>
                        <a:spcAft>
                          <a:spcPts val="0"/>
                        </a:spcAft>
                      </a:pPr>
                      <a:r>
                        <a:rPr lang="en-US" sz="1900" b="1" dirty="0">
                          <a:solidFill>
                            <a:schemeClr val="bg1">
                              <a:lumMod val="95000"/>
                            </a:schemeClr>
                          </a:solidFill>
                          <a:effectLst/>
                          <a:latin typeface="Calibri"/>
                          <a:ea typeface="Calibri"/>
                          <a:cs typeface="Times New Roman"/>
                        </a:rPr>
                        <a:t>Cluster </a:t>
                      </a:r>
                      <a:r>
                        <a:rPr lang="en-US" sz="1900" b="1" dirty="0" smtClean="0">
                          <a:solidFill>
                            <a:schemeClr val="bg1">
                              <a:lumMod val="95000"/>
                            </a:schemeClr>
                          </a:solidFill>
                          <a:effectLst/>
                          <a:latin typeface="Calibri"/>
                          <a:ea typeface="Calibri"/>
                          <a:cs typeface="Times New Roman"/>
                        </a:rPr>
                        <a:t>2</a:t>
                      </a:r>
                    </a:p>
                    <a:p>
                      <a:pPr marL="0" marR="0">
                        <a:lnSpc>
                          <a:spcPct val="115000"/>
                        </a:lnSpc>
                        <a:spcBef>
                          <a:spcPts val="0"/>
                        </a:spcBef>
                        <a:spcAft>
                          <a:spcPts val="0"/>
                        </a:spcAft>
                      </a:pPr>
                      <a:r>
                        <a:rPr lang="en-US" sz="1900" b="1" dirty="0" smtClean="0">
                          <a:solidFill>
                            <a:schemeClr val="bg1">
                              <a:lumMod val="95000"/>
                            </a:schemeClr>
                          </a:solidFill>
                          <a:effectLst/>
                          <a:latin typeface="Calibri"/>
                          <a:ea typeface="Times New Roman"/>
                          <a:cs typeface="Times New Roman"/>
                        </a:rPr>
                        <a:t>2014</a:t>
                      </a:r>
                      <a:endParaRPr lang="en-US" sz="1900" dirty="0">
                        <a:solidFill>
                          <a:schemeClr val="bg1">
                            <a:lumMod val="95000"/>
                          </a:schemeClr>
                        </a:solidFill>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Leb</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Acoli</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Gulu</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Kitgum</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Pader</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Lugbarati</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Arua</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Lumasaaba</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Mbale</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Manafwa</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Sironko</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Runyoro-Rutooro</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Kabarole</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Kyenjojo</a:t>
                      </a:r>
                      <a:r>
                        <a:rPr lang="en-US" sz="1900" b="1" dirty="0">
                          <a:solidFill>
                            <a:schemeClr val="bg1">
                              <a:lumMod val="95000"/>
                            </a:schemeClr>
                          </a:solidFill>
                          <a:effectLst/>
                          <a:latin typeface="Calibri"/>
                          <a:ea typeface="Calibri"/>
                          <a:cs typeface="Times New Roman"/>
                        </a:rPr>
                        <a:t>, Masindi  </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65760">
                <a:tc rowSpan="4">
                  <a:txBody>
                    <a:bodyPr/>
                    <a:lstStyle/>
                    <a:p>
                      <a:pPr marL="0" marR="0">
                        <a:lnSpc>
                          <a:spcPct val="115000"/>
                        </a:lnSpc>
                        <a:spcBef>
                          <a:spcPts val="0"/>
                        </a:spcBef>
                        <a:spcAft>
                          <a:spcPts val="0"/>
                        </a:spcAft>
                      </a:pPr>
                      <a:r>
                        <a:rPr lang="en-US" sz="1900" b="1" dirty="0">
                          <a:solidFill>
                            <a:schemeClr val="bg1">
                              <a:lumMod val="95000"/>
                            </a:schemeClr>
                          </a:solidFill>
                          <a:effectLst/>
                          <a:latin typeface="Calibri"/>
                          <a:ea typeface="Calibri"/>
                          <a:cs typeface="Times New Roman"/>
                        </a:rPr>
                        <a:t>Cluster </a:t>
                      </a:r>
                      <a:r>
                        <a:rPr lang="en-US" sz="1900" b="1" dirty="0" smtClean="0">
                          <a:solidFill>
                            <a:schemeClr val="bg1">
                              <a:lumMod val="95000"/>
                            </a:schemeClr>
                          </a:solidFill>
                          <a:effectLst/>
                          <a:latin typeface="Calibri"/>
                          <a:ea typeface="Calibri"/>
                          <a:cs typeface="Times New Roman"/>
                        </a:rPr>
                        <a:t>3</a:t>
                      </a:r>
                    </a:p>
                    <a:p>
                      <a:pPr marL="0" marR="0">
                        <a:lnSpc>
                          <a:spcPct val="115000"/>
                        </a:lnSpc>
                        <a:spcBef>
                          <a:spcPts val="0"/>
                        </a:spcBef>
                        <a:spcAft>
                          <a:spcPts val="0"/>
                        </a:spcAft>
                      </a:pPr>
                      <a:r>
                        <a:rPr lang="en-US" sz="1900" b="1" dirty="0" smtClean="0">
                          <a:solidFill>
                            <a:schemeClr val="bg1">
                              <a:lumMod val="95000"/>
                            </a:schemeClr>
                          </a:solidFill>
                          <a:effectLst/>
                          <a:latin typeface="Calibri"/>
                          <a:ea typeface="Times New Roman"/>
                          <a:cs typeface="Times New Roman"/>
                        </a:rPr>
                        <a:t>2015</a:t>
                      </a:r>
                      <a:endParaRPr lang="en-US" sz="1900" dirty="0">
                        <a:solidFill>
                          <a:schemeClr val="bg1">
                            <a:lumMod val="95000"/>
                          </a:schemeClr>
                        </a:solidFill>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Lhukonzo</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Kasese</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a:solidFill>
                            <a:schemeClr val="bg1">
                              <a:lumMod val="95000"/>
                            </a:schemeClr>
                          </a:solidFill>
                          <a:effectLst/>
                          <a:latin typeface="Calibri"/>
                          <a:ea typeface="Calibri"/>
                          <a:cs typeface="Times New Roman"/>
                        </a:rPr>
                        <a:t>Lugwere</a:t>
                      </a:r>
                      <a:endParaRPr lang="en-US" sz="190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Budaka</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Kibuku</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Pallisa</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r>
              <a:tr h="365760">
                <a:tc vMerge="1">
                  <a:txBody>
                    <a:bodyPr/>
                    <a:lstStyle/>
                    <a:p>
                      <a:endParaRPr lang="en-US"/>
                    </a:p>
                  </a:txBody>
                  <a:tcPr/>
                </a:tc>
                <a:tc>
                  <a:txBody>
                    <a:bodyPr/>
                    <a:lstStyle/>
                    <a:p>
                      <a:pPr marL="0" marR="0">
                        <a:lnSpc>
                          <a:spcPct val="115000"/>
                        </a:lnSpc>
                        <a:spcBef>
                          <a:spcPts val="0"/>
                        </a:spcBef>
                        <a:spcAft>
                          <a:spcPts val="0"/>
                        </a:spcAft>
                      </a:pPr>
                      <a:r>
                        <a:rPr lang="en-US" sz="1900" b="1">
                          <a:solidFill>
                            <a:schemeClr val="bg1">
                              <a:lumMod val="95000"/>
                            </a:schemeClr>
                          </a:solidFill>
                          <a:effectLst/>
                          <a:latin typeface="Calibri"/>
                          <a:ea typeface="Calibri"/>
                          <a:cs typeface="Times New Roman"/>
                        </a:rPr>
                        <a:t>Lusoga</a:t>
                      </a:r>
                      <a:endParaRPr lang="en-US" sz="190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Iganga</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Kamuli</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a:noFill/>
                    </a:lnB>
                  </a:tcPr>
                </a:tc>
              </a:tr>
              <a:tr h="731520">
                <a:tc vMerge="1">
                  <a:txBody>
                    <a:bodyPr/>
                    <a:lstStyle/>
                    <a:p>
                      <a:endParaRPr lang="en-US"/>
                    </a:p>
                  </a:txBody>
                  <a:tcPr/>
                </a:tc>
                <a:tc>
                  <a:txBody>
                    <a:bodyPr/>
                    <a:lstStyle/>
                    <a:p>
                      <a:pPr marL="0" marR="0">
                        <a:lnSpc>
                          <a:spcPct val="115000"/>
                        </a:lnSpc>
                        <a:spcBef>
                          <a:spcPts val="0"/>
                        </a:spcBef>
                        <a:spcAft>
                          <a:spcPts val="0"/>
                        </a:spcAft>
                      </a:pPr>
                      <a:r>
                        <a:rPr lang="en-US" sz="1900" b="1">
                          <a:solidFill>
                            <a:schemeClr val="bg1">
                              <a:lumMod val="95000"/>
                            </a:schemeClr>
                          </a:solidFill>
                          <a:effectLst/>
                          <a:latin typeface="Calibri"/>
                          <a:ea typeface="Calibri"/>
                          <a:cs typeface="Times New Roman"/>
                        </a:rPr>
                        <a:t>Ngakarimojong</a:t>
                      </a:r>
                      <a:endParaRPr lang="en-US" sz="190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err="1">
                          <a:solidFill>
                            <a:schemeClr val="bg1">
                              <a:lumMod val="95000"/>
                            </a:schemeClr>
                          </a:solidFill>
                          <a:effectLst/>
                          <a:latin typeface="Calibri"/>
                          <a:ea typeface="Calibri"/>
                          <a:cs typeface="Times New Roman"/>
                        </a:rPr>
                        <a:t>Moroto</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Kaabong</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Nakapiripirit</a:t>
                      </a:r>
                      <a:r>
                        <a:rPr lang="en-US" sz="1900" b="1" dirty="0">
                          <a:solidFill>
                            <a:schemeClr val="bg1">
                              <a:lumMod val="95000"/>
                            </a:schemeClr>
                          </a:solidFill>
                          <a:effectLst/>
                          <a:latin typeface="Calibri"/>
                          <a:ea typeface="Calibri"/>
                          <a:cs typeface="Times New Roman"/>
                        </a:rPr>
                        <a:t>, </a:t>
                      </a:r>
                      <a:r>
                        <a:rPr lang="en-US" sz="1900" b="1" dirty="0" err="1">
                          <a:solidFill>
                            <a:schemeClr val="bg1">
                              <a:lumMod val="95000"/>
                            </a:schemeClr>
                          </a:solidFill>
                          <a:effectLst/>
                          <a:latin typeface="Calibri"/>
                          <a:ea typeface="Calibri"/>
                          <a:cs typeface="Times New Roman"/>
                        </a:rPr>
                        <a:t>Napak</a:t>
                      </a:r>
                      <a:endParaRPr lang="en-US" sz="1900" dirty="0">
                        <a:solidFill>
                          <a:schemeClr val="bg1">
                            <a:lumMod val="95000"/>
                          </a:schemeClr>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Title 1"/>
          <p:cNvSpPr>
            <a:spLocks noGrp="1"/>
          </p:cNvSpPr>
          <p:nvPr>
            <p:ph type="title"/>
          </p:nvPr>
        </p:nvSpPr>
        <p:spPr/>
        <p:txBody>
          <a:bodyPr/>
          <a:lstStyle/>
          <a:p>
            <a:r>
              <a:rPr lang="en-US" dirty="0" smtClean="0"/>
              <a:t>EGRA Methodology</a:t>
            </a:r>
            <a:endParaRPr lang="en-US" dirty="0"/>
          </a:p>
        </p:txBody>
      </p:sp>
    </p:spTree>
    <p:extLst>
      <p:ext uri="{BB962C8B-B14F-4D97-AF65-F5344CB8AC3E}">
        <p14:creationId xmlns:p14="http://schemas.microsoft.com/office/powerpoint/2010/main" val="81587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2_USAID_No_Repeat_Logo">
  <a:themeElements>
    <a:clrScheme name="USAID_No_Repeat_Logo 1">
      <a:dk1>
        <a:srgbClr val="000000"/>
      </a:dk1>
      <a:lt1>
        <a:srgbClr val="FFFFFF"/>
      </a:lt1>
      <a:dk2>
        <a:srgbClr val="000000"/>
      </a:dk2>
      <a:lt2>
        <a:srgbClr val="808080"/>
      </a:lt2>
      <a:accent1>
        <a:srgbClr val="002A6C"/>
      </a:accent1>
      <a:accent2>
        <a:srgbClr val="9DBFE5"/>
      </a:accent2>
      <a:accent3>
        <a:srgbClr val="FFFFFF"/>
      </a:accent3>
      <a:accent4>
        <a:srgbClr val="000000"/>
      </a:accent4>
      <a:accent5>
        <a:srgbClr val="AAACBA"/>
      </a:accent5>
      <a:accent6>
        <a:srgbClr val="8EADCF"/>
      </a:accent6>
      <a:hlink>
        <a:srgbClr val="DDDDDD"/>
      </a:hlink>
      <a:folHlink>
        <a:srgbClr val="666666"/>
      </a:folHlink>
    </a:clrScheme>
    <a:fontScheme name="USAID_No_Repeat_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SAID_No_Repeat_Logo 1">
        <a:dk1>
          <a:srgbClr val="000000"/>
        </a:dk1>
        <a:lt1>
          <a:srgbClr val="FFFFFF"/>
        </a:lt1>
        <a:dk2>
          <a:srgbClr val="000000"/>
        </a:dk2>
        <a:lt2>
          <a:srgbClr val="808080"/>
        </a:lt2>
        <a:accent1>
          <a:srgbClr val="002A6C"/>
        </a:accent1>
        <a:accent2>
          <a:srgbClr val="9DBFE5"/>
        </a:accent2>
        <a:accent3>
          <a:srgbClr val="FFFFFF"/>
        </a:accent3>
        <a:accent4>
          <a:srgbClr val="000000"/>
        </a:accent4>
        <a:accent5>
          <a:srgbClr val="AAACBA"/>
        </a:accent5>
        <a:accent6>
          <a:srgbClr val="8EADCF"/>
        </a:accent6>
        <a:hlink>
          <a:srgbClr val="DDDDDD"/>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48703</TotalTime>
  <Words>1908</Words>
  <Application>Microsoft Office PowerPoint</Application>
  <PresentationFormat>On-screen Show (4:3)</PresentationFormat>
  <Paragraphs>256</Paragraphs>
  <Slides>16</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Times</vt:lpstr>
      <vt:lpstr>Times New Roman</vt:lpstr>
      <vt:lpstr>2_USAID_No_Repeat_Logo</vt:lpstr>
      <vt:lpstr>3_Office Theme</vt:lpstr>
      <vt:lpstr>Document</vt:lpstr>
      <vt:lpstr>PowerPoint Presentation</vt:lpstr>
      <vt:lpstr>Importance of Local Language Literacy</vt:lpstr>
      <vt:lpstr>Local Language Instruction in Uganda</vt:lpstr>
      <vt:lpstr>Early Grade Reading Programs in Uganda</vt:lpstr>
      <vt:lpstr>PowerPoint Presentation</vt:lpstr>
      <vt:lpstr>Testing: Early Grades Reading Assessment</vt:lpstr>
      <vt:lpstr>EGRA Methodology</vt:lpstr>
      <vt:lpstr>EGRA Methodology</vt:lpstr>
      <vt:lpstr>EGRA Methodology</vt:lpstr>
      <vt:lpstr>What does EGRA measure?</vt:lpstr>
      <vt:lpstr>Research Questions</vt:lpstr>
      <vt:lpstr>PowerPoint Presentation</vt:lpstr>
      <vt:lpstr>PowerPoint Presentation</vt:lpstr>
      <vt:lpstr>PowerPoint Presentation</vt:lpstr>
      <vt:lpstr>PowerPoint Presentation</vt:lpstr>
      <vt:lpstr>Major “take away” messages from EGRA results in Uganda</vt:lpstr>
    </vt:vector>
  </TitlesOfParts>
  <Company>JDG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Darlington Senoga</cp:lastModifiedBy>
  <cp:revision>1392</cp:revision>
  <cp:lastPrinted>2015-11-12T08:28:13Z</cp:lastPrinted>
  <dcterms:created xsi:type="dcterms:W3CDTF">2004-09-17T20:07:42Z</dcterms:created>
  <dcterms:modified xsi:type="dcterms:W3CDTF">2019-02-01T20:28:44Z</dcterms:modified>
</cp:coreProperties>
</file>