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74" r:id="rId3"/>
    <p:sldId id="275" r:id="rId4"/>
    <p:sldId id="276" r:id="rId5"/>
    <p:sldId id="261" r:id="rId6"/>
    <p:sldId id="265" r:id="rId7"/>
    <p:sldId id="263" r:id="rId8"/>
    <p:sldId id="280" r:id="rId9"/>
    <p:sldId id="272" r:id="rId10"/>
    <p:sldId id="279" r:id="rId11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B6EFD-9A25-40DF-BE02-620EB1980213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6D0D9-2158-4327-AA9A-DDA0CD420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1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983FD-74BB-4696-BA06-FA58C15949F5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17B1B-CEC8-46B1-8E1D-BAACB3FAC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0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0675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62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DF8AB1-F515-45FC-96B7-E55920FFD5F4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8070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8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9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228"/>
            <a:ext cx="9956800" cy="999729"/>
          </a:xfrm>
        </p:spPr>
        <p:txBody>
          <a:bodyPr/>
          <a:lstStyle>
            <a:lvl1pPr>
              <a:defRPr b="1" baseline="0">
                <a:solidFill>
                  <a:srgbClr val="1608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731500" cy="4351338"/>
          </a:xfrm>
        </p:spPr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463" y="107157"/>
            <a:ext cx="10620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01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9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5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1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4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2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C457-6AF3-42C7-9C0E-173F714FFD7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4239-3564-4BD3-B8A9-C3F4DF347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1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6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3600" b="1" dirty="0">
                <a:latin typeface="Perpetua" pitchFamily="18" charset="0"/>
              </a:rPr>
              <a:t/>
            </a:r>
            <a:br>
              <a:rPr lang="en-US" altLang="en-US" sz="3600" b="1" dirty="0">
                <a:latin typeface="Perpetua" pitchFamily="18" charset="0"/>
              </a:rPr>
            </a:br>
            <a:r>
              <a:rPr lang="en-US" altLang="en-US" b="1" dirty="0" smtClean="0">
                <a:latin typeface="Perpetua" pitchFamily="18" charset="0"/>
              </a:rPr>
              <a:t/>
            </a:r>
            <a:br>
              <a:rPr lang="en-US" altLang="en-US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sz="36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Usage of Monitoring Findings by Ministries, Departments and Agencies FY2009/10-2015/16</a:t>
            </a:r>
            <a:r>
              <a:rPr lang="en-US" altLang="en-US" sz="3600" b="1" dirty="0">
                <a:latin typeface="Perpetua" pitchFamily="18" charset="0"/>
              </a:rPr>
              <a:t/>
            </a:r>
            <a:br>
              <a:rPr lang="en-US" altLang="en-US" sz="3600" b="1" dirty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US" altLang="en-US" sz="2400" b="1" dirty="0">
                <a:latin typeface="Perpetua" pitchFamily="18" charset="0"/>
              </a:rPr>
              <a:t/>
            </a:r>
            <a:br>
              <a:rPr lang="en-US" altLang="en-US" sz="2400" b="1" dirty="0">
                <a:latin typeface="Perpetua" pitchFamily="18" charset="0"/>
              </a:rPr>
            </a:br>
            <a:r>
              <a:rPr lang="en-US" altLang="en-US" sz="2400" b="1" dirty="0" smtClean="0">
                <a:latin typeface="Perpetua" pitchFamily="18" charset="0"/>
              </a:rPr>
              <a:t/>
            </a:r>
            <a:br>
              <a:rPr lang="en-US" altLang="en-US" sz="2400" b="1" dirty="0" smtClean="0">
                <a:latin typeface="Perpetua" pitchFamily="18" charset="0"/>
              </a:rPr>
            </a:br>
            <a:r>
              <a:rPr lang="en-GB" sz="3100" dirty="0" smtClean="0"/>
              <a:t>By </a:t>
            </a:r>
            <a:r>
              <a:rPr lang="en-GB" sz="3100" dirty="0"/>
              <a:t>Matthew Lubuulwa </a:t>
            </a:r>
            <a:r>
              <a:rPr lang="en-GB" sz="3100" dirty="0" smtClean="0"/>
              <a:t>&amp; </a:t>
            </a:r>
            <a:r>
              <a:rPr lang="en-GB" sz="3100" dirty="0"/>
              <a:t>Annette </a:t>
            </a:r>
            <a:r>
              <a:rPr lang="en-GB" sz="3100" dirty="0" smtClean="0"/>
              <a:t>.K. </a:t>
            </a:r>
            <a:r>
              <a:rPr lang="en-GB" sz="3100" dirty="0" err="1"/>
              <a:t>Oleng</a:t>
            </a:r>
            <a:r>
              <a:rPr lang="en-US" altLang="en-US" sz="3100" dirty="0" smtClean="0">
                <a:latin typeface="Perpetua" pitchFamily="18" charset="0"/>
              </a:rPr>
              <a:t/>
            </a:r>
            <a:br>
              <a:rPr lang="en-US" altLang="en-US" sz="3100" dirty="0" smtClean="0">
                <a:latin typeface="Perpetua" pitchFamily="18" charset="0"/>
              </a:rPr>
            </a:br>
            <a:r>
              <a:rPr lang="en-US" altLang="en-US" sz="3100" b="1" dirty="0" smtClean="0">
                <a:latin typeface="Perpetua" pitchFamily="18" charset="0"/>
              </a:rPr>
              <a:t>Budget </a:t>
            </a:r>
            <a:r>
              <a:rPr lang="en-US" altLang="en-US" sz="3100" b="1" dirty="0">
                <a:latin typeface="Perpetua" pitchFamily="18" charset="0"/>
              </a:rPr>
              <a:t>Monitoring and Accountability Unit (BMAU</a:t>
            </a:r>
            <a:r>
              <a:rPr lang="en-US" altLang="en-US" sz="3100" b="1" dirty="0" smtClean="0">
                <a:latin typeface="Perpetua" pitchFamily="18" charset="0"/>
              </a:rPr>
              <a:t>)</a:t>
            </a:r>
            <a:br>
              <a:rPr lang="en-US" altLang="en-US" sz="3100" b="1" dirty="0" smtClean="0">
                <a:latin typeface="Perpetua" pitchFamily="18" charset="0"/>
              </a:rPr>
            </a:br>
            <a:r>
              <a:rPr lang="en-US" altLang="en-US" sz="3100" b="1" dirty="0" smtClean="0">
                <a:latin typeface="Perpetua" pitchFamily="18" charset="0"/>
              </a:rPr>
              <a:t>Ministry of Finance, Planning and Economic Development</a:t>
            </a:r>
            <a:r>
              <a:rPr lang="en-US" altLang="en-US" sz="3100" b="1" dirty="0">
                <a:latin typeface="Perpetua" pitchFamily="18" charset="0"/>
              </a:rPr>
              <a:t/>
            </a:r>
            <a:br>
              <a:rPr lang="en-US" altLang="en-US" sz="3100" b="1" dirty="0">
                <a:latin typeface="Perpetua" pitchFamily="18" charset="0"/>
              </a:rPr>
            </a:br>
            <a:r>
              <a:rPr lang="en-US" altLang="en-US" sz="3100" b="1" dirty="0" smtClean="0">
                <a:latin typeface="Perpetua" pitchFamily="18" charset="0"/>
              </a:rPr>
              <a:t/>
            </a:r>
            <a:br>
              <a:rPr lang="en-US" altLang="en-US" sz="3100" b="1" dirty="0" smtClean="0">
                <a:latin typeface="Perpetua" pitchFamily="18" charset="0"/>
              </a:rPr>
            </a:br>
            <a:r>
              <a:rPr lang="en-US" altLang="en-US" sz="3000" b="1" dirty="0" smtClean="0">
                <a:latin typeface="Perpetua" pitchFamily="18" charset="0"/>
              </a:rPr>
              <a:t>February, 2019</a:t>
            </a:r>
            <a:r>
              <a:rPr lang="en-US" altLang="en-US" sz="3000" b="1" dirty="0">
                <a:latin typeface="Perpetua" pitchFamily="18" charset="0"/>
              </a:rPr>
              <a:t/>
            </a:r>
            <a:br>
              <a:rPr lang="en-US" altLang="en-US" sz="3000" b="1" dirty="0">
                <a:latin typeface="Perpetua" pitchFamily="18" charset="0"/>
              </a:rPr>
            </a:br>
            <a:r>
              <a:rPr lang="en-US" altLang="en-US" sz="2700" b="1" dirty="0">
                <a:latin typeface="Perpetua" pitchFamily="18" charset="0"/>
              </a:rPr>
              <a:t/>
            </a:r>
            <a:br>
              <a:rPr lang="en-US" altLang="en-US" sz="2700" b="1" dirty="0">
                <a:latin typeface="Perpetua" pitchFamily="18" charset="0"/>
              </a:rPr>
            </a:br>
            <a:r>
              <a:rPr lang="en-US" altLang="en-US" sz="2700" b="1" dirty="0">
                <a:latin typeface="Perpetua" pitchFamily="18" charset="0"/>
              </a:rPr>
              <a:t> </a:t>
            </a:r>
            <a:br>
              <a:rPr lang="en-US" altLang="en-US" sz="2700" b="1" dirty="0">
                <a:latin typeface="Perpetua" pitchFamily="18" charset="0"/>
              </a:rPr>
            </a:br>
            <a:endParaRPr lang="en-US" altLang="en-US" sz="2700" dirty="0">
              <a:latin typeface="Perpetu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4876800"/>
            <a:ext cx="7620000" cy="1752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endParaRPr lang="en-US" sz="2800" b="1" dirty="0">
              <a:latin typeface="Perpetua" pitchFamily="18" charset="0"/>
              <a:ea typeface="+mj-ea"/>
              <a:cs typeface="+mj-cs"/>
            </a:endParaRPr>
          </a:p>
        </p:txBody>
      </p:sp>
      <p:pic>
        <p:nvPicPr>
          <p:cNvPr id="3072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29" y="1774209"/>
            <a:ext cx="1855141" cy="186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5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Perpetua" panose="02020502060401020303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2433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5438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latin typeface="Perpetua" pitchFamily="18" charset="0"/>
              </a:rPr>
              <a:t>Outline of Presentation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7543800" cy="5410200"/>
          </a:xfrm>
        </p:spPr>
        <p:txBody>
          <a:bodyPr/>
          <a:lstStyle/>
          <a:p>
            <a:r>
              <a:rPr lang="en-US" altLang="en-US" sz="4400" dirty="0" smtClean="0">
                <a:latin typeface="Perpetua" panose="02020502060401020303" pitchFamily="18" charset="0"/>
              </a:rPr>
              <a:t>Background</a:t>
            </a:r>
            <a:endParaRPr lang="en-US" altLang="en-US" sz="4400" dirty="0">
              <a:latin typeface="Perpetua" panose="02020502060401020303" pitchFamily="18" charset="0"/>
            </a:endParaRPr>
          </a:p>
          <a:p>
            <a:r>
              <a:rPr lang="en-US" altLang="en-US" sz="4400" dirty="0" smtClean="0">
                <a:latin typeface="Perpetua" panose="02020502060401020303" pitchFamily="18" charset="0"/>
              </a:rPr>
              <a:t>Rationale</a:t>
            </a:r>
            <a:endParaRPr lang="en-US" altLang="en-US" sz="4400" dirty="0">
              <a:latin typeface="Perpetua" panose="02020502060401020303" pitchFamily="18" charset="0"/>
            </a:endParaRPr>
          </a:p>
          <a:p>
            <a:r>
              <a:rPr lang="en-US" altLang="en-US" sz="4400" dirty="0" smtClean="0">
                <a:latin typeface="Perpetua" panose="02020502060401020303" pitchFamily="18" charset="0"/>
              </a:rPr>
              <a:t>Methodology</a:t>
            </a:r>
            <a:endParaRPr lang="en-US" altLang="en-US" sz="4400" dirty="0">
              <a:latin typeface="Perpetua" panose="02020502060401020303" pitchFamily="18" charset="0"/>
            </a:endParaRPr>
          </a:p>
          <a:p>
            <a:r>
              <a:rPr lang="en-US" altLang="en-US" sz="4400" dirty="0">
                <a:latin typeface="Perpetua" panose="02020502060401020303" pitchFamily="18" charset="0"/>
              </a:rPr>
              <a:t>Key </a:t>
            </a:r>
            <a:r>
              <a:rPr lang="en-US" altLang="en-US" sz="4400" dirty="0" smtClean="0">
                <a:latin typeface="Perpetua" panose="02020502060401020303" pitchFamily="18" charset="0"/>
              </a:rPr>
              <a:t>Findings</a:t>
            </a:r>
          </a:p>
          <a:p>
            <a:r>
              <a:rPr lang="en-US" altLang="en-US" sz="4400" dirty="0" smtClean="0">
                <a:latin typeface="Perpetua" panose="02020502060401020303" pitchFamily="18" charset="0"/>
              </a:rPr>
              <a:t>Reasons for inaction</a:t>
            </a:r>
            <a:endParaRPr lang="en-US" altLang="en-US" sz="4400" dirty="0">
              <a:latin typeface="Perpetua" panose="02020502060401020303" pitchFamily="18" charset="0"/>
            </a:endParaRPr>
          </a:p>
          <a:p>
            <a:r>
              <a:rPr lang="en-US" altLang="en-US" sz="4400" dirty="0" smtClean="0">
                <a:latin typeface="Perpetua" panose="02020502060401020303" pitchFamily="18" charset="0"/>
              </a:rPr>
              <a:t>Conclusion and lessons for practice</a:t>
            </a:r>
            <a:endParaRPr lang="en-US" altLang="en-US" sz="4400" dirty="0">
              <a:latin typeface="Perpetua" panose="02020502060401020303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400" dirty="0"/>
          </a:p>
        </p:txBody>
      </p:sp>
      <p:sp>
        <p:nvSpPr>
          <p:cNvPr id="327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4E258A-EE4A-44DA-9850-70F096C27A3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905001" y="68264"/>
            <a:ext cx="7350125" cy="846137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B8DB58-79D0-4816-BD5F-A36E01D302C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2137" y="887414"/>
            <a:ext cx="9600063" cy="5589587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Budget Monitoring and Accountability Unit (BMAU)  tracks the performance of </a:t>
            </a:r>
            <a:r>
              <a:rPr lang="en-US" dirty="0" smtClean="0">
                <a:latin typeface="Perpetua" panose="02020502060401020303" pitchFamily="18" charset="0"/>
                <a:cs typeface="Times New Roman" pitchFamily="18" charset="0"/>
              </a:rPr>
              <a:t>10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sectors: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Agriculture, Education, Energy, Health, ICT, </a:t>
            </a:r>
            <a:r>
              <a:rPr lang="en-US" b="1" dirty="0" smtClean="0">
                <a:latin typeface="Perpetua" panose="02020502060401020303" pitchFamily="18" charset="0"/>
                <a:cs typeface="Times New Roman" pitchFamily="18" charset="0"/>
              </a:rPr>
              <a:t>Industrialization (Science Technology and Innovations),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Microfinance; Roads, Water and Sanitation, and Public Sector Management. </a:t>
            </a:r>
            <a:endParaRPr lang="en-US" b="1" dirty="0" smtClean="0">
              <a:latin typeface="Perpetua" panose="02020502060401020303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b="1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Focus is on the extent to which the budgets, planned outputs and outcome targets are achieved</a:t>
            </a:r>
            <a:r>
              <a:rPr lang="en-US" dirty="0" smtClean="0">
                <a:latin typeface="Perpetua" panose="02020502060401020303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endParaRPr lang="en-US" dirty="0" smtClean="0">
              <a:latin typeface="Perpetua" panose="02020502060401020303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GB" dirty="0" smtClean="0">
                <a:latin typeface="Perpetua" panose="02020502060401020303" pitchFamily="18" charset="0"/>
              </a:rPr>
              <a:t>Attention is on </a:t>
            </a:r>
            <a:r>
              <a:rPr lang="en-GB" dirty="0">
                <a:latin typeface="Perpetua" panose="02020502060401020303" pitchFamily="18" charset="0"/>
              </a:rPr>
              <a:t>the </a:t>
            </a:r>
            <a:r>
              <a:rPr lang="en-GB" dirty="0" smtClean="0">
                <a:latin typeface="Perpetua" panose="02020502060401020303" pitchFamily="18" charset="0"/>
              </a:rPr>
              <a:t>change in sector </a:t>
            </a:r>
            <a:r>
              <a:rPr lang="en-GB" dirty="0">
                <a:latin typeface="Perpetua" panose="02020502060401020303" pitchFamily="18" charset="0"/>
              </a:rPr>
              <a:t>indicators listed in the National Development Plan II, Sector Development Plans, and budget framework papers. </a:t>
            </a:r>
          </a:p>
          <a:p>
            <a:pPr algn="just" eaLnBrk="1" hangingPunct="1">
              <a:defRPr/>
            </a:pPr>
            <a:endParaRPr lang="en-US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dirty="0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dirty="0" smtClean="0">
              <a:latin typeface="Perpetua" panose="02020502060401020303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altLang="en-US" dirty="0">
              <a:latin typeface="Perpetua" panose="02020502060401020303" pitchFamily="18" charset="0"/>
            </a:endParaRPr>
          </a:p>
          <a:p>
            <a:pPr algn="just">
              <a:defRPr/>
            </a:pPr>
            <a:endParaRPr lang="en-US" altLang="en-US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23081" y="1095375"/>
            <a:ext cx="11191164" cy="5462588"/>
          </a:xfrm>
        </p:spPr>
        <p:txBody>
          <a:bodyPr>
            <a:normAutofit fontScale="92500"/>
          </a:bodyPr>
          <a:lstStyle/>
          <a:p>
            <a:r>
              <a:rPr lang="en-GB" sz="3500" dirty="0" smtClean="0">
                <a:latin typeface="Perpetua" panose="02020502060401020303" pitchFamily="18" charset="0"/>
              </a:rPr>
              <a:t>Strengthening </a:t>
            </a:r>
            <a:r>
              <a:rPr lang="en-GB" sz="3500" dirty="0">
                <a:latin typeface="Perpetua" panose="02020502060401020303" pitchFamily="18" charset="0"/>
              </a:rPr>
              <a:t>the monitoring of government </a:t>
            </a:r>
            <a:r>
              <a:rPr lang="en-GB" sz="3500" dirty="0" smtClean="0">
                <a:latin typeface="Perpetua" panose="02020502060401020303" pitchFamily="18" charset="0"/>
              </a:rPr>
              <a:t>of Uganda programmes/projects is one of the many Reforms witnessed in the past decade (2007/8-2016/17) . </a:t>
            </a:r>
          </a:p>
          <a:p>
            <a:r>
              <a:rPr lang="en-GB" sz="3500" dirty="0" smtClean="0">
                <a:latin typeface="Perpetua" panose="02020502060401020303" pitchFamily="18" charset="0"/>
              </a:rPr>
              <a:t>The </a:t>
            </a:r>
            <a:r>
              <a:rPr lang="en-GB" sz="3500" dirty="0">
                <a:latin typeface="Perpetua" panose="02020502060401020303" pitchFamily="18" charset="0"/>
              </a:rPr>
              <a:t>BMAU products have been used by some Ministries, Agencies, and Departments (MDAs), resulting in some improvement in implementation of public programmes. However, there is need to step up demand </a:t>
            </a:r>
            <a:r>
              <a:rPr lang="en-GB" sz="3500" dirty="0" smtClean="0">
                <a:latin typeface="Perpetua" panose="02020502060401020303" pitchFamily="18" charset="0"/>
              </a:rPr>
              <a:t>for, </a:t>
            </a:r>
            <a:r>
              <a:rPr lang="en-GB" sz="3500" dirty="0">
                <a:latin typeface="Perpetua" panose="02020502060401020303" pitchFamily="18" charset="0"/>
              </a:rPr>
              <a:t>and usage of BMAU findings by various </a:t>
            </a:r>
            <a:r>
              <a:rPr lang="en-GB" sz="3500" dirty="0" smtClean="0">
                <a:latin typeface="Perpetua" panose="02020502060401020303" pitchFamily="18" charset="0"/>
              </a:rPr>
              <a:t>stakeholders and </a:t>
            </a:r>
            <a:r>
              <a:rPr lang="en-GB" sz="3500" dirty="0">
                <a:latin typeface="Perpetua" panose="02020502060401020303" pitchFamily="18" charset="0"/>
              </a:rPr>
              <a:t>devise means for further improvement in engagement techniques. </a:t>
            </a:r>
            <a:endParaRPr lang="en-GB" sz="3500" dirty="0" smtClean="0">
              <a:latin typeface="Perpetua" panose="02020502060401020303" pitchFamily="18" charset="0"/>
            </a:endParaRPr>
          </a:p>
          <a:p>
            <a:r>
              <a:rPr lang="en-GB" sz="3500" dirty="0" smtClean="0">
                <a:latin typeface="Perpetua" panose="02020502060401020303" pitchFamily="18" charset="0"/>
              </a:rPr>
              <a:t>The </a:t>
            </a:r>
            <a:r>
              <a:rPr lang="en-GB" sz="3500" dirty="0">
                <a:latin typeface="Perpetua" panose="02020502060401020303" pitchFamily="18" charset="0"/>
              </a:rPr>
              <a:t>BMAU needed to assess the extent to which recommendations </a:t>
            </a:r>
            <a:r>
              <a:rPr lang="en-GB" sz="3500" dirty="0" smtClean="0">
                <a:latin typeface="Perpetua" panose="02020502060401020303" pitchFamily="18" charset="0"/>
              </a:rPr>
              <a:t>they make are </a:t>
            </a:r>
            <a:r>
              <a:rPr lang="en-GB" sz="3500" dirty="0">
                <a:latin typeface="Perpetua" panose="02020502060401020303" pitchFamily="18" charset="0"/>
              </a:rPr>
              <a:t>being adopted and acted upon by the various sectors.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FACA5A-4968-4703-A5D4-7F62D9F9026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4820" name="Title 1"/>
          <p:cNvSpPr>
            <a:spLocks noGrp="1"/>
          </p:cNvSpPr>
          <p:nvPr>
            <p:ph type="title"/>
          </p:nvPr>
        </p:nvSpPr>
        <p:spPr>
          <a:xfrm>
            <a:off x="2006601" y="157163"/>
            <a:ext cx="7350125" cy="1027112"/>
          </a:xfrm>
        </p:spPr>
        <p:txBody>
          <a:bodyPr/>
          <a:lstStyle/>
          <a:p>
            <a:r>
              <a:rPr lang="en-GB" altLang="en-US" dirty="0" smtClean="0"/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val="19653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 smtClean="0"/>
              <a:t>Methodology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368424"/>
            <a:ext cx="11518711" cy="4895897"/>
          </a:xfrm>
        </p:spPr>
        <p:txBody>
          <a:bodyPr>
            <a:noAutofit/>
          </a:bodyPr>
          <a:lstStyle/>
          <a:p>
            <a:r>
              <a:rPr lang="en-GB" sz="3200" dirty="0">
                <a:latin typeface="Perpetua" panose="02020502060401020303" pitchFamily="18" charset="0"/>
              </a:rPr>
              <a:t>A rapid assessment was conducted from April to May 2016 to determine the extent to which MDAs in the </a:t>
            </a:r>
            <a:r>
              <a:rPr lang="en-GB" sz="3200" dirty="0" smtClean="0">
                <a:latin typeface="Perpetua" panose="02020502060401020303" pitchFamily="18" charset="0"/>
              </a:rPr>
              <a:t>9 of the 10 </a:t>
            </a:r>
            <a:r>
              <a:rPr lang="en-GB" sz="3200" dirty="0">
                <a:latin typeface="Perpetua" panose="02020502060401020303" pitchFamily="18" charset="0"/>
              </a:rPr>
              <a:t>monitored </a:t>
            </a:r>
            <a:r>
              <a:rPr lang="en-GB" sz="3200" dirty="0" smtClean="0">
                <a:latin typeface="Perpetua" panose="02020502060401020303" pitchFamily="18" charset="0"/>
              </a:rPr>
              <a:t>sectors adopt </a:t>
            </a:r>
            <a:r>
              <a:rPr lang="en-GB" sz="3200" dirty="0">
                <a:latin typeface="Perpetua" panose="02020502060401020303" pitchFamily="18" charset="0"/>
              </a:rPr>
              <a:t>and apply the findings and recommendations given in BMAU </a:t>
            </a:r>
            <a:r>
              <a:rPr lang="en-GB" sz="3200" dirty="0" smtClean="0">
                <a:latin typeface="Perpetua" panose="02020502060401020303" pitchFamily="18" charset="0"/>
              </a:rPr>
              <a:t>reports between </a:t>
            </a:r>
            <a:r>
              <a:rPr lang="en-GB" sz="3200" dirty="0">
                <a:latin typeface="Perpetua" panose="02020502060401020303" pitchFamily="18" charset="0"/>
              </a:rPr>
              <a:t>FY2009/10 and </a:t>
            </a:r>
            <a:r>
              <a:rPr lang="en-GB" sz="3200" dirty="0" smtClean="0">
                <a:latin typeface="Perpetua" panose="02020502060401020303" pitchFamily="18" charset="0"/>
              </a:rPr>
              <a:t>FY2015/16. </a:t>
            </a:r>
          </a:p>
          <a:p>
            <a:r>
              <a:rPr lang="en-GB" sz="3200" dirty="0" smtClean="0">
                <a:latin typeface="Perpetua" panose="02020502060401020303" pitchFamily="18" charset="0"/>
              </a:rPr>
              <a:t>The </a:t>
            </a:r>
            <a:r>
              <a:rPr lang="en-GB" sz="3200" dirty="0">
                <a:latin typeface="Perpetua" panose="02020502060401020303" pitchFamily="18" charset="0"/>
              </a:rPr>
              <a:t>study utilised both primary and secondary data sources. </a:t>
            </a:r>
            <a:endParaRPr lang="en-GB" sz="3200" dirty="0" smtClean="0">
              <a:latin typeface="Perpetua" panose="02020502060401020303" pitchFamily="18" charset="0"/>
            </a:endParaRP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Primary </a:t>
            </a:r>
            <a:r>
              <a:rPr lang="en-GB" dirty="0">
                <a:latin typeface="Perpetua" panose="02020502060401020303" pitchFamily="18" charset="0"/>
              </a:rPr>
              <a:t>data involved seeking feedback from Accounting Officers and project managers/implementers on the utility of BMAU issues raised and </a:t>
            </a:r>
            <a:r>
              <a:rPr lang="en-GB" dirty="0" smtClean="0">
                <a:latin typeface="Perpetua" panose="02020502060401020303" pitchFamily="18" charset="0"/>
              </a:rPr>
              <a:t>action taken on recommendations </a:t>
            </a: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Secondary </a:t>
            </a:r>
            <a:r>
              <a:rPr lang="en-GB" dirty="0">
                <a:latin typeface="Perpetua" panose="02020502060401020303" pitchFamily="18" charset="0"/>
              </a:rPr>
              <a:t>data involved review of BMAU reports from FY2009/10 to FY2015/16, management responses from MDAs and subsequent performance reports among others.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Purposive </a:t>
            </a:r>
            <a:r>
              <a:rPr lang="en-GB" dirty="0">
                <a:latin typeface="Perpetua" panose="02020502060401020303" pitchFamily="18" charset="0"/>
              </a:rPr>
              <a:t>sampling procedure was used to select the respondents in the exercise.</a:t>
            </a:r>
          </a:p>
        </p:txBody>
      </p:sp>
    </p:spTree>
    <p:extLst>
      <p:ext uri="{BB962C8B-B14F-4D97-AF65-F5344CB8AC3E}">
        <p14:creationId xmlns:p14="http://schemas.microsoft.com/office/powerpoint/2010/main" val="30936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93"/>
            <a:ext cx="9956800" cy="7265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 smtClean="0"/>
              <a:t>Summary findings by sector 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531859"/>
              </p:ext>
            </p:extLst>
          </p:nvPr>
        </p:nvGraphicFramePr>
        <p:xfrm>
          <a:off x="532261" y="1173710"/>
          <a:ext cx="10959153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6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Sector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Total recommendations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No. Adopted recommendations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Percentage adoption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Agriculture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Education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Energy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Health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ICT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Industrialisation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Sector Management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Roads (Works &amp; transport)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Environment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6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Perpetua" panose="02020502060401020303" pitchFamily="18" charset="0"/>
              </a:rPr>
              <a:t>Reasons given for inaction towards the findings </a:t>
            </a:r>
            <a:r>
              <a:rPr lang="en-US" dirty="0" smtClean="0">
                <a:latin typeface="Perpetua" panose="02020502060401020303" pitchFamily="18" charset="0"/>
              </a:rPr>
              <a:t>included</a:t>
            </a:r>
            <a:endParaRPr lang="en-US" alt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325669" cy="4268100"/>
          </a:xfrm>
        </p:spPr>
        <p:txBody>
          <a:bodyPr>
            <a:noAutofit/>
          </a:bodyPr>
          <a:lstStyle/>
          <a:p>
            <a:pPr lvl="0"/>
            <a:r>
              <a:rPr lang="x-none" sz="3200" dirty="0">
                <a:latin typeface="Perpetua" panose="02020502060401020303" pitchFamily="18" charset="0"/>
              </a:rPr>
              <a:t>Som</a:t>
            </a:r>
            <a:r>
              <a:rPr lang="en-US" sz="3200" dirty="0">
                <a:latin typeface="Perpetua" panose="02020502060401020303" pitchFamily="18" charset="0"/>
              </a:rPr>
              <a:t>e</a:t>
            </a:r>
            <a:r>
              <a:rPr lang="x-none" sz="3200" dirty="0">
                <a:latin typeface="Perpetua" panose="02020502060401020303" pitchFamily="18" charset="0"/>
              </a:rPr>
              <a:t> recommendations involve coordination between two or more MDAs. This compromise</a:t>
            </a:r>
            <a:r>
              <a:rPr lang="en-US" sz="3200" dirty="0">
                <a:latin typeface="Perpetua" panose="02020502060401020303" pitchFamily="18" charset="0"/>
              </a:rPr>
              <a:t>s</a:t>
            </a:r>
            <a:r>
              <a:rPr lang="x-none" sz="3200" dirty="0">
                <a:latin typeface="Perpetua" panose="02020502060401020303" pitchFamily="18" charset="0"/>
              </a:rPr>
              <a:t> a single MDA’s enforcement</a:t>
            </a:r>
            <a:r>
              <a:rPr lang="en-US" sz="3200" dirty="0">
                <a:latin typeface="Perpetua" panose="02020502060401020303" pitchFamily="18" charset="0"/>
              </a:rPr>
              <a:t> of the recommendations. </a:t>
            </a:r>
            <a:endParaRPr lang="en-GB" sz="3200" dirty="0">
              <a:latin typeface="Perpetua" panose="02020502060401020303" pitchFamily="18" charset="0"/>
            </a:endParaRPr>
          </a:p>
          <a:p>
            <a:pPr lvl="0"/>
            <a:r>
              <a:rPr lang="x-none" sz="3200" dirty="0">
                <a:latin typeface="Perpetua" panose="02020502060401020303" pitchFamily="18" charset="0"/>
              </a:rPr>
              <a:t>Some recommendations </a:t>
            </a:r>
            <a:r>
              <a:rPr lang="en-US" sz="3200" dirty="0">
                <a:latin typeface="Perpetua" panose="02020502060401020303" pitchFamily="18" charset="0"/>
              </a:rPr>
              <a:t>were</a:t>
            </a:r>
            <a:r>
              <a:rPr lang="x-none" sz="3200" dirty="0">
                <a:latin typeface="Perpetua" panose="02020502060401020303" pitchFamily="18" charset="0"/>
              </a:rPr>
              <a:t> only actionable by the donors and private firms</a:t>
            </a:r>
            <a:r>
              <a:rPr lang="en-US" sz="3200" dirty="0">
                <a:latin typeface="Perpetua" panose="02020502060401020303" pitchFamily="18" charset="0"/>
              </a:rPr>
              <a:t>,</a:t>
            </a:r>
            <a:r>
              <a:rPr lang="x-none" sz="3200" dirty="0">
                <a:latin typeface="Perpetua" panose="02020502060401020303" pitchFamily="18" charset="0"/>
              </a:rPr>
              <a:t> thus limiting a single MDA’s enforcement.</a:t>
            </a:r>
            <a:endParaRPr lang="en-GB" sz="3200" dirty="0">
              <a:latin typeface="Perpetua" panose="02020502060401020303" pitchFamily="18" charset="0"/>
            </a:endParaRPr>
          </a:p>
          <a:p>
            <a:r>
              <a:rPr lang="en-GB" sz="3200" dirty="0" smtClean="0">
                <a:latin typeface="Perpetua" panose="02020502060401020303" pitchFamily="18" charset="0"/>
              </a:rPr>
              <a:t>Lack </a:t>
            </a:r>
            <a:r>
              <a:rPr lang="en-GB" sz="3200" dirty="0">
                <a:latin typeface="Perpetua" panose="02020502060401020303" pitchFamily="18" charset="0"/>
              </a:rPr>
              <a:t>of supportive policies and regulations for implementing the proposed recommendations.</a:t>
            </a:r>
            <a:endParaRPr lang="en-GB" sz="3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en-US" dirty="0">
                <a:latin typeface="Perpetua" panose="02020502060401020303" pitchFamily="18" charset="0"/>
              </a:rPr>
              <a:t>Key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731500" cy="520979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Majority of the MDAs adopted and implemented recommendations given by BMAU, albeit to varying degrees thus calling for more engagement with the sector top management teams. </a:t>
            </a:r>
            <a:endParaRPr lang="en-GB" sz="3200" dirty="0">
              <a:latin typeface="Perpetua" panose="02020502060401020303" pitchFamily="18" charset="0"/>
            </a:endParaRPr>
          </a:p>
          <a:p>
            <a:r>
              <a:rPr lang="en-US" sz="3200" dirty="0">
                <a:latin typeface="Perpetua" panose="02020502060401020303" pitchFamily="18" charset="0"/>
              </a:rPr>
              <a:t>The agriculture sector had the highest adoption percentage since 76% of the sampled recommendations were taken up. Agriculture was followed by the Public Sector Management at 68% and Industry at 67%. </a:t>
            </a:r>
            <a:endParaRPr lang="en-US" sz="3200" dirty="0" smtClean="0">
              <a:latin typeface="Perpetua" panose="02020502060401020303" pitchFamily="18" charset="0"/>
            </a:endParaRPr>
          </a:p>
          <a:p>
            <a:r>
              <a:rPr lang="en-US" sz="3200" dirty="0" smtClean="0">
                <a:latin typeface="Perpetua" panose="02020502060401020303" pitchFamily="18" charset="0"/>
              </a:rPr>
              <a:t>The </a:t>
            </a:r>
            <a:r>
              <a:rPr lang="en-US" sz="3200" dirty="0">
                <a:latin typeface="Perpetua" panose="02020502060401020303" pitchFamily="18" charset="0"/>
              </a:rPr>
              <a:t>education sector seemed to lag with only 47% of recommendations receiving management responses and actions.</a:t>
            </a:r>
            <a:endParaRPr lang="en-GB" sz="3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en-US" dirty="0">
                <a:latin typeface="Perpetua" panose="02020502060401020303" pitchFamily="18" charset="0"/>
              </a:rPr>
              <a:t>Conclusion and lessons for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Perpetua" panose="02020502060401020303" pitchFamily="18" charset="0"/>
              </a:rPr>
              <a:t>Focusing recommendations to particular MDA eases uptake and action</a:t>
            </a:r>
          </a:p>
          <a:p>
            <a:r>
              <a:rPr lang="en-GB" sz="3600" dirty="0">
                <a:latin typeface="Perpetua" panose="02020502060401020303" pitchFamily="18" charset="0"/>
              </a:rPr>
              <a:t>The BMAU should hold more dissemination dialogues with </a:t>
            </a:r>
            <a:r>
              <a:rPr lang="en-GB" sz="3600" dirty="0" smtClean="0">
                <a:latin typeface="Perpetua" panose="02020502060401020303" pitchFamily="18" charset="0"/>
              </a:rPr>
              <a:t>Office of the Auditor General, Inspectorate of Government </a:t>
            </a:r>
            <a:r>
              <a:rPr lang="en-GB" sz="3600" dirty="0">
                <a:latin typeface="Perpetua" panose="02020502060401020303" pitchFamily="18" charset="0"/>
              </a:rPr>
              <a:t>and Members of Parliament especially in relevant sectoral committees to increase uptake of </a:t>
            </a:r>
            <a:r>
              <a:rPr lang="en-GB" sz="3600" dirty="0" smtClean="0">
                <a:latin typeface="Perpetua" panose="02020502060401020303" pitchFamily="18" charset="0"/>
              </a:rPr>
              <a:t>recommendations</a:t>
            </a:r>
            <a:endParaRPr lang="en-GB" sz="36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574</Words>
  <Application>Microsoft Office PowerPoint</Application>
  <PresentationFormat>Widescreen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Perpetua</vt:lpstr>
      <vt:lpstr>Times New Roman</vt:lpstr>
      <vt:lpstr>Wingdings</vt:lpstr>
      <vt:lpstr>Office Theme</vt:lpstr>
      <vt:lpstr>                                                                Usage of Monitoring Findings by Ministries, Departments and Agencies FY2009/10-2015/16         By Matthew Lubuulwa &amp; Annette .K. Oleng Budget Monitoring and Accountability Unit (BMAU) Ministry of Finance, Planning and Economic Development  February, 2019    </vt:lpstr>
      <vt:lpstr>Outline of Presentation</vt:lpstr>
      <vt:lpstr>Background</vt:lpstr>
      <vt:lpstr>Rationale</vt:lpstr>
      <vt:lpstr>Methodology</vt:lpstr>
      <vt:lpstr>Summary findings by sector </vt:lpstr>
      <vt:lpstr>Reasons given for inaction towards the findings included</vt:lpstr>
      <vt:lpstr>Key Findings</vt:lpstr>
      <vt:lpstr>Conclusion and lessons for practice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SCIENCE, TECHNOLOGY AND INNOVATION SECTOR PERFORMANCE FY 2017/18</dc:title>
  <dc:creator>Valerian Muyise</dc:creator>
  <cp:lastModifiedBy>Joshua</cp:lastModifiedBy>
  <cp:revision>99</cp:revision>
  <cp:lastPrinted>2018-11-06T14:13:35Z</cp:lastPrinted>
  <dcterms:created xsi:type="dcterms:W3CDTF">2018-10-08T08:50:37Z</dcterms:created>
  <dcterms:modified xsi:type="dcterms:W3CDTF">2019-02-06T03:37:31Z</dcterms:modified>
</cp:coreProperties>
</file>