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7" r:id="rId7"/>
    <p:sldId id="262" r:id="rId8"/>
    <p:sldId id="268" r:id="rId9"/>
    <p:sldId id="261" r:id="rId10"/>
    <p:sldId id="263" r:id="rId11"/>
    <p:sldId id="264"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9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208EA5-7017-4E4C-ADB3-7CE0D11C3233}" type="datetimeFigureOut">
              <a:rPr lang="en-US" smtClean="0"/>
              <a:pPr/>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23478E-7E21-4C98-9A6C-2AF47ABD573F}" type="slidenum">
              <a:rPr lang="en-US" smtClean="0"/>
              <a:pPr/>
              <a:t>‹#›</a:t>
            </a:fld>
            <a:endParaRPr lang="en-US" dirty="0"/>
          </a:p>
        </p:txBody>
      </p:sp>
    </p:spTree>
    <p:extLst>
      <p:ext uri="{BB962C8B-B14F-4D97-AF65-F5344CB8AC3E}">
        <p14:creationId xmlns:p14="http://schemas.microsoft.com/office/powerpoint/2010/main" val="429426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208EA5-7017-4E4C-ADB3-7CE0D11C3233}" type="datetimeFigureOut">
              <a:rPr lang="en-US" smtClean="0"/>
              <a:pPr/>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23478E-7E21-4C98-9A6C-2AF47ABD573F}" type="slidenum">
              <a:rPr lang="en-US" smtClean="0"/>
              <a:pPr/>
              <a:t>‹#›</a:t>
            </a:fld>
            <a:endParaRPr lang="en-US" dirty="0"/>
          </a:p>
        </p:txBody>
      </p:sp>
    </p:spTree>
    <p:extLst>
      <p:ext uri="{BB962C8B-B14F-4D97-AF65-F5344CB8AC3E}">
        <p14:creationId xmlns:p14="http://schemas.microsoft.com/office/powerpoint/2010/main" val="1097863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208EA5-7017-4E4C-ADB3-7CE0D11C3233}" type="datetimeFigureOut">
              <a:rPr lang="en-US" smtClean="0"/>
              <a:pPr/>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23478E-7E21-4C98-9A6C-2AF47ABD573F}" type="slidenum">
              <a:rPr lang="en-US" smtClean="0"/>
              <a:pPr/>
              <a:t>‹#›</a:t>
            </a:fld>
            <a:endParaRPr lang="en-US" dirty="0"/>
          </a:p>
        </p:txBody>
      </p:sp>
    </p:spTree>
    <p:extLst>
      <p:ext uri="{BB962C8B-B14F-4D97-AF65-F5344CB8AC3E}">
        <p14:creationId xmlns:p14="http://schemas.microsoft.com/office/powerpoint/2010/main" val="415836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208EA5-7017-4E4C-ADB3-7CE0D11C3233}" type="datetimeFigureOut">
              <a:rPr lang="en-US" smtClean="0"/>
              <a:pPr/>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23478E-7E21-4C98-9A6C-2AF47ABD573F}" type="slidenum">
              <a:rPr lang="en-US" smtClean="0"/>
              <a:pPr/>
              <a:t>‹#›</a:t>
            </a:fld>
            <a:endParaRPr lang="en-US" dirty="0"/>
          </a:p>
        </p:txBody>
      </p:sp>
    </p:spTree>
    <p:extLst>
      <p:ext uri="{BB962C8B-B14F-4D97-AF65-F5344CB8AC3E}">
        <p14:creationId xmlns:p14="http://schemas.microsoft.com/office/powerpoint/2010/main" val="4040444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208EA5-7017-4E4C-ADB3-7CE0D11C3233}" type="datetimeFigureOut">
              <a:rPr lang="en-US" smtClean="0"/>
              <a:pPr/>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23478E-7E21-4C98-9A6C-2AF47ABD573F}" type="slidenum">
              <a:rPr lang="en-US" smtClean="0"/>
              <a:pPr/>
              <a:t>‹#›</a:t>
            </a:fld>
            <a:endParaRPr lang="en-US" dirty="0"/>
          </a:p>
        </p:txBody>
      </p:sp>
    </p:spTree>
    <p:extLst>
      <p:ext uri="{BB962C8B-B14F-4D97-AF65-F5344CB8AC3E}">
        <p14:creationId xmlns:p14="http://schemas.microsoft.com/office/powerpoint/2010/main" val="4248843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208EA5-7017-4E4C-ADB3-7CE0D11C3233}" type="datetimeFigureOut">
              <a:rPr lang="en-US" smtClean="0"/>
              <a:pPr/>
              <a:t>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23478E-7E21-4C98-9A6C-2AF47ABD573F}" type="slidenum">
              <a:rPr lang="en-US" smtClean="0"/>
              <a:pPr/>
              <a:t>‹#›</a:t>
            </a:fld>
            <a:endParaRPr lang="en-US" dirty="0"/>
          </a:p>
        </p:txBody>
      </p:sp>
    </p:spTree>
    <p:extLst>
      <p:ext uri="{BB962C8B-B14F-4D97-AF65-F5344CB8AC3E}">
        <p14:creationId xmlns:p14="http://schemas.microsoft.com/office/powerpoint/2010/main" val="864343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208EA5-7017-4E4C-ADB3-7CE0D11C3233}" type="datetimeFigureOut">
              <a:rPr lang="en-US" smtClean="0"/>
              <a:pPr/>
              <a:t>2/12/2019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323478E-7E21-4C98-9A6C-2AF47ABD573F}" type="slidenum">
              <a:rPr lang="en-US" smtClean="0"/>
              <a:pPr/>
              <a:t>‹#›</a:t>
            </a:fld>
            <a:endParaRPr lang="en-US" dirty="0"/>
          </a:p>
        </p:txBody>
      </p:sp>
    </p:spTree>
    <p:extLst>
      <p:ext uri="{BB962C8B-B14F-4D97-AF65-F5344CB8AC3E}">
        <p14:creationId xmlns:p14="http://schemas.microsoft.com/office/powerpoint/2010/main" val="1050142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208EA5-7017-4E4C-ADB3-7CE0D11C3233}" type="datetimeFigureOut">
              <a:rPr lang="en-US" smtClean="0"/>
              <a:pPr/>
              <a:t>2/12/2019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323478E-7E21-4C98-9A6C-2AF47ABD573F}" type="slidenum">
              <a:rPr lang="en-US" smtClean="0"/>
              <a:pPr/>
              <a:t>‹#›</a:t>
            </a:fld>
            <a:endParaRPr lang="en-US" dirty="0"/>
          </a:p>
        </p:txBody>
      </p:sp>
    </p:spTree>
    <p:extLst>
      <p:ext uri="{BB962C8B-B14F-4D97-AF65-F5344CB8AC3E}">
        <p14:creationId xmlns:p14="http://schemas.microsoft.com/office/powerpoint/2010/main" val="2261058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208EA5-7017-4E4C-ADB3-7CE0D11C3233}" type="datetimeFigureOut">
              <a:rPr lang="en-US" smtClean="0"/>
              <a:pPr/>
              <a:t>2/12/2019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323478E-7E21-4C98-9A6C-2AF47ABD573F}" type="slidenum">
              <a:rPr lang="en-US" smtClean="0"/>
              <a:pPr/>
              <a:t>‹#›</a:t>
            </a:fld>
            <a:endParaRPr lang="en-US" dirty="0"/>
          </a:p>
        </p:txBody>
      </p:sp>
    </p:spTree>
    <p:extLst>
      <p:ext uri="{BB962C8B-B14F-4D97-AF65-F5344CB8AC3E}">
        <p14:creationId xmlns:p14="http://schemas.microsoft.com/office/powerpoint/2010/main" val="3421501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208EA5-7017-4E4C-ADB3-7CE0D11C3233}" type="datetimeFigureOut">
              <a:rPr lang="en-US" smtClean="0"/>
              <a:pPr/>
              <a:t>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23478E-7E21-4C98-9A6C-2AF47ABD573F}" type="slidenum">
              <a:rPr lang="en-US" smtClean="0"/>
              <a:pPr/>
              <a:t>‹#›</a:t>
            </a:fld>
            <a:endParaRPr lang="en-US" dirty="0"/>
          </a:p>
        </p:txBody>
      </p:sp>
    </p:spTree>
    <p:extLst>
      <p:ext uri="{BB962C8B-B14F-4D97-AF65-F5344CB8AC3E}">
        <p14:creationId xmlns:p14="http://schemas.microsoft.com/office/powerpoint/2010/main" val="60143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208EA5-7017-4E4C-ADB3-7CE0D11C3233}" type="datetimeFigureOut">
              <a:rPr lang="en-US" smtClean="0"/>
              <a:pPr/>
              <a:t>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23478E-7E21-4C98-9A6C-2AF47ABD573F}" type="slidenum">
              <a:rPr lang="en-US" smtClean="0"/>
              <a:pPr/>
              <a:t>‹#›</a:t>
            </a:fld>
            <a:endParaRPr lang="en-US" dirty="0"/>
          </a:p>
        </p:txBody>
      </p:sp>
    </p:spTree>
    <p:extLst>
      <p:ext uri="{BB962C8B-B14F-4D97-AF65-F5344CB8AC3E}">
        <p14:creationId xmlns:p14="http://schemas.microsoft.com/office/powerpoint/2010/main" val="2772460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208EA5-7017-4E4C-ADB3-7CE0D11C3233}" type="datetimeFigureOut">
              <a:rPr lang="en-US" smtClean="0"/>
              <a:pPr/>
              <a:t>2/12/2019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23478E-7E21-4C98-9A6C-2AF47ABD573F}" type="slidenum">
              <a:rPr lang="en-US" smtClean="0"/>
              <a:pPr/>
              <a:t>‹#›</a:t>
            </a:fld>
            <a:endParaRPr lang="en-US" dirty="0"/>
          </a:p>
        </p:txBody>
      </p:sp>
    </p:spTree>
    <p:extLst>
      <p:ext uri="{BB962C8B-B14F-4D97-AF65-F5344CB8AC3E}">
        <p14:creationId xmlns:p14="http://schemas.microsoft.com/office/powerpoint/2010/main" val="2325901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rywasike@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Social protection and Gender inclusion in the Development process in Uganda: A case of informal sector workers in </a:t>
            </a:r>
            <a:r>
              <a:rPr lang="en-US" dirty="0" err="1" smtClean="0"/>
              <a:t>Bugisu</a:t>
            </a:r>
            <a:r>
              <a:rPr lang="en-US" dirty="0" smtClean="0"/>
              <a:t> Region.</a:t>
            </a:r>
            <a:endParaRPr lang="en-US" dirty="0"/>
          </a:p>
        </p:txBody>
      </p:sp>
      <p:sp>
        <p:nvSpPr>
          <p:cNvPr id="3" name="Subtitle 2"/>
          <p:cNvSpPr>
            <a:spLocks noGrp="1"/>
          </p:cNvSpPr>
          <p:nvPr>
            <p:ph type="subTitle" idx="1"/>
          </p:nvPr>
        </p:nvSpPr>
        <p:spPr/>
        <p:txBody>
          <a:bodyPr>
            <a:normAutofit fontScale="77500" lnSpcReduction="20000"/>
          </a:bodyPr>
          <a:lstStyle/>
          <a:p>
            <a:r>
              <a:rPr lang="en-US" b="1" dirty="0"/>
              <a:t>Mary </a:t>
            </a:r>
            <a:r>
              <a:rPr lang="en-US" b="1" dirty="0" err="1"/>
              <a:t>Baremirwe</a:t>
            </a:r>
            <a:r>
              <a:rPr lang="en-US" b="1" dirty="0"/>
              <a:t> </a:t>
            </a:r>
            <a:r>
              <a:rPr lang="en-US" b="1" dirty="0" err="1"/>
              <a:t>Bekoreire</a:t>
            </a:r>
            <a:endParaRPr lang="en-US" dirty="0"/>
          </a:p>
          <a:p>
            <a:r>
              <a:rPr lang="en-US" b="1" dirty="0" err="1"/>
              <a:t>LivingStone</a:t>
            </a:r>
            <a:r>
              <a:rPr lang="en-US" b="1" dirty="0"/>
              <a:t> International University</a:t>
            </a:r>
            <a:endParaRPr lang="en-US" dirty="0"/>
          </a:p>
          <a:p>
            <a:r>
              <a:rPr lang="en-US" b="1" dirty="0"/>
              <a:t>Email: </a:t>
            </a:r>
            <a:r>
              <a:rPr lang="en-US" b="1" u="sng" dirty="0">
                <a:hlinkClick r:id="rId2"/>
              </a:rPr>
              <a:t>marywasike@gmail.com</a:t>
            </a:r>
            <a:endParaRPr lang="en-US" dirty="0"/>
          </a:p>
          <a:p>
            <a:r>
              <a:rPr lang="en-US" b="1" dirty="0"/>
              <a:t>Prof. Edmond Were- </a:t>
            </a:r>
            <a:r>
              <a:rPr lang="en-US" b="1" dirty="0" err="1"/>
              <a:t>Kisii</a:t>
            </a:r>
            <a:r>
              <a:rPr lang="en-US" b="1" dirty="0"/>
              <a:t> University, Kenya</a:t>
            </a:r>
            <a:endParaRPr lang="en-US" dirty="0"/>
          </a:p>
          <a:p>
            <a:r>
              <a:rPr lang="en-US" b="1" dirty="0"/>
              <a:t>Dr. </a:t>
            </a:r>
            <a:r>
              <a:rPr lang="en-US" b="1" dirty="0" err="1"/>
              <a:t>Pia</a:t>
            </a:r>
            <a:r>
              <a:rPr lang="en-US" b="1" dirty="0"/>
              <a:t> </a:t>
            </a:r>
            <a:r>
              <a:rPr lang="en-US" b="1" dirty="0" err="1"/>
              <a:t>Okeche</a:t>
            </a:r>
            <a:r>
              <a:rPr lang="en-US" b="1" dirty="0"/>
              <a:t>- </a:t>
            </a:r>
            <a:r>
              <a:rPr lang="en-US" b="1" dirty="0" err="1"/>
              <a:t>Kisii</a:t>
            </a:r>
            <a:r>
              <a:rPr lang="en-US" b="1" dirty="0"/>
              <a:t> University, Kenya </a:t>
            </a:r>
            <a:endParaRPr lang="en-US" dirty="0"/>
          </a:p>
          <a:p>
            <a:endParaRPr lang="en-US" dirty="0"/>
          </a:p>
        </p:txBody>
      </p:sp>
    </p:spTree>
    <p:extLst>
      <p:ext uri="{BB962C8B-B14F-4D97-AF65-F5344CB8AC3E}">
        <p14:creationId xmlns:p14="http://schemas.microsoft.com/office/powerpoint/2010/main" val="1798279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social protection policy in Uganda is not conscious of gender issues that impede the social economic development of the informal sector workers</a:t>
            </a:r>
            <a:r>
              <a:rPr lang="en-US" dirty="0" smtClean="0"/>
              <a:t>.</a:t>
            </a:r>
          </a:p>
          <a:p>
            <a:r>
              <a:rPr lang="en-US" dirty="0" smtClean="0"/>
              <a:t> Absence of formal schemes for informal sector workers. </a:t>
            </a:r>
          </a:p>
          <a:p>
            <a:r>
              <a:rPr lang="en-US" dirty="0" smtClean="0"/>
              <a:t>Vulnerable </a:t>
            </a:r>
            <a:r>
              <a:rPr lang="en-US" dirty="0"/>
              <a:t>groups that include women and youth, are prioritized by the empowerment </a:t>
            </a:r>
            <a:r>
              <a:rPr lang="en-US" dirty="0" smtClean="0"/>
              <a:t>programmes. </a:t>
            </a:r>
          </a:p>
          <a:p>
            <a:r>
              <a:rPr lang="en-US" dirty="0" smtClean="0"/>
              <a:t>However, other </a:t>
            </a:r>
            <a:r>
              <a:rPr lang="en-US" dirty="0"/>
              <a:t>structural and systematic factors that limit majority the informal sector from accessing social protection </a:t>
            </a:r>
            <a:r>
              <a:rPr lang="en-US" dirty="0" smtClean="0"/>
              <a:t>schemes have not been addressed </a:t>
            </a:r>
          </a:p>
          <a:p>
            <a:r>
              <a:rPr lang="en-US" dirty="0" smtClean="0"/>
              <a:t>A </a:t>
            </a:r>
            <a:r>
              <a:rPr lang="en-US" dirty="0"/>
              <a:t>small fraction of the elderly and youth are benefiting from the Senior Citizen’s grant any Youth Livelihood Fund respectively, implying that majority are also excluded.  </a:t>
            </a:r>
          </a:p>
          <a:p>
            <a:endParaRPr lang="en-US" dirty="0"/>
          </a:p>
        </p:txBody>
      </p:sp>
    </p:spTree>
    <p:extLst>
      <p:ext uri="{BB962C8B-B14F-4D97-AF65-F5344CB8AC3E}">
        <p14:creationId xmlns:p14="http://schemas.microsoft.com/office/powerpoint/2010/main" val="2132752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r>
              <a:rPr lang="en-US" dirty="0"/>
              <a:t>E</a:t>
            </a:r>
            <a:r>
              <a:rPr lang="en-US" dirty="0" smtClean="0"/>
              <a:t>ngender </a:t>
            </a:r>
            <a:r>
              <a:rPr lang="en-US" dirty="0"/>
              <a:t>social service delivery in order for the government to narrow exclusion gaps. Gender and poverty vulnerability analysis should also inform the design of social protection policies to minimize on exclusion of certain groups of </a:t>
            </a:r>
            <a:r>
              <a:rPr lang="en-US" dirty="0" smtClean="0"/>
              <a:t>workers by giving special </a:t>
            </a:r>
            <a:r>
              <a:rPr lang="en-US" dirty="0"/>
              <a:t>attention </a:t>
            </a:r>
            <a:r>
              <a:rPr lang="en-US" dirty="0" smtClean="0"/>
              <a:t>to </a:t>
            </a:r>
            <a:r>
              <a:rPr lang="en-US" dirty="0"/>
              <a:t>risks </a:t>
            </a:r>
            <a:r>
              <a:rPr lang="en-US" dirty="0" smtClean="0"/>
              <a:t>across sectors with focus on  </a:t>
            </a:r>
            <a:r>
              <a:rPr lang="en-US" dirty="0"/>
              <a:t>factors such as age, gender </a:t>
            </a:r>
            <a:r>
              <a:rPr lang="en-US" dirty="0" smtClean="0"/>
              <a:t>among others.</a:t>
            </a:r>
          </a:p>
          <a:p>
            <a:r>
              <a:rPr lang="en-US" dirty="0"/>
              <a:t>Needs assessment should precede formulation of social protection strategy for informal sector </a:t>
            </a:r>
            <a:r>
              <a:rPr lang="en-US" dirty="0" smtClean="0"/>
              <a:t>(within and across sectors)</a:t>
            </a:r>
          </a:p>
          <a:p>
            <a:endParaRPr lang="en-US" dirty="0"/>
          </a:p>
        </p:txBody>
      </p:sp>
    </p:spTree>
    <p:extLst>
      <p:ext uri="{BB962C8B-B14F-4D97-AF65-F5344CB8AC3E}">
        <p14:creationId xmlns:p14="http://schemas.microsoft.com/office/powerpoint/2010/main" val="1511091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(Continuation)</a:t>
            </a:r>
            <a:endParaRPr lang="en-US" dirty="0"/>
          </a:p>
        </p:txBody>
      </p:sp>
      <p:sp>
        <p:nvSpPr>
          <p:cNvPr id="3" name="Content Placeholder 2"/>
          <p:cNvSpPr>
            <a:spLocks noGrp="1"/>
          </p:cNvSpPr>
          <p:nvPr>
            <p:ph idx="1"/>
          </p:nvPr>
        </p:nvSpPr>
        <p:spPr/>
        <p:txBody>
          <a:bodyPr/>
          <a:lstStyle/>
          <a:p>
            <a:r>
              <a:rPr lang="en-US" dirty="0"/>
              <a:t>Needs assessment should precede formulation of social protection strategy for informal sector </a:t>
            </a:r>
          </a:p>
        </p:txBody>
      </p:sp>
    </p:spTree>
    <p:extLst>
      <p:ext uri="{BB962C8B-B14F-4D97-AF65-F5344CB8AC3E}">
        <p14:creationId xmlns:p14="http://schemas.microsoft.com/office/powerpoint/2010/main" val="720610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06242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Social protection-Process of overcoming risks and </a:t>
            </a:r>
            <a:r>
              <a:rPr lang="en-US" dirty="0" err="1" smtClean="0"/>
              <a:t>vuulnerabilities</a:t>
            </a:r>
            <a:r>
              <a:rPr lang="en-US" dirty="0" smtClean="0"/>
              <a:t> of life </a:t>
            </a:r>
            <a:r>
              <a:rPr lang="en-US" dirty="0" err="1" smtClean="0"/>
              <a:t>e.g</a:t>
            </a:r>
            <a:r>
              <a:rPr lang="en-US" dirty="0" smtClean="0"/>
              <a:t> death, unemployment, disability </a:t>
            </a:r>
          </a:p>
          <a:p>
            <a:r>
              <a:rPr lang="en-US" dirty="0" smtClean="0"/>
              <a:t>Social protection is one of the global social –economic </a:t>
            </a:r>
            <a:r>
              <a:rPr lang="en-US" dirty="0" err="1" smtClean="0"/>
              <a:t>develpment</a:t>
            </a:r>
            <a:r>
              <a:rPr lang="en-US" dirty="0" smtClean="0"/>
              <a:t> strategies((</a:t>
            </a:r>
            <a:r>
              <a:rPr lang="en-US" dirty="0" err="1"/>
              <a:t>Lwanga-Ntale</a:t>
            </a:r>
            <a:r>
              <a:rPr lang="en-US" dirty="0"/>
              <a:t>, </a:t>
            </a:r>
            <a:r>
              <a:rPr lang="en-US" dirty="0" err="1"/>
              <a:t>Namuddu</a:t>
            </a:r>
            <a:r>
              <a:rPr lang="en-US" dirty="0"/>
              <a:t> and </a:t>
            </a:r>
            <a:r>
              <a:rPr lang="en-US" dirty="0" err="1"/>
              <a:t>Onapa</a:t>
            </a:r>
            <a:r>
              <a:rPr lang="en-US" dirty="0"/>
              <a:t>, 2008; Barrientos &amp; </a:t>
            </a:r>
            <a:r>
              <a:rPr lang="en-US" dirty="0" err="1"/>
              <a:t>Hulme</a:t>
            </a:r>
            <a:r>
              <a:rPr lang="en-US" dirty="0"/>
              <a:t>, </a:t>
            </a:r>
            <a:r>
              <a:rPr lang="en-US" dirty="0" smtClean="0"/>
              <a:t>2009).</a:t>
            </a:r>
          </a:p>
          <a:p>
            <a:r>
              <a:rPr lang="en-US" dirty="0" smtClean="0"/>
              <a:t> Hence social protection is poverty reduction strategy ( Conway,2002; </a:t>
            </a:r>
            <a:r>
              <a:rPr lang="en-US" dirty="0" err="1" smtClean="0"/>
              <a:t>Ntale</a:t>
            </a:r>
            <a:r>
              <a:rPr lang="en-US" dirty="0" smtClean="0"/>
              <a:t> </a:t>
            </a:r>
            <a:r>
              <a:rPr lang="en-US" i="1" dirty="0" smtClean="0"/>
              <a:t>et al</a:t>
            </a:r>
            <a:r>
              <a:rPr lang="en-US" dirty="0" smtClean="0"/>
              <a:t>., 2008)</a:t>
            </a:r>
          </a:p>
          <a:p>
            <a:r>
              <a:rPr lang="en-US" dirty="0" smtClean="0"/>
              <a:t>Informal sector workers –workers with no legal contracts</a:t>
            </a:r>
          </a:p>
          <a:p>
            <a:r>
              <a:rPr lang="en-US" dirty="0" smtClean="0"/>
              <a:t>Increased access to social protection leads to increased service delivery</a:t>
            </a:r>
          </a:p>
          <a:p>
            <a:r>
              <a:rPr lang="en-US" dirty="0" smtClean="0"/>
              <a:t>Informal sector workers operate under precarious conditions</a:t>
            </a:r>
          </a:p>
          <a:p>
            <a:r>
              <a:rPr lang="en-US" dirty="0" smtClean="0"/>
              <a:t>statistics of informal sector workers –globally=50 % of working population; 65% in sub-Saharan Africa; 93 percent in Uganda (majority are women) (Barya,2014)</a:t>
            </a:r>
          </a:p>
          <a:p>
            <a:endParaRPr lang="en-US" dirty="0"/>
          </a:p>
        </p:txBody>
      </p:sp>
      <p:sp>
        <p:nvSpPr>
          <p:cNvPr id="4" name="Rectangle 1"/>
          <p:cNvSpPr>
            <a:spLocks noChangeArrowheads="1"/>
          </p:cNvSpPr>
          <p:nvPr/>
        </p:nvSpPr>
        <p:spPr bwMode="auto">
          <a:xfrm>
            <a:off x="0" y="-138499"/>
            <a:ext cx="235962"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sng" strike="noStrike" cap="none" normalizeH="0" baseline="0" dirty="0" smtClean="0">
                <a:ln>
                  <a:noFill/>
                </a:ln>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152400" y="13901"/>
            <a:ext cx="312906"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sng" strike="noStrike" cap="none" normalizeH="0" baseline="0" dirty="0" smtClean="0">
                <a:ln>
                  <a:noFill/>
                </a:ln>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304800" y="1201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2"/>
          <p:cNvSpPr>
            <a:spLocks noChangeArrowheads="1"/>
          </p:cNvSpPr>
          <p:nvPr/>
        </p:nvSpPr>
        <p:spPr bwMode="auto">
          <a:xfrm>
            <a:off x="609600" y="424935"/>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84330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Contn</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Most Social protection strategies are gender blind –that is they are characterized by gender exclusion and inability to address specific risks of workers in the sector</a:t>
            </a:r>
          </a:p>
          <a:p>
            <a:r>
              <a:rPr lang="en-US" dirty="0" smtClean="0"/>
              <a:t>Majority </a:t>
            </a:r>
            <a:r>
              <a:rPr lang="en-US" dirty="0"/>
              <a:t>of those excluded are </a:t>
            </a:r>
            <a:r>
              <a:rPr lang="en-US" dirty="0" smtClean="0"/>
              <a:t>women (ILO, 2012)</a:t>
            </a:r>
          </a:p>
          <a:p>
            <a:r>
              <a:rPr lang="en-US" dirty="0" smtClean="0"/>
              <a:t>Despite </a:t>
            </a:r>
            <a:r>
              <a:rPr lang="en-US" dirty="0"/>
              <a:t>their contribution towards economic growth, there is no specific social policy that address the specific risks of workers </a:t>
            </a:r>
            <a:r>
              <a:rPr lang="en-US" dirty="0" smtClean="0"/>
              <a:t>in Uganda(Republic </a:t>
            </a:r>
            <a:r>
              <a:rPr lang="en-US" dirty="0"/>
              <a:t>of Uganda, 2016</a:t>
            </a:r>
            <a:r>
              <a:rPr lang="en-US" dirty="0" smtClean="0"/>
              <a:t>)</a:t>
            </a:r>
          </a:p>
          <a:p>
            <a:r>
              <a:rPr lang="en-US" dirty="0" smtClean="0"/>
              <a:t>Significant development cant be realised when a significant fraction of the population is excluded in the development process</a:t>
            </a:r>
          </a:p>
          <a:p>
            <a:r>
              <a:rPr lang="en-GB" dirty="0"/>
              <a:t>A</a:t>
            </a:r>
            <a:r>
              <a:rPr lang="en-GB" dirty="0" smtClean="0"/>
              <a:t>ccess </a:t>
            </a:r>
            <a:r>
              <a:rPr lang="en-GB" dirty="0"/>
              <a:t>to descent jobs, better services and skills training, </a:t>
            </a:r>
            <a:r>
              <a:rPr lang="en-GB" dirty="0" smtClean="0"/>
              <a:t>enable the poor to get </a:t>
            </a:r>
            <a:r>
              <a:rPr lang="en-GB" dirty="0"/>
              <a:t>out of poverty and   gain access to personal </a:t>
            </a:r>
            <a:r>
              <a:rPr lang="en-GB" dirty="0" smtClean="0"/>
              <a:t>income (UNRSD, 2010)</a:t>
            </a:r>
          </a:p>
          <a:p>
            <a:r>
              <a:rPr lang="en-GB" dirty="0" smtClean="0"/>
              <a:t>The paper examines the effectiveness of Uganda’s social protection policy in promoting gender inclusion in the development process.</a:t>
            </a:r>
            <a:endParaRPr lang="en-US" dirty="0" smtClean="0"/>
          </a:p>
          <a:p>
            <a:endParaRPr lang="en-US" dirty="0"/>
          </a:p>
        </p:txBody>
      </p:sp>
    </p:spTree>
    <p:extLst>
      <p:ext uri="{BB962C8B-B14F-4D97-AF65-F5344CB8AC3E}">
        <p14:creationId xmlns:p14="http://schemas.microsoft.com/office/powerpoint/2010/main" val="3220710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Study was conducted in </a:t>
            </a:r>
            <a:r>
              <a:rPr lang="en-US" dirty="0" err="1" smtClean="0"/>
              <a:t>Bugisu</a:t>
            </a:r>
            <a:r>
              <a:rPr lang="en-US" dirty="0" smtClean="0"/>
              <a:t> Region (</a:t>
            </a:r>
            <a:r>
              <a:rPr lang="en-US" dirty="0" err="1" smtClean="0"/>
              <a:t>Mbale</a:t>
            </a:r>
            <a:r>
              <a:rPr lang="en-US" dirty="0" smtClean="0"/>
              <a:t> ,</a:t>
            </a:r>
            <a:r>
              <a:rPr lang="en-US" dirty="0" err="1" smtClean="0"/>
              <a:t>Manafwa</a:t>
            </a:r>
            <a:r>
              <a:rPr lang="en-US" dirty="0" smtClean="0"/>
              <a:t> and </a:t>
            </a:r>
            <a:r>
              <a:rPr lang="en-US" dirty="0" err="1" smtClean="0"/>
              <a:t>Namisindwa</a:t>
            </a:r>
            <a:r>
              <a:rPr lang="en-US" dirty="0" smtClean="0"/>
              <a:t>).</a:t>
            </a:r>
          </a:p>
          <a:p>
            <a:r>
              <a:rPr lang="en-US" dirty="0" smtClean="0"/>
              <a:t>413 Participants [informal sector works in registered CBOs =400; NGOs= 6, </a:t>
            </a:r>
            <a:r>
              <a:rPr lang="en-US" dirty="0" err="1" smtClean="0"/>
              <a:t>MoGLSD</a:t>
            </a:r>
            <a:r>
              <a:rPr lang="en-US" dirty="0" smtClean="0"/>
              <a:t> and </a:t>
            </a:r>
            <a:r>
              <a:rPr lang="en-US" dirty="0" err="1" smtClean="0"/>
              <a:t>MoF</a:t>
            </a:r>
            <a:r>
              <a:rPr lang="en-US" dirty="0" smtClean="0"/>
              <a:t>=6)</a:t>
            </a:r>
          </a:p>
          <a:p>
            <a:r>
              <a:rPr lang="en-US" dirty="0" smtClean="0"/>
              <a:t>Mixed Methods design with Quantitative and Qualitative approaches</a:t>
            </a:r>
          </a:p>
          <a:p>
            <a:r>
              <a:rPr lang="en-US" dirty="0" smtClean="0"/>
              <a:t>Sampling methods – Purposive for NGO and government participants and multi-stage and systematic sampling for inform sector workers.</a:t>
            </a:r>
          </a:p>
          <a:p>
            <a:r>
              <a:rPr lang="en-US" dirty="0" smtClean="0"/>
              <a:t>Only groups of informal sector workers with savings and development and legal status </a:t>
            </a:r>
            <a:r>
              <a:rPr lang="en-US" smtClean="0"/>
              <a:t>by December</a:t>
            </a:r>
            <a:endParaRPr lang="en-US" dirty="0" smtClean="0"/>
          </a:p>
          <a:p>
            <a:r>
              <a:rPr lang="en-US" dirty="0" smtClean="0"/>
              <a:t>Data collection methods included FGDs  and Questionnaires (informal sector workers; interviews for NGOs and government participants)</a:t>
            </a:r>
          </a:p>
          <a:p>
            <a:r>
              <a:rPr lang="en-US" dirty="0" smtClean="0"/>
              <a:t>Data analysis ; Descriptive for quantitative, content analysis for qualitative data</a:t>
            </a:r>
          </a:p>
          <a:p>
            <a:endParaRPr lang="en-US" dirty="0"/>
          </a:p>
        </p:txBody>
      </p:sp>
    </p:spTree>
    <p:extLst>
      <p:ext uri="{BB962C8B-B14F-4D97-AF65-F5344CB8AC3E}">
        <p14:creationId xmlns:p14="http://schemas.microsoft.com/office/powerpoint/2010/main" val="3161259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p:txBody>
          <a:bodyPr>
            <a:normAutofit fontScale="92500" lnSpcReduction="10000"/>
          </a:bodyPr>
          <a:lstStyle/>
          <a:p>
            <a:r>
              <a:rPr lang="en-US" dirty="0"/>
              <a:t>M</a:t>
            </a:r>
            <a:r>
              <a:rPr lang="en-US" dirty="0" smtClean="0"/>
              <a:t>ajority </a:t>
            </a:r>
            <a:r>
              <a:rPr lang="en-US" dirty="0"/>
              <a:t>respondents (47.0 %) </a:t>
            </a:r>
            <a:r>
              <a:rPr lang="en-US" dirty="0" smtClean="0"/>
              <a:t>compared </a:t>
            </a:r>
            <a:r>
              <a:rPr lang="en-US" dirty="0"/>
              <a:t>to 106 (30.3) who disagreed, </a:t>
            </a:r>
            <a:r>
              <a:rPr lang="en-US" dirty="0" smtClean="0"/>
              <a:t>do </a:t>
            </a:r>
            <a:r>
              <a:rPr lang="en-US" dirty="0"/>
              <a:t>not perceive that there are some levels of disparities in accessing social protection </a:t>
            </a:r>
            <a:r>
              <a:rPr lang="en-US" dirty="0" smtClean="0"/>
              <a:t>on </a:t>
            </a:r>
            <a:r>
              <a:rPr lang="en-US" dirty="0"/>
              <a:t>the basis of gender</a:t>
            </a:r>
            <a:r>
              <a:rPr lang="en-US" dirty="0" smtClean="0"/>
              <a:t>.</a:t>
            </a:r>
          </a:p>
          <a:p>
            <a:r>
              <a:rPr lang="en-US" dirty="0" smtClean="0"/>
              <a:t> Interviews confirm that there are </a:t>
            </a:r>
            <a:r>
              <a:rPr lang="en-US" dirty="0"/>
              <a:t>g</a:t>
            </a:r>
            <a:r>
              <a:rPr lang="en-US" dirty="0" smtClean="0"/>
              <a:t>overnment programs such as UWEP, YLF  and SCG but specific risks of workers are not </a:t>
            </a:r>
            <a:r>
              <a:rPr lang="en-US" dirty="0" err="1" smtClean="0"/>
              <a:t>prioritised</a:t>
            </a:r>
            <a:r>
              <a:rPr lang="en-US" dirty="0" smtClean="0"/>
              <a:t>.</a:t>
            </a:r>
          </a:p>
          <a:p>
            <a:r>
              <a:rPr lang="en-US" dirty="0" smtClean="0"/>
              <a:t>Women and youth confirmed during FGD that none of them had membership to  a formal social protection scheme.</a:t>
            </a:r>
          </a:p>
          <a:p>
            <a:r>
              <a:rPr lang="en-US" dirty="0" smtClean="0"/>
              <a:t>Social protection policy has not prioritized specific risks of informal sector workers</a:t>
            </a:r>
          </a:p>
          <a:p>
            <a:r>
              <a:rPr lang="en-US" dirty="0" smtClean="0"/>
              <a:t>Findings suggest that the development of social protection should precede needs assessment.</a:t>
            </a:r>
            <a:endParaRPr lang="en-US" dirty="0"/>
          </a:p>
        </p:txBody>
      </p:sp>
    </p:spTree>
    <p:extLst>
      <p:ext uri="{BB962C8B-B14F-4D97-AF65-F5344CB8AC3E}">
        <p14:creationId xmlns:p14="http://schemas.microsoft.com/office/powerpoint/2010/main" val="1251993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072637" y="627962"/>
          <a:ext cx="8801010" cy="4481058"/>
        </p:xfrm>
        <a:graphic>
          <a:graphicData uri="http://schemas.openxmlformats.org/drawingml/2006/table">
            <a:tbl>
              <a:tblPr/>
              <a:tblGrid>
                <a:gridCol w="2501246"/>
                <a:gridCol w="383707"/>
                <a:gridCol w="484743"/>
                <a:gridCol w="495759"/>
                <a:gridCol w="506775"/>
                <a:gridCol w="506776"/>
                <a:gridCol w="627962"/>
                <a:gridCol w="539826"/>
                <a:gridCol w="495759"/>
                <a:gridCol w="506776"/>
                <a:gridCol w="550844"/>
                <a:gridCol w="550843"/>
                <a:gridCol w="649994"/>
              </a:tblGrid>
              <a:tr h="298940">
                <a:tc rowSpan="2">
                  <a:txBody>
                    <a:bodyPr/>
                    <a:lstStyle/>
                    <a:p>
                      <a:pPr marL="0" marR="0" algn="just">
                        <a:lnSpc>
                          <a:spcPct val="115000"/>
                        </a:lnSpc>
                        <a:spcBef>
                          <a:spcPts val="0"/>
                        </a:spcBef>
                        <a:spcAft>
                          <a:spcPts val="0"/>
                        </a:spcAft>
                      </a:pPr>
                      <a:r>
                        <a:rPr lang="en-US" sz="800" b="1">
                          <a:latin typeface="Times New Roman"/>
                          <a:ea typeface="Calibri"/>
                          <a:cs typeface="Times New Roman"/>
                        </a:rPr>
                        <a:t>Item</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b="1">
                          <a:latin typeface="Times New Roman"/>
                          <a:ea typeface="Calibri"/>
                          <a:cs typeface="Times New Roman"/>
                        </a:rPr>
                        <a:t>SD</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just">
                        <a:lnSpc>
                          <a:spcPct val="115000"/>
                        </a:lnSpc>
                        <a:spcBef>
                          <a:spcPts val="0"/>
                        </a:spcBef>
                        <a:spcAft>
                          <a:spcPts val="0"/>
                        </a:spcAft>
                      </a:pPr>
                      <a:r>
                        <a:rPr lang="en-US" sz="800" b="1">
                          <a:latin typeface="Times New Roman"/>
                          <a:ea typeface="Calibri"/>
                          <a:cs typeface="Times New Roman"/>
                        </a:rPr>
                        <a:t>D</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marL="0" marR="0" algn="just">
                        <a:lnSpc>
                          <a:spcPct val="115000"/>
                        </a:lnSpc>
                        <a:spcBef>
                          <a:spcPts val="0"/>
                        </a:spcBef>
                        <a:spcAft>
                          <a:spcPts val="0"/>
                        </a:spcAft>
                      </a:pPr>
                      <a:r>
                        <a:rPr lang="en-US" sz="800" b="1">
                          <a:latin typeface="Times New Roman"/>
                          <a:ea typeface="Calibri"/>
                          <a:cs typeface="Times New Roman"/>
                        </a:rPr>
                        <a:t>NS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a:lnSpc>
                          <a:spcPct val="115000"/>
                        </a:lnSpc>
                        <a:spcBef>
                          <a:spcPts val="0"/>
                        </a:spcBef>
                        <a:spcAft>
                          <a:spcPts val="0"/>
                        </a:spcAft>
                      </a:pPr>
                      <a:r>
                        <a:rPr lang="en-US" sz="800" b="1">
                          <a:latin typeface="Times New Roman"/>
                          <a:ea typeface="Calibri"/>
                          <a:cs typeface="Times New Roman"/>
                        </a:rPr>
                        <a:t>A</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a:lnSpc>
                          <a:spcPct val="115000"/>
                        </a:lnSpc>
                        <a:spcBef>
                          <a:spcPts val="0"/>
                        </a:spcBef>
                        <a:spcAft>
                          <a:spcPts val="0"/>
                        </a:spcAft>
                      </a:pPr>
                      <a:r>
                        <a:rPr lang="en-US" sz="800" b="1">
                          <a:latin typeface="Times New Roman"/>
                          <a:ea typeface="Calibri"/>
                          <a:cs typeface="Times New Roman"/>
                        </a:rPr>
                        <a:t>SA</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a:lnSpc>
                          <a:spcPct val="115000"/>
                        </a:lnSpc>
                        <a:spcBef>
                          <a:spcPts val="0"/>
                        </a:spcBef>
                        <a:spcAft>
                          <a:spcPts val="0"/>
                        </a:spcAft>
                      </a:pPr>
                      <a:r>
                        <a:rPr lang="en-US" sz="800" b="1">
                          <a:latin typeface="Times New Roman"/>
                          <a:ea typeface="Calibri"/>
                          <a:cs typeface="Times New Roman"/>
                        </a:rPr>
                        <a:t>F</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66760">
                <a:tc vMerge="1">
                  <a:txBody>
                    <a:bodyPr/>
                    <a:lstStyle/>
                    <a:p>
                      <a:endParaRPr lang="en-US"/>
                    </a:p>
                  </a:txBody>
                  <a:tcPr/>
                </a:tc>
                <a:tc>
                  <a:txBody>
                    <a:bodyPr/>
                    <a:lstStyle/>
                    <a:p>
                      <a:pPr marL="0" marR="0" algn="just">
                        <a:lnSpc>
                          <a:spcPct val="115000"/>
                        </a:lnSpc>
                        <a:spcBef>
                          <a:spcPts val="0"/>
                        </a:spcBef>
                        <a:spcAft>
                          <a:spcPts val="0"/>
                        </a:spcAft>
                      </a:pPr>
                      <a:r>
                        <a:rPr lang="en-US" sz="800">
                          <a:latin typeface="Times New Roman"/>
                          <a:ea typeface="Calibri"/>
                          <a:cs typeface="Times New Roman"/>
                        </a:rPr>
                        <a:t>F</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F</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F</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F</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F</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F</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5650">
                <a:tc>
                  <a:txBody>
                    <a:bodyPr/>
                    <a:lstStyle/>
                    <a:p>
                      <a:pPr marL="0" marR="0" algn="just">
                        <a:lnSpc>
                          <a:spcPct val="115000"/>
                        </a:lnSpc>
                        <a:spcBef>
                          <a:spcPts val="0"/>
                        </a:spcBef>
                        <a:spcAft>
                          <a:spcPts val="0"/>
                        </a:spcAft>
                      </a:pPr>
                      <a:r>
                        <a:rPr lang="en-US" sz="800">
                          <a:latin typeface="Times New Roman"/>
                          <a:ea typeface="Calibri"/>
                          <a:cs typeface="Times New Roman"/>
                        </a:rPr>
                        <a:t>The social protection policy in Uganda does not exclude majority women from accessing social insurance  in equal measure as compared to men</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17</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4.9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89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25.4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83</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23.7</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104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29.7</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57</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16.3</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350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100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268">
                <a:tc>
                  <a:txBody>
                    <a:bodyPr/>
                    <a:lstStyle/>
                    <a:p>
                      <a:pPr marL="0" marR="0" algn="just">
                        <a:lnSpc>
                          <a:spcPct val="115000"/>
                        </a:lnSpc>
                        <a:spcBef>
                          <a:spcPts val="0"/>
                        </a:spcBef>
                        <a:spcAft>
                          <a:spcPts val="0"/>
                        </a:spcAft>
                      </a:pPr>
                      <a:r>
                        <a:rPr lang="en-US" sz="800">
                          <a:latin typeface="Times New Roman"/>
                          <a:ea typeface="Calibri"/>
                          <a:cs typeface="Times New Roman"/>
                        </a:rPr>
                        <a:t>My specific insurance needs are prioritized by the existing social protection strategies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81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23.1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97</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27.7</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84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24.0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74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21.1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14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4.0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350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100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953">
                <a:tc>
                  <a:txBody>
                    <a:bodyPr/>
                    <a:lstStyle/>
                    <a:p>
                      <a:pPr marL="0" marR="0" algn="just">
                        <a:lnSpc>
                          <a:spcPct val="115000"/>
                        </a:lnSpc>
                        <a:spcBef>
                          <a:spcPts val="1200"/>
                        </a:spcBef>
                        <a:spcAft>
                          <a:spcPts val="0"/>
                        </a:spcAft>
                      </a:pPr>
                      <a:r>
                        <a:rPr lang="en-US" sz="800">
                          <a:latin typeface="Times New Roman"/>
                          <a:ea typeface="Calibri"/>
                          <a:cs typeface="Times New Roman"/>
                        </a:rPr>
                        <a:t>Organization of workers into registered organization increases opportunity for women to access social insurance services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64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18.3</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66</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18.9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50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14.3</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121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34.6</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49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14.0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350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100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7944">
                <a:tc>
                  <a:txBody>
                    <a:bodyPr/>
                    <a:lstStyle/>
                    <a:p>
                      <a:pPr marL="0" marR="0" algn="just">
                        <a:lnSpc>
                          <a:spcPct val="115000"/>
                        </a:lnSpc>
                        <a:spcBef>
                          <a:spcPts val="1200"/>
                        </a:spcBef>
                        <a:spcAft>
                          <a:spcPts val="0"/>
                        </a:spcAft>
                      </a:pPr>
                      <a:r>
                        <a:rPr lang="en-US" sz="800">
                          <a:latin typeface="Times New Roman"/>
                          <a:ea typeface="Calibri"/>
                          <a:cs typeface="Times New Roman"/>
                        </a:rPr>
                        <a:t>Organization of workers into registered organizations has potential to enable  the government  prioritize the social insurance needs in my  work industry</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16</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4.6</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26</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7.4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48</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13.7</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200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57.1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60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17.1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350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US" sz="800">
                          <a:latin typeface="Times New Roman"/>
                          <a:ea typeface="Calibri"/>
                          <a:cs typeface="Times New Roman"/>
                        </a:rPr>
                        <a:t>100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958">
                <a:tc>
                  <a:txBody>
                    <a:bodyPr/>
                    <a:lstStyle/>
                    <a:p>
                      <a:pPr marL="0" marR="0" algn="just">
                        <a:lnSpc>
                          <a:spcPct val="115000"/>
                        </a:lnSpc>
                        <a:spcBef>
                          <a:spcPts val="0"/>
                        </a:spcBef>
                        <a:spcAft>
                          <a:spcPts val="0"/>
                        </a:spcAft>
                      </a:pPr>
                      <a:r>
                        <a:rPr lang="en-US" sz="800">
                          <a:latin typeface="Times New Roman"/>
                          <a:ea typeface="Calibri"/>
                          <a:cs typeface="Times New Roman"/>
                        </a:rPr>
                        <a:t>The implementation of social protection strategies in Uganda empowers the low income earners to overcome risks that lead to poverty</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114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32.6</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129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36.9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21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6.0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66</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18.9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20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5.7</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350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Times New Roman"/>
                          <a:ea typeface="Calibri"/>
                          <a:cs typeface="Times New Roman"/>
                        </a:rPr>
                        <a:t>100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106">
                <a:tc gridSpan="13">
                  <a:txBody>
                    <a:bodyPr/>
                    <a:lstStyle/>
                    <a:p>
                      <a:pPr marL="0" marR="0" algn="just">
                        <a:lnSpc>
                          <a:spcPct val="115000"/>
                        </a:lnSpc>
                        <a:spcBef>
                          <a:spcPts val="0"/>
                        </a:spcBef>
                        <a:spcAft>
                          <a:spcPts val="0"/>
                        </a:spcAft>
                      </a:pPr>
                      <a:endParaRPr lang="en-US" sz="110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0479">
                <a:tc gridSpan="13">
                  <a:txBody>
                    <a:bodyPr/>
                    <a:lstStyle/>
                    <a:p>
                      <a:pPr marL="0" marR="0" algn="just">
                        <a:lnSpc>
                          <a:spcPct val="115000"/>
                        </a:lnSpc>
                        <a:spcBef>
                          <a:spcPts val="0"/>
                        </a:spcBef>
                        <a:spcAft>
                          <a:spcPts val="0"/>
                        </a:spcAft>
                      </a:pPr>
                      <a:r>
                        <a:rPr lang="en-US" sz="1200" i="1" dirty="0">
                          <a:latin typeface="Times New Roman"/>
                          <a:ea typeface="Calibri"/>
                          <a:cs typeface="Times New Roman"/>
                        </a:rPr>
                        <a:t>Source, primary data, December, 2018</a:t>
                      </a:r>
                      <a:endParaRPr lang="en-US" sz="1100" dirty="0">
                        <a:latin typeface="Calibri"/>
                        <a:ea typeface="Calibri"/>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50 .7% agreed that the government has not prioritized social protection needs of informal sector workers</a:t>
            </a:r>
          </a:p>
          <a:p>
            <a:r>
              <a:rPr lang="en-US" dirty="0"/>
              <a:t>Representation during the amendment of NSSF policy to include informal sector workers was limited to </a:t>
            </a:r>
            <a:r>
              <a:rPr lang="en-US" dirty="0" smtClean="0"/>
              <a:t>KACITA (Interview </a:t>
            </a:r>
            <a:r>
              <a:rPr lang="en-US" dirty="0" err="1" smtClean="0"/>
              <a:t>particiants</a:t>
            </a:r>
            <a:r>
              <a:rPr lang="en-US" dirty="0" smtClean="0"/>
              <a:t>).</a:t>
            </a:r>
          </a:p>
          <a:p>
            <a:r>
              <a:rPr lang="en-US" dirty="0" smtClean="0"/>
              <a:t>Common risks=fire outbreak, theft, loss of income, lack of market </a:t>
            </a:r>
            <a:r>
              <a:rPr lang="en-US" dirty="0" err="1" smtClean="0"/>
              <a:t>vs</a:t>
            </a:r>
            <a:r>
              <a:rPr lang="en-US" dirty="0" smtClean="0"/>
              <a:t> old age benefits and health insurance</a:t>
            </a:r>
          </a:p>
          <a:p>
            <a:r>
              <a:rPr lang="en-US" dirty="0" smtClean="0"/>
              <a:t>The existing empowerment programmes are not aimed at enhancing social protection:</a:t>
            </a:r>
          </a:p>
          <a:p>
            <a:pPr marL="0" indent="0">
              <a:buNone/>
            </a:pPr>
            <a:r>
              <a:rPr lang="en-US" dirty="0" smtClean="0"/>
              <a:t>“There </a:t>
            </a:r>
            <a:r>
              <a:rPr lang="en-US" dirty="0"/>
              <a:t>are a number of government empowerment </a:t>
            </a:r>
            <a:r>
              <a:rPr lang="en-US" dirty="0" err="1"/>
              <a:t>programmes</a:t>
            </a:r>
            <a:r>
              <a:rPr lang="en-US" dirty="0"/>
              <a:t> that benefit the informal sector workers although they do not directly target them as social protection strategies. Examples are the YLF, Northern Uganda Asocial Action Fund (NUSAF) and saving schemes” (Director of social protection).</a:t>
            </a:r>
            <a:r>
              <a:rPr lang="en-US" dirty="0" smtClean="0"/>
              <a:t> </a:t>
            </a:r>
            <a:endParaRPr lang="en-US" dirty="0"/>
          </a:p>
          <a:p>
            <a:endParaRPr lang="en-US" dirty="0" smtClean="0"/>
          </a:p>
          <a:p>
            <a:endParaRPr lang="en-US" dirty="0"/>
          </a:p>
        </p:txBody>
      </p:sp>
    </p:spTree>
    <p:extLst>
      <p:ext uri="{BB962C8B-B14F-4D97-AF65-F5344CB8AC3E}">
        <p14:creationId xmlns:p14="http://schemas.microsoft.com/office/powerpoint/2010/main" val="3724932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47.0 %  agreed and  30.3 disagreed that there are no disparities in accessing social protection basing on gender.</a:t>
            </a:r>
          </a:p>
          <a:p>
            <a:r>
              <a:rPr lang="en-US" dirty="0" smtClean="0"/>
              <a:t>However, women are mostly engaged in unpaid work and agriculture production with irregular incomes.</a:t>
            </a:r>
          </a:p>
          <a:p>
            <a:r>
              <a:rPr lang="en-US" dirty="0" smtClean="0"/>
              <a:t>No attention to specific risk of women in the lifecycle (ill health, HIV/AIDS,   loss of assets due to unfavorable weather and maternal related risks.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(Continuation)</a:t>
            </a:r>
            <a:endParaRPr lang="en-US" dirty="0"/>
          </a:p>
        </p:txBody>
      </p:sp>
      <p:sp>
        <p:nvSpPr>
          <p:cNvPr id="3" name="Content Placeholder 2"/>
          <p:cNvSpPr>
            <a:spLocks noGrp="1"/>
          </p:cNvSpPr>
          <p:nvPr>
            <p:ph idx="1"/>
          </p:nvPr>
        </p:nvSpPr>
        <p:spPr/>
        <p:txBody>
          <a:bodyPr>
            <a:normAutofit fontScale="92500"/>
          </a:bodyPr>
          <a:lstStyle/>
          <a:p>
            <a:r>
              <a:rPr lang="en-US" dirty="0" smtClean="0"/>
              <a:t>Need to categories workers  according to sectors</a:t>
            </a:r>
          </a:p>
          <a:p>
            <a:r>
              <a:rPr lang="en-US" dirty="0" smtClean="0"/>
              <a:t>SCG only covers 100 people in a sub county. Not all the elderly are beneficiaries.</a:t>
            </a:r>
          </a:p>
          <a:p>
            <a:r>
              <a:rPr lang="en-US" dirty="0" smtClean="0"/>
              <a:t>Lack of conceptual understanding of the concept of social protection by informal sector workers  and how to access related services</a:t>
            </a:r>
          </a:p>
          <a:p>
            <a:r>
              <a:rPr lang="en-US" dirty="0"/>
              <a:t>majority </a:t>
            </a:r>
            <a:r>
              <a:rPr lang="en-US" dirty="0" smtClean="0"/>
              <a:t>(49.9) agreed that </a:t>
            </a:r>
            <a:r>
              <a:rPr lang="en-US" dirty="0"/>
              <a:t>organizing workers into registered organization indeed increases opportunity for women to access social insurance </a:t>
            </a:r>
            <a:r>
              <a:rPr lang="en-US" dirty="0" smtClean="0"/>
              <a:t>services compared to 37.2 % who disagreed ( the rest were not sure)</a:t>
            </a:r>
          </a:p>
          <a:p>
            <a:r>
              <a:rPr lang="en-US" dirty="0" smtClean="0"/>
              <a:t>However, Low incomes leads to inability of workers to contribute towards social protection schemes (average savings 1000-2000 per month)</a:t>
            </a:r>
          </a:p>
          <a:p>
            <a:endParaRPr lang="en-US" dirty="0"/>
          </a:p>
        </p:txBody>
      </p:sp>
    </p:spTree>
    <p:extLst>
      <p:ext uri="{BB962C8B-B14F-4D97-AF65-F5344CB8AC3E}">
        <p14:creationId xmlns:p14="http://schemas.microsoft.com/office/powerpoint/2010/main" val="1690885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TotalTime>
  <Words>1168</Words>
  <Application>Microsoft Office PowerPoint</Application>
  <PresentationFormat>Widescreen</PresentationFormat>
  <Paragraphs>150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Social protection and Gender inclusion in the Development process in Uganda: A case of informal sector workers in Bugisu Region.</vt:lpstr>
      <vt:lpstr>Introduction </vt:lpstr>
      <vt:lpstr>Contn…</vt:lpstr>
      <vt:lpstr>Methods</vt:lpstr>
      <vt:lpstr>Findings</vt:lpstr>
      <vt:lpstr>PowerPoint Presentation</vt:lpstr>
      <vt:lpstr>Findings</vt:lpstr>
      <vt:lpstr>Results</vt:lpstr>
      <vt:lpstr>Findings (Continuation)</vt:lpstr>
      <vt:lpstr>Conclusion </vt:lpstr>
      <vt:lpstr>Recommendations</vt:lpstr>
      <vt:lpstr>Recommendations (Continuation)</vt:lpstr>
      <vt:lpstr>References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protection and Gender inclusion in the Development process in Uganda: A case of informal sector workers in Bugisu Region.</dc:title>
  <dc:creator>marybekoreire@yahoo.com</dc:creator>
  <cp:lastModifiedBy>Darlington Senoga</cp:lastModifiedBy>
  <cp:revision>35</cp:revision>
  <dcterms:created xsi:type="dcterms:W3CDTF">2019-02-09T04:00:37Z</dcterms:created>
  <dcterms:modified xsi:type="dcterms:W3CDTF">2019-02-12T11:19:50Z</dcterms:modified>
</cp:coreProperties>
</file>