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27"/>
  </p:notesMasterIdLst>
  <p:sldIdLst>
    <p:sldId id="256" r:id="rId2"/>
    <p:sldId id="289" r:id="rId3"/>
    <p:sldId id="257" r:id="rId4"/>
    <p:sldId id="259" r:id="rId5"/>
    <p:sldId id="295" r:id="rId6"/>
    <p:sldId id="263" r:id="rId7"/>
    <p:sldId id="269" r:id="rId8"/>
    <p:sldId id="282" r:id="rId9"/>
    <p:sldId id="285" r:id="rId10"/>
    <p:sldId id="296" r:id="rId11"/>
    <p:sldId id="284" r:id="rId12"/>
    <p:sldId id="264" r:id="rId13"/>
    <p:sldId id="294" r:id="rId14"/>
    <p:sldId id="293" r:id="rId15"/>
    <p:sldId id="272" r:id="rId16"/>
    <p:sldId id="286" r:id="rId17"/>
    <p:sldId id="280" r:id="rId18"/>
    <p:sldId id="276" r:id="rId19"/>
    <p:sldId id="277" r:id="rId20"/>
    <p:sldId id="267" r:id="rId21"/>
    <p:sldId id="268" r:id="rId22"/>
    <p:sldId id="287" r:id="rId23"/>
    <p:sldId id="297" r:id="rId24"/>
    <p:sldId id="288" r:id="rId25"/>
    <p:sldId id="27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364" autoAdjust="0"/>
  </p:normalViewPr>
  <p:slideViewPr>
    <p:cSldViewPr snapToGrid="0">
      <p:cViewPr varScale="1">
        <p:scale>
          <a:sx n="69" d="100"/>
          <a:sy n="69" d="100"/>
        </p:scale>
        <p:origin x="78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F7B258-E19C-4BC4-93F9-72F8F27A5820}" type="datetimeFigureOut">
              <a:rPr lang="en-ZA" smtClean="0"/>
              <a:t>2019-02-04</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DF119A-A760-499C-86D8-CAD2BA8458B4}" type="slidenum">
              <a:rPr lang="en-ZA" smtClean="0"/>
              <a:t>‹#›</a:t>
            </a:fld>
            <a:endParaRPr lang="en-ZA"/>
          </a:p>
        </p:txBody>
      </p:sp>
    </p:spTree>
    <p:extLst>
      <p:ext uri="{BB962C8B-B14F-4D97-AF65-F5344CB8AC3E}">
        <p14:creationId xmlns:p14="http://schemas.microsoft.com/office/powerpoint/2010/main" val="679132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DBDF119A-A760-499C-86D8-CAD2BA8458B4}" type="slidenum">
              <a:rPr lang="en-ZA" smtClean="0"/>
              <a:t>1</a:t>
            </a:fld>
            <a:endParaRPr lang="en-ZA"/>
          </a:p>
        </p:txBody>
      </p:sp>
    </p:spTree>
    <p:extLst>
      <p:ext uri="{BB962C8B-B14F-4D97-AF65-F5344CB8AC3E}">
        <p14:creationId xmlns:p14="http://schemas.microsoft.com/office/powerpoint/2010/main" val="26183964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DBDF119A-A760-499C-86D8-CAD2BA8458B4}" type="slidenum">
              <a:rPr lang="en-ZA" smtClean="0"/>
              <a:t>15</a:t>
            </a:fld>
            <a:endParaRPr lang="en-ZA"/>
          </a:p>
        </p:txBody>
      </p:sp>
    </p:spTree>
    <p:extLst>
      <p:ext uri="{BB962C8B-B14F-4D97-AF65-F5344CB8AC3E}">
        <p14:creationId xmlns:p14="http://schemas.microsoft.com/office/powerpoint/2010/main" val="42852507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DBDF119A-A760-499C-86D8-CAD2BA8458B4}" type="slidenum">
              <a:rPr lang="en-ZA" smtClean="0"/>
              <a:t>20</a:t>
            </a:fld>
            <a:endParaRPr lang="en-ZA"/>
          </a:p>
        </p:txBody>
      </p:sp>
    </p:spTree>
    <p:extLst>
      <p:ext uri="{BB962C8B-B14F-4D97-AF65-F5344CB8AC3E}">
        <p14:creationId xmlns:p14="http://schemas.microsoft.com/office/powerpoint/2010/main" val="7891802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DBDF119A-A760-499C-86D8-CAD2BA8458B4}" type="slidenum">
              <a:rPr lang="en-ZA" smtClean="0"/>
              <a:t>21</a:t>
            </a:fld>
            <a:endParaRPr lang="en-ZA"/>
          </a:p>
        </p:txBody>
      </p:sp>
    </p:spTree>
    <p:extLst>
      <p:ext uri="{BB962C8B-B14F-4D97-AF65-F5344CB8AC3E}">
        <p14:creationId xmlns:p14="http://schemas.microsoft.com/office/powerpoint/2010/main" val="23473234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DBDF119A-A760-499C-86D8-CAD2BA8458B4}" type="slidenum">
              <a:rPr lang="en-ZA" smtClean="0"/>
              <a:t>25</a:t>
            </a:fld>
            <a:endParaRPr lang="en-ZA"/>
          </a:p>
        </p:txBody>
      </p:sp>
    </p:spTree>
    <p:extLst>
      <p:ext uri="{BB962C8B-B14F-4D97-AF65-F5344CB8AC3E}">
        <p14:creationId xmlns:p14="http://schemas.microsoft.com/office/powerpoint/2010/main" val="3298987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DBDF119A-A760-499C-86D8-CAD2BA8458B4}" type="slidenum">
              <a:rPr lang="en-ZA" smtClean="0"/>
              <a:t>3</a:t>
            </a:fld>
            <a:endParaRPr lang="en-ZA"/>
          </a:p>
        </p:txBody>
      </p:sp>
    </p:spTree>
    <p:extLst>
      <p:ext uri="{BB962C8B-B14F-4D97-AF65-F5344CB8AC3E}">
        <p14:creationId xmlns:p14="http://schemas.microsoft.com/office/powerpoint/2010/main" val="14776349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DBDF119A-A760-499C-86D8-CAD2BA8458B4}" type="slidenum">
              <a:rPr lang="en-ZA" smtClean="0"/>
              <a:t>4</a:t>
            </a:fld>
            <a:endParaRPr lang="en-ZA"/>
          </a:p>
        </p:txBody>
      </p:sp>
    </p:spTree>
    <p:extLst>
      <p:ext uri="{BB962C8B-B14F-4D97-AF65-F5344CB8AC3E}">
        <p14:creationId xmlns:p14="http://schemas.microsoft.com/office/powerpoint/2010/main" val="19960924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DBDF119A-A760-499C-86D8-CAD2BA8458B4}" type="slidenum">
              <a:rPr lang="en-ZA" smtClean="0"/>
              <a:t>6</a:t>
            </a:fld>
            <a:endParaRPr lang="en-ZA"/>
          </a:p>
        </p:txBody>
      </p:sp>
    </p:spTree>
    <p:extLst>
      <p:ext uri="{BB962C8B-B14F-4D97-AF65-F5344CB8AC3E}">
        <p14:creationId xmlns:p14="http://schemas.microsoft.com/office/powerpoint/2010/main" val="6158067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DBDF119A-A760-499C-86D8-CAD2BA8458B4}" type="slidenum">
              <a:rPr lang="en-ZA" smtClean="0"/>
              <a:t>7</a:t>
            </a:fld>
            <a:endParaRPr lang="en-ZA"/>
          </a:p>
        </p:txBody>
      </p:sp>
    </p:spTree>
    <p:extLst>
      <p:ext uri="{BB962C8B-B14F-4D97-AF65-F5344CB8AC3E}">
        <p14:creationId xmlns:p14="http://schemas.microsoft.com/office/powerpoint/2010/main" val="21759924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DBDF119A-A760-499C-86D8-CAD2BA8458B4}" type="slidenum">
              <a:rPr lang="en-ZA" smtClean="0"/>
              <a:t>8</a:t>
            </a:fld>
            <a:endParaRPr lang="en-ZA"/>
          </a:p>
        </p:txBody>
      </p:sp>
    </p:spTree>
    <p:extLst>
      <p:ext uri="{BB962C8B-B14F-4D97-AF65-F5344CB8AC3E}">
        <p14:creationId xmlns:p14="http://schemas.microsoft.com/office/powerpoint/2010/main" val="34483192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DBDF119A-A760-499C-86D8-CAD2BA8458B4}" type="slidenum">
              <a:rPr lang="en-ZA" smtClean="0"/>
              <a:t>9</a:t>
            </a:fld>
            <a:endParaRPr lang="en-ZA"/>
          </a:p>
        </p:txBody>
      </p:sp>
    </p:spTree>
    <p:extLst>
      <p:ext uri="{BB962C8B-B14F-4D97-AF65-F5344CB8AC3E}">
        <p14:creationId xmlns:p14="http://schemas.microsoft.com/office/powerpoint/2010/main" val="15241239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DBDF119A-A760-499C-86D8-CAD2BA8458B4}" type="slidenum">
              <a:rPr lang="en-ZA" smtClean="0"/>
              <a:t>12</a:t>
            </a:fld>
            <a:endParaRPr lang="en-ZA"/>
          </a:p>
        </p:txBody>
      </p:sp>
    </p:spTree>
    <p:extLst>
      <p:ext uri="{BB962C8B-B14F-4D97-AF65-F5344CB8AC3E}">
        <p14:creationId xmlns:p14="http://schemas.microsoft.com/office/powerpoint/2010/main" val="1694671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DBDF119A-A760-499C-86D8-CAD2BA8458B4}" type="slidenum">
              <a:rPr lang="en-ZA" smtClean="0"/>
              <a:t>13</a:t>
            </a:fld>
            <a:endParaRPr lang="en-ZA"/>
          </a:p>
        </p:txBody>
      </p:sp>
    </p:spTree>
    <p:extLst>
      <p:ext uri="{BB962C8B-B14F-4D97-AF65-F5344CB8AC3E}">
        <p14:creationId xmlns:p14="http://schemas.microsoft.com/office/powerpoint/2010/main" val="2693498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DC1A59A-B6C7-4513-8DF5-030217DCAFB7}" type="datetime1">
              <a:rPr lang="en-US" smtClean="0"/>
              <a:t>04-Feb-19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B82B3C-52AA-4972-94EE-FA646F719E6D}" type="datetime1">
              <a:rPr lang="en-US" smtClean="0"/>
              <a:t>04-Feb-19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2BE7691-E34A-4947-9223-EBB977F64525}" type="datetime1">
              <a:rPr lang="en-US" smtClean="0"/>
              <a:t>04-Feb-19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3F6E12B-FD2E-4FDB-9B3A-FF55348C8EB4}" type="datetime1">
              <a:rPr lang="en-US" smtClean="0"/>
              <a:t>04-Feb-19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B9AB091-A741-4936-8233-A784DC933773}" type="datetime1">
              <a:rPr lang="en-US" smtClean="0"/>
              <a:t>04-Feb-19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6BBF5AA-4BAE-4C2D-888E-F600868B61AC}" type="datetime1">
              <a:rPr lang="en-US" smtClean="0"/>
              <a:t>04-Feb-19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9506F2-524D-45FB-9D5E-79F6A2AB5BD7}" type="datetime1">
              <a:rPr lang="en-US" smtClean="0"/>
              <a:t>04-Feb-19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5B04FF-408A-4869-A7AE-B96236E15B8E}" type="datetime1">
              <a:rPr lang="en-US" smtClean="0"/>
              <a:t>04-Feb-19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FD4274-12B4-4A23-9F53-48C1DF6EA6DA}" type="datetime1">
              <a:rPr lang="en-US" smtClean="0"/>
              <a:t>04-Feb-19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FB67FC-0457-4F10-9D09-C9F844948390}" type="datetime1">
              <a:rPr lang="en-US" smtClean="0"/>
              <a:t>04-Feb-19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1AC7B5C-0CC9-4303-9A35-EFD054B2B305}" type="datetime1">
              <a:rPr lang="en-US" smtClean="0"/>
              <a:t>04-Feb-19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F0E1AF-E1CB-4FE0-8974-D938A1E1D82E}" type="datetime1">
              <a:rPr lang="en-US" smtClean="0"/>
              <a:t>04-Feb-19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FE57F3C-3D8C-46F7-8E09-C76BB03539C7}" type="datetime1">
              <a:rPr lang="en-US" smtClean="0"/>
              <a:t>04-Feb-19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DB23C0-0B8E-4835-8F67-9E7EF9B143F4}" type="datetime1">
              <a:rPr lang="en-US" smtClean="0"/>
              <a:t>04-Feb-19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4C9F911-FA05-4E18-9B06-2B1463487B77}" type="datetime1">
              <a:rPr lang="en-US" smtClean="0"/>
              <a:t>04-Feb-19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DC48B1F-1460-48C6-BFF8-9672792743FA}" type="datetime1">
              <a:rPr lang="en-US" smtClean="0"/>
              <a:t>04-Feb-19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CF8333E-201A-4FB3-8C45-7804B8AE45F3}" type="datetime1">
              <a:rPr lang="en-US" smtClean="0"/>
              <a:t>04-Feb-19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 Id="rId5" Type="http://schemas.openxmlformats.org/officeDocument/2006/relationships/image" Target="../media/image6.jpg"/><Relationship Id="rId4" Type="http://schemas.openxmlformats.org/officeDocument/2006/relationships/image" Target="../media/image5.jpg"/></Relationships>
</file>

<file path=ppt/slides/_rels/slide1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9.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3143" y="304801"/>
            <a:ext cx="10444348" cy="2646218"/>
          </a:xfrm>
        </p:spPr>
        <p:txBody>
          <a:bodyPr/>
          <a:lstStyle/>
          <a:p>
            <a:pPr algn="just"/>
            <a:r>
              <a:rPr lang="en-ZA" sz="3600" dirty="0"/>
              <a:t>Inculcating a political will to execute evidence-based decision making by Parliament of South Africa and the Executive: A case of student funding in the post-school education and training </a:t>
            </a:r>
          </a:p>
        </p:txBody>
      </p:sp>
      <p:sp>
        <p:nvSpPr>
          <p:cNvPr id="3" name="Subtitle 2"/>
          <p:cNvSpPr>
            <a:spLocks noGrp="1"/>
          </p:cNvSpPr>
          <p:nvPr>
            <p:ph type="subTitle" idx="1"/>
          </p:nvPr>
        </p:nvSpPr>
        <p:spPr>
          <a:xfrm>
            <a:off x="1324187" y="3671455"/>
            <a:ext cx="7972213" cy="1919449"/>
          </a:xfrm>
        </p:spPr>
        <p:txBody>
          <a:bodyPr>
            <a:normAutofit/>
          </a:bodyPr>
          <a:lstStyle/>
          <a:p>
            <a:pPr algn="ctr"/>
            <a:endParaRPr lang="en-ZA" b="1" dirty="0" smtClean="0"/>
          </a:p>
          <a:p>
            <a:pPr algn="ctr"/>
            <a:r>
              <a:rPr lang="en-ZA" b="1" dirty="0" smtClean="0"/>
              <a:t>MAMPHAGO </a:t>
            </a:r>
            <a:r>
              <a:rPr lang="en-ZA" b="1" dirty="0"/>
              <a:t>MODIBA, CONTENT ADVISOR, </a:t>
            </a:r>
            <a:r>
              <a:rPr lang="en-ZA" b="1" dirty="0" smtClean="0"/>
              <a:t>PARLIAMENT </a:t>
            </a:r>
            <a:r>
              <a:rPr lang="en-ZA" b="1" dirty="0"/>
              <a:t>OF THE </a:t>
            </a:r>
            <a:r>
              <a:rPr lang="en-ZA" b="1" dirty="0" smtClean="0"/>
              <a:t>OF </a:t>
            </a:r>
            <a:r>
              <a:rPr lang="en-ZA" b="1" dirty="0"/>
              <a:t>SOUTH AFRICA, </a:t>
            </a:r>
          </a:p>
          <a:p>
            <a:pPr algn="ctr"/>
            <a:r>
              <a:rPr lang="en-ZA" b="1" dirty="0" smtClean="0"/>
              <a:t>11- 15 FEBRUARY 2019, 7</a:t>
            </a:r>
            <a:r>
              <a:rPr lang="en-ZA" b="1" baseline="30000" dirty="0" smtClean="0"/>
              <a:t>TH</a:t>
            </a:r>
            <a:r>
              <a:rPr lang="en-ZA" b="1" dirty="0" smtClean="0"/>
              <a:t> UGANDAN EVALUATION WEEK, KAMPALA, UGANDA</a:t>
            </a:r>
          </a:p>
          <a:p>
            <a:pPr algn="ctr"/>
            <a:endParaRPr lang="en-ZA" dirty="0"/>
          </a:p>
          <a:p>
            <a:pPr algn="ctr"/>
            <a:endParaRPr lang="en-ZA" dirty="0"/>
          </a:p>
          <a:p>
            <a:pPr algn="just"/>
            <a:endParaRPr lang="en-ZA" dirty="0"/>
          </a:p>
        </p:txBody>
      </p:sp>
    </p:spTree>
    <p:extLst>
      <p:ext uri="{BB962C8B-B14F-4D97-AF65-F5344CB8AC3E}">
        <p14:creationId xmlns:p14="http://schemas.microsoft.com/office/powerpoint/2010/main" val="37170595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8910011" cy="1025236"/>
          </a:xfrm>
        </p:spPr>
        <p:txBody>
          <a:bodyPr>
            <a:normAutofit fontScale="90000"/>
          </a:bodyPr>
          <a:lstStyle/>
          <a:p>
            <a:r>
              <a:rPr lang="en-ZA" dirty="0" smtClean="0"/>
              <a:t>Announcement by the Minister of HET on the WG Report, 2013 Budget Speech</a:t>
            </a:r>
            <a:endParaRPr lang="en-ZA" dirty="0"/>
          </a:p>
        </p:txBody>
      </p:sp>
      <p:sp>
        <p:nvSpPr>
          <p:cNvPr id="3" name="Content Placeholder 2"/>
          <p:cNvSpPr>
            <a:spLocks noGrp="1"/>
          </p:cNvSpPr>
          <p:nvPr>
            <p:ph idx="1"/>
          </p:nvPr>
        </p:nvSpPr>
        <p:spPr>
          <a:xfrm>
            <a:off x="677334" y="2160589"/>
            <a:ext cx="8910010" cy="3880773"/>
          </a:xfrm>
        </p:spPr>
        <p:txBody>
          <a:bodyPr/>
          <a:lstStyle/>
          <a:p>
            <a:pPr algn="just"/>
            <a:r>
              <a:rPr lang="en-ZA" dirty="0" smtClean="0"/>
              <a:t>The Minister announced that he had received a </a:t>
            </a:r>
            <a:r>
              <a:rPr lang="en-ZA" dirty="0"/>
              <a:t>report from the </a:t>
            </a:r>
            <a:r>
              <a:rPr lang="en-ZA" dirty="0" smtClean="0"/>
              <a:t>WG </a:t>
            </a:r>
            <a:r>
              <a:rPr lang="en-ZA" dirty="0"/>
              <a:t>on fee-free university education and  </a:t>
            </a:r>
            <a:r>
              <a:rPr lang="en-ZA" dirty="0" smtClean="0"/>
              <a:t>he was studying </a:t>
            </a:r>
            <a:r>
              <a:rPr lang="en-ZA" dirty="0"/>
              <a:t>its </a:t>
            </a:r>
            <a:r>
              <a:rPr lang="en-ZA" dirty="0" smtClean="0"/>
              <a:t>recommendations and preparing a </a:t>
            </a:r>
            <a:r>
              <a:rPr lang="en-ZA" dirty="0"/>
              <a:t>submission to Cabinet to implement the African National Congress (ANC) Mangaung Conference resolution to phase in fee-free education</a:t>
            </a:r>
            <a:r>
              <a:rPr lang="en-ZA" dirty="0" smtClean="0"/>
              <a:t>.</a:t>
            </a:r>
          </a:p>
          <a:p>
            <a:pPr marL="0" indent="0" algn="just">
              <a:buNone/>
            </a:pPr>
            <a:endParaRPr lang="en-ZA" dirty="0"/>
          </a:p>
          <a:p>
            <a:pPr algn="just"/>
            <a:r>
              <a:rPr lang="en-ZA" dirty="0"/>
              <a:t>With regard to funding more broadly, </a:t>
            </a:r>
            <a:r>
              <a:rPr lang="en-ZA" dirty="0" smtClean="0"/>
              <a:t>he had received </a:t>
            </a:r>
            <a:r>
              <a:rPr lang="en-ZA" dirty="0"/>
              <a:t>a comprehensive report from the Ministerial Committee on the Review of Funding of Universities which </a:t>
            </a:r>
            <a:r>
              <a:rPr lang="en-ZA" dirty="0" smtClean="0"/>
              <a:t>would </a:t>
            </a:r>
            <a:r>
              <a:rPr lang="en-ZA" dirty="0"/>
              <a:t>be published soon. </a:t>
            </a:r>
            <a:r>
              <a:rPr lang="en-ZA" dirty="0" smtClean="0"/>
              <a:t>The Department would model </a:t>
            </a:r>
            <a:r>
              <a:rPr lang="en-ZA" dirty="0"/>
              <a:t>the various recommendations and develop a revised funding framework before the end of </a:t>
            </a:r>
            <a:r>
              <a:rPr lang="en-ZA" dirty="0" smtClean="0"/>
              <a:t>the 2013 financial year</a:t>
            </a:r>
            <a:r>
              <a:rPr lang="en-ZA" dirty="0"/>
              <a:t>.</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2573655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691490"/>
          </a:xfrm>
        </p:spPr>
        <p:txBody>
          <a:bodyPr>
            <a:normAutofit/>
          </a:bodyPr>
          <a:lstStyle/>
          <a:p>
            <a:r>
              <a:rPr lang="en-ZA" dirty="0" smtClean="0"/>
              <a:t>Gap years</a:t>
            </a:r>
            <a:endParaRPr lang="en-ZA" dirty="0"/>
          </a:p>
        </p:txBody>
      </p:sp>
      <p:sp>
        <p:nvSpPr>
          <p:cNvPr id="3" name="Content Placeholder 2"/>
          <p:cNvSpPr>
            <a:spLocks noGrp="1"/>
          </p:cNvSpPr>
          <p:nvPr>
            <p:ph idx="1"/>
          </p:nvPr>
        </p:nvSpPr>
        <p:spPr>
          <a:xfrm>
            <a:off x="677333" y="955964"/>
            <a:ext cx="9575031" cy="5902036"/>
          </a:xfrm>
        </p:spPr>
        <p:txBody>
          <a:bodyPr/>
          <a:lstStyle/>
          <a:p>
            <a:endParaRPr lang="en-ZA"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11</a:t>
            </a:fld>
            <a:endParaRPr lang="en-US" dirty="0"/>
          </a:p>
        </p:txBody>
      </p:sp>
      <p:sp>
        <p:nvSpPr>
          <p:cNvPr id="5" name="Rectangle 4"/>
          <p:cNvSpPr/>
          <p:nvPr/>
        </p:nvSpPr>
        <p:spPr>
          <a:xfrm>
            <a:off x="1012920" y="1648690"/>
            <a:ext cx="2507673" cy="441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Arial" panose="020B0604020202020204" pitchFamily="34" charset="0"/>
              <a:buChar char="•"/>
            </a:pPr>
            <a:endParaRPr lang="en-ZA" dirty="0" smtClean="0"/>
          </a:p>
          <a:p>
            <a:pPr algn="just"/>
            <a:endParaRPr lang="en-ZA" dirty="0"/>
          </a:p>
          <a:p>
            <a:pPr marL="285750" indent="-285750" algn="just">
              <a:buFont typeface="Arial" panose="020B0604020202020204" pitchFamily="34" charset="0"/>
              <a:buChar char="•"/>
            </a:pPr>
            <a:r>
              <a:rPr lang="en-ZA" dirty="0" smtClean="0"/>
              <a:t>Deafening silence on funding and implementation of fee-free HE between 2013-2015;</a:t>
            </a:r>
          </a:p>
          <a:p>
            <a:pPr marL="285750" indent="-285750" algn="just">
              <a:buFont typeface="Arial" panose="020B0604020202020204" pitchFamily="34" charset="0"/>
              <a:buChar char="•"/>
            </a:pPr>
            <a:r>
              <a:rPr lang="en-ZA" dirty="0" smtClean="0"/>
              <a:t>No feedback on the implementation of fee free HE;</a:t>
            </a:r>
          </a:p>
          <a:p>
            <a:pPr marL="285750" indent="-285750" algn="just">
              <a:buFont typeface="Arial" panose="020B0604020202020204" pitchFamily="34" charset="0"/>
              <a:buChar char="•"/>
            </a:pPr>
            <a:r>
              <a:rPr lang="en-ZA" dirty="0" smtClean="0"/>
              <a:t>Inadequate funding allocation for both universities and NSFAS continued</a:t>
            </a:r>
          </a:p>
          <a:p>
            <a:pPr marL="285750" indent="-285750" algn="just">
              <a:buFont typeface="Arial" panose="020B0604020202020204" pitchFamily="34" charset="0"/>
              <a:buChar char="•"/>
            </a:pPr>
            <a:endParaRPr lang="en-ZA" dirty="0"/>
          </a:p>
          <a:p>
            <a:pPr algn="just"/>
            <a:endParaRPr lang="en-ZA" dirty="0" smtClean="0"/>
          </a:p>
          <a:p>
            <a:pPr marL="285750" indent="-285750" algn="just">
              <a:buFont typeface="Arial" panose="020B0604020202020204" pitchFamily="34" charset="0"/>
              <a:buChar char="•"/>
            </a:pPr>
            <a:endParaRPr lang="en-ZA" dirty="0" smtClean="0"/>
          </a:p>
          <a:p>
            <a:pPr marL="285750" indent="-285750" algn="just">
              <a:buFont typeface="Arial" panose="020B0604020202020204" pitchFamily="34" charset="0"/>
              <a:buChar char="•"/>
            </a:pPr>
            <a:endParaRPr lang="en-ZA" dirty="0"/>
          </a:p>
        </p:txBody>
      </p:sp>
      <p:sp>
        <p:nvSpPr>
          <p:cNvPr id="6" name="Rectangle 5"/>
          <p:cNvSpPr/>
          <p:nvPr/>
        </p:nvSpPr>
        <p:spPr>
          <a:xfrm>
            <a:off x="4047413" y="1621762"/>
            <a:ext cx="2479964" cy="441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Arial" panose="020B0604020202020204" pitchFamily="34" charset="0"/>
              <a:buChar char="•"/>
            </a:pPr>
            <a:r>
              <a:rPr lang="en-ZA" dirty="0" smtClean="0"/>
              <a:t>Financial exclusions;</a:t>
            </a:r>
          </a:p>
          <a:p>
            <a:pPr marL="285750" indent="-285750" algn="just">
              <a:buFont typeface="Arial" panose="020B0604020202020204" pitchFamily="34" charset="0"/>
              <a:buChar char="•"/>
            </a:pPr>
            <a:r>
              <a:rPr lang="en-ZA" dirty="0" smtClean="0"/>
              <a:t>Unaffordable HE fees;</a:t>
            </a:r>
          </a:p>
          <a:p>
            <a:pPr marL="285750" indent="-285750" algn="just">
              <a:buFont typeface="Arial" panose="020B0604020202020204" pitchFamily="34" charset="0"/>
              <a:buChar char="•"/>
            </a:pPr>
            <a:r>
              <a:rPr lang="en-ZA" dirty="0" smtClean="0"/>
              <a:t>Missing middle funding</a:t>
            </a:r>
          </a:p>
          <a:p>
            <a:pPr marL="285750" indent="-285750" algn="just">
              <a:buFont typeface="Arial" panose="020B0604020202020204" pitchFamily="34" charset="0"/>
              <a:buChar char="•"/>
            </a:pPr>
            <a:r>
              <a:rPr lang="en-ZA" dirty="0" smtClean="0"/>
              <a:t>Historic debt;</a:t>
            </a:r>
          </a:p>
          <a:p>
            <a:pPr marL="285750" indent="-285750" algn="just">
              <a:buFont typeface="Arial" panose="020B0604020202020204" pitchFamily="34" charset="0"/>
              <a:buChar char="•"/>
            </a:pPr>
            <a:r>
              <a:rPr lang="en-ZA" dirty="0" smtClean="0"/>
              <a:t>Shortage of student housing;</a:t>
            </a:r>
          </a:p>
          <a:p>
            <a:pPr marL="285750" indent="-285750" algn="just">
              <a:buFont typeface="Arial" panose="020B0604020202020204" pitchFamily="34" charset="0"/>
              <a:buChar char="•"/>
            </a:pPr>
            <a:r>
              <a:rPr lang="en-ZA" dirty="0" smtClean="0"/>
              <a:t>Partial funding;</a:t>
            </a:r>
          </a:p>
          <a:p>
            <a:pPr marL="285750" indent="-285750" algn="just">
              <a:buFont typeface="Arial" panose="020B0604020202020204" pitchFamily="34" charset="0"/>
              <a:buChar char="•"/>
            </a:pPr>
            <a:r>
              <a:rPr lang="en-ZA" dirty="0" smtClean="0"/>
              <a:t>Implementation of fee-free HE;</a:t>
            </a:r>
          </a:p>
          <a:p>
            <a:pPr marL="285750" indent="-285750" algn="just">
              <a:buFont typeface="Arial" panose="020B0604020202020204" pitchFamily="34" charset="0"/>
              <a:buChar char="•"/>
            </a:pPr>
            <a:r>
              <a:rPr lang="en-ZA" dirty="0" smtClean="0"/>
              <a:t>Scrapping of registration fees</a:t>
            </a:r>
          </a:p>
          <a:p>
            <a:pPr marL="285750" indent="-285750" algn="just">
              <a:buFont typeface="Arial" panose="020B0604020202020204" pitchFamily="34" charset="0"/>
              <a:buChar char="•"/>
            </a:pPr>
            <a:endParaRPr lang="en-ZA" dirty="0"/>
          </a:p>
        </p:txBody>
      </p:sp>
      <p:sp>
        <p:nvSpPr>
          <p:cNvPr id="7" name="Rectangle 6"/>
          <p:cNvSpPr/>
          <p:nvPr/>
        </p:nvSpPr>
        <p:spPr>
          <a:xfrm>
            <a:off x="7052808" y="1558635"/>
            <a:ext cx="2855576" cy="441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Arial" panose="020B0604020202020204" pitchFamily="34" charset="0"/>
              <a:buChar char="•"/>
            </a:pPr>
            <a:r>
              <a:rPr lang="en-ZA" dirty="0" smtClean="0"/>
              <a:t>Inadequate funding from government;</a:t>
            </a:r>
          </a:p>
          <a:p>
            <a:pPr marL="285750" indent="-285750" algn="just">
              <a:buFont typeface="Arial" panose="020B0604020202020204" pitchFamily="34" charset="0"/>
              <a:buChar char="•"/>
            </a:pPr>
            <a:r>
              <a:rPr lang="en-ZA" dirty="0" smtClean="0"/>
              <a:t>Dwindling university financial reserves;</a:t>
            </a:r>
          </a:p>
          <a:p>
            <a:pPr marL="285750" indent="-285750" algn="just">
              <a:buFont typeface="Arial" panose="020B0604020202020204" pitchFamily="34" charset="0"/>
              <a:buChar char="•"/>
            </a:pPr>
            <a:r>
              <a:rPr lang="en-ZA" dirty="0" smtClean="0"/>
              <a:t>Rising student debt;</a:t>
            </a:r>
          </a:p>
          <a:p>
            <a:pPr marL="285750" indent="-285750" algn="just">
              <a:buFont typeface="Arial" panose="020B0604020202020204" pitchFamily="34" charset="0"/>
              <a:buChar char="•"/>
            </a:pPr>
            <a:r>
              <a:rPr lang="en-ZA" dirty="0" smtClean="0"/>
              <a:t>Financial health of universities compromised;</a:t>
            </a:r>
          </a:p>
          <a:p>
            <a:pPr marL="285750" indent="-285750" algn="just">
              <a:buFont typeface="Arial" panose="020B0604020202020204" pitchFamily="34" charset="0"/>
              <a:buChar char="•"/>
            </a:pPr>
            <a:r>
              <a:rPr lang="en-ZA" dirty="0" smtClean="0"/>
              <a:t>Shortage of student accommodation;</a:t>
            </a:r>
          </a:p>
          <a:p>
            <a:pPr marL="285750" indent="-285750" algn="just">
              <a:buFont typeface="Arial" panose="020B0604020202020204" pitchFamily="34" charset="0"/>
              <a:buChar char="•"/>
            </a:pPr>
            <a:r>
              <a:rPr lang="en-ZA" dirty="0" smtClean="0"/>
              <a:t>Initiatives by universities to engage government, even the President;</a:t>
            </a:r>
          </a:p>
          <a:p>
            <a:pPr algn="just"/>
            <a:endParaRPr lang="en-ZA" dirty="0"/>
          </a:p>
        </p:txBody>
      </p:sp>
      <p:sp>
        <p:nvSpPr>
          <p:cNvPr id="8" name="Rectangle 7"/>
          <p:cNvSpPr/>
          <p:nvPr/>
        </p:nvSpPr>
        <p:spPr>
          <a:xfrm>
            <a:off x="1025236" y="1046018"/>
            <a:ext cx="2507673" cy="5126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Government</a:t>
            </a:r>
            <a:r>
              <a:rPr lang="en-ZA" dirty="0" smtClean="0"/>
              <a:t> </a:t>
            </a:r>
            <a:endParaRPr lang="en-ZA" dirty="0"/>
          </a:p>
        </p:txBody>
      </p:sp>
      <p:sp>
        <p:nvSpPr>
          <p:cNvPr id="9" name="Rectangle 8"/>
          <p:cNvSpPr/>
          <p:nvPr/>
        </p:nvSpPr>
        <p:spPr>
          <a:xfrm>
            <a:off x="4047413" y="969818"/>
            <a:ext cx="2479964" cy="5888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Students voices growing louder </a:t>
            </a:r>
            <a:endParaRPr lang="en-ZA" b="1" dirty="0"/>
          </a:p>
        </p:txBody>
      </p:sp>
      <p:sp>
        <p:nvSpPr>
          <p:cNvPr id="10" name="Rectangle 9"/>
          <p:cNvSpPr/>
          <p:nvPr/>
        </p:nvSpPr>
        <p:spPr>
          <a:xfrm>
            <a:off x="7052807" y="1018699"/>
            <a:ext cx="2855577" cy="4768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Universities</a:t>
            </a:r>
            <a:endParaRPr lang="en-ZA" b="1" dirty="0"/>
          </a:p>
        </p:txBody>
      </p:sp>
      <p:sp>
        <p:nvSpPr>
          <p:cNvPr id="11" name="Left-Right Arrow 10"/>
          <p:cNvSpPr/>
          <p:nvPr/>
        </p:nvSpPr>
        <p:spPr>
          <a:xfrm>
            <a:off x="1012920" y="6131417"/>
            <a:ext cx="8895464" cy="53954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Parliament facilitating conversations and policy direction</a:t>
            </a:r>
            <a:endParaRPr lang="en-ZA" dirty="0"/>
          </a:p>
        </p:txBody>
      </p:sp>
    </p:spTree>
    <p:extLst>
      <p:ext uri="{BB962C8B-B14F-4D97-AF65-F5344CB8AC3E}">
        <p14:creationId xmlns:p14="http://schemas.microsoft.com/office/powerpoint/2010/main" val="976719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457199"/>
            <a:ext cx="9297939" cy="966651"/>
          </a:xfrm>
        </p:spPr>
        <p:txBody>
          <a:bodyPr>
            <a:normAutofit fontScale="90000"/>
          </a:bodyPr>
          <a:lstStyle/>
          <a:p>
            <a:r>
              <a:rPr lang="en-ZA" dirty="0" smtClean="0"/>
              <a:t>What did the evidence show (2012/13 – 2015/16)? </a:t>
            </a:r>
            <a:endParaRPr lang="en-ZA" dirty="0"/>
          </a:p>
        </p:txBody>
      </p:sp>
      <p:sp>
        <p:nvSpPr>
          <p:cNvPr id="3" name="Content Placeholder 2"/>
          <p:cNvSpPr>
            <a:spLocks noGrp="1"/>
          </p:cNvSpPr>
          <p:nvPr>
            <p:ph idx="1"/>
          </p:nvPr>
        </p:nvSpPr>
        <p:spPr>
          <a:xfrm>
            <a:off x="677333" y="1423851"/>
            <a:ext cx="9172061" cy="5146766"/>
          </a:xfrm>
        </p:spPr>
        <p:txBody>
          <a:bodyPr>
            <a:normAutofit lnSpcReduction="10000"/>
          </a:bodyPr>
          <a:lstStyle/>
          <a:p>
            <a:pPr algn="just"/>
            <a:r>
              <a:rPr lang="en-ZA" sz="2000" dirty="0" smtClean="0"/>
              <a:t>Both evidence gathered and reported by the Parliamentary Portfolio Committee on Higher Education and Training (4</a:t>
            </a:r>
            <a:r>
              <a:rPr lang="en-ZA" sz="2000" baseline="30000" dirty="0" smtClean="0"/>
              <a:t>th</a:t>
            </a:r>
            <a:r>
              <a:rPr lang="en-ZA" sz="2000" dirty="0" smtClean="0"/>
              <a:t> and 5</a:t>
            </a:r>
            <a:r>
              <a:rPr lang="en-ZA" sz="2000" baseline="30000" dirty="0" smtClean="0"/>
              <a:t>th</a:t>
            </a:r>
            <a:r>
              <a:rPr lang="en-ZA" sz="2000" dirty="0" smtClean="0"/>
              <a:t> Parliament) had shown over several years that funding allocated to the National Student Financial Aid Scheme (NSFAS) was inadequate.</a:t>
            </a:r>
          </a:p>
          <a:p>
            <a:pPr algn="just"/>
            <a:r>
              <a:rPr lang="en-ZA" sz="2000" dirty="0" smtClean="0"/>
              <a:t>Despite the growth in the allocation, the need for financial aid far outstripped  the available funds and some students could not be funded at all while some others received funding, however, not all the cost of study could be funded.</a:t>
            </a:r>
          </a:p>
          <a:p>
            <a:pPr algn="just"/>
            <a:r>
              <a:rPr lang="en-ZA" sz="2000" dirty="0">
                <a:latin typeface="Trebuchet MS" panose="020B0603020202020204" pitchFamily="34" charset="0"/>
              </a:rPr>
              <a:t>Despite increase in funding, from R440 million in 1999 to R9 billion in 2014, demand for financial aid exceeds supply. 50% of eligible students were unfunded</a:t>
            </a:r>
            <a:endParaRPr lang="en-ZA" sz="2000" dirty="0" smtClean="0"/>
          </a:p>
          <a:p>
            <a:pPr algn="just"/>
            <a:r>
              <a:rPr lang="en-ZA" sz="2000" dirty="0" smtClean="0"/>
              <a:t>The partially funded students were left with outstanding debts and some universities implemented policies which financially excluded students who owed.</a:t>
            </a:r>
          </a:p>
          <a:p>
            <a:pPr algn="just"/>
            <a:r>
              <a:rPr lang="en-ZA" sz="2000" dirty="0" smtClean="0"/>
              <a:t>Findings from the oversight visits since 2010, have shown that students debts at universities was growing due to outstanding students payments.</a:t>
            </a:r>
          </a:p>
          <a:p>
            <a:pPr algn="just"/>
            <a:endParaRPr lang="en-ZA" sz="2000" dirty="0" smtClean="0"/>
          </a:p>
          <a:p>
            <a:endParaRPr lang="en-ZA"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41551342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21673"/>
            <a:ext cx="8596668" cy="625579"/>
          </a:xfrm>
        </p:spPr>
        <p:txBody>
          <a:bodyPr>
            <a:normAutofit fontScale="90000"/>
          </a:bodyPr>
          <a:lstStyle/>
          <a:p>
            <a:r>
              <a:rPr lang="en-ZA" dirty="0" smtClean="0"/>
              <a:t>Conti….</a:t>
            </a:r>
            <a:endParaRPr lang="en-ZA" dirty="0"/>
          </a:p>
        </p:txBody>
      </p:sp>
      <p:sp>
        <p:nvSpPr>
          <p:cNvPr id="3" name="Content Placeholder 2"/>
          <p:cNvSpPr>
            <a:spLocks noGrp="1"/>
          </p:cNvSpPr>
          <p:nvPr>
            <p:ph idx="1"/>
          </p:nvPr>
        </p:nvSpPr>
        <p:spPr>
          <a:xfrm>
            <a:off x="677333" y="847252"/>
            <a:ext cx="10350885" cy="5830639"/>
          </a:xfrm>
        </p:spPr>
        <p:txBody>
          <a:bodyPr>
            <a:normAutofit lnSpcReduction="10000"/>
          </a:bodyPr>
          <a:lstStyle/>
          <a:p>
            <a:pPr algn="just"/>
            <a:endParaRPr lang="en-ZA" sz="2000" dirty="0" smtClean="0"/>
          </a:p>
          <a:p>
            <a:pPr algn="just"/>
            <a:r>
              <a:rPr lang="en-ZA" dirty="0">
                <a:latin typeface="Trebuchet MS" panose="020B0603020202020204" pitchFamily="34" charset="0"/>
              </a:rPr>
              <a:t>Students protests </a:t>
            </a:r>
            <a:r>
              <a:rPr lang="en-ZA" dirty="0" smtClean="0">
                <a:latin typeface="Trebuchet MS" panose="020B0603020202020204" pitchFamily="34" charset="0"/>
              </a:rPr>
              <a:t>increased </a:t>
            </a:r>
            <a:r>
              <a:rPr lang="en-ZA" dirty="0">
                <a:latin typeface="Trebuchet MS" panose="020B0603020202020204" pitchFamily="34" charset="0"/>
              </a:rPr>
              <a:t>across higher education institutions even where the new funding model was </a:t>
            </a:r>
            <a:r>
              <a:rPr lang="en-ZA" dirty="0" smtClean="0">
                <a:latin typeface="Trebuchet MS" panose="020B0603020202020204" pitchFamily="34" charset="0"/>
              </a:rPr>
              <a:t>piloted;</a:t>
            </a:r>
          </a:p>
          <a:p>
            <a:pPr algn="just"/>
            <a:r>
              <a:rPr lang="en-ZA" dirty="0"/>
              <a:t>The target of the Department and NSFAS to fund 205 000 students from 1.1 million student enrolment planned for 2015/16 in higher education was inadequate to expand access of poor students and to redressing the legacies of the </a:t>
            </a:r>
            <a:r>
              <a:rPr lang="en-ZA" dirty="0" smtClean="0"/>
              <a:t>past</a:t>
            </a:r>
          </a:p>
          <a:p>
            <a:pPr marL="0" indent="0" algn="just">
              <a:buNone/>
            </a:pPr>
            <a:endParaRPr lang="en-ZA" dirty="0"/>
          </a:p>
          <a:p>
            <a:pPr marL="0" indent="0" algn="just">
              <a:buNone/>
            </a:pPr>
            <a:r>
              <a:rPr lang="en-ZA" b="1" dirty="0" smtClean="0"/>
              <a:t>Recommendations</a:t>
            </a:r>
            <a:endParaRPr lang="en-ZA" b="1" dirty="0"/>
          </a:p>
          <a:p>
            <a:r>
              <a:rPr lang="en-ZA" dirty="0">
                <a:latin typeface="Trebuchet MS" panose="020B0603020202020204" pitchFamily="34" charset="0"/>
                <a:ea typeface="Tahoma" panose="020B0604030504040204" pitchFamily="34" charset="0"/>
                <a:cs typeface="Tahoma" panose="020B0604030504040204" pitchFamily="34" charset="0"/>
              </a:rPr>
              <a:t>The Minister of Finance should realistically increase the budget of the National Student Financial Aid Scheme over the medium term to enable all academically capable, but financially needy students to access higher education and technical vocational education and training and to cover full cost of study through loans bursaries as proposed in the NDP; and to accommodate incremental growth in student enrolment through the new universities and the envisaged 12 new TVET college campuses</a:t>
            </a:r>
            <a:r>
              <a:rPr lang="en-ZA" dirty="0" smtClean="0">
                <a:latin typeface="Trebuchet MS" panose="020B0603020202020204" pitchFamily="34" charset="0"/>
                <a:ea typeface="Tahoma" panose="020B0604030504040204" pitchFamily="34" charset="0"/>
                <a:cs typeface="Tahoma" panose="020B0604030504040204" pitchFamily="34" charset="0"/>
              </a:rPr>
              <a:t>.</a:t>
            </a:r>
          </a:p>
          <a:p>
            <a:pPr marL="285750" lvl="0" indent="-285750" fontAlgn="base">
              <a:buFont typeface="Arial" panose="020B0604020202020204" pitchFamily="34" charset="0"/>
              <a:buChar char="•"/>
            </a:pPr>
            <a:r>
              <a:rPr lang="en-ZA" dirty="0"/>
              <a:t>The Department should explore the possibility of reviewing the cost drivers of university education to minimise and regulate fee increment by universities.</a:t>
            </a:r>
          </a:p>
          <a:p>
            <a:pPr marL="285750" lvl="0" indent="-285750" fontAlgn="base">
              <a:buFont typeface="Arial" panose="020B0604020202020204" pitchFamily="34" charset="0"/>
              <a:buChar char="•"/>
            </a:pPr>
            <a:r>
              <a:rPr lang="en-ZA" dirty="0"/>
              <a:t>NSFAS should improve its allocation of funds to institutions and support institutions that have challenges in submitting their claims timeously.</a:t>
            </a:r>
          </a:p>
          <a:p>
            <a:endParaRPr lang="en-ZA" dirty="0">
              <a:latin typeface="Trebuchet MS" panose="020B0603020202020204" pitchFamily="34" charset="0"/>
              <a:ea typeface="Tahoma" panose="020B0604030504040204" pitchFamily="34" charset="0"/>
              <a:cs typeface="Tahoma" panose="020B0604030504040204" pitchFamily="34" charset="0"/>
            </a:endParaRPr>
          </a:p>
          <a:p>
            <a:endParaRPr lang="en-ZA" dirty="0">
              <a:latin typeface="Trebuchet MS" panose="020B0603020202020204" pitchFamily="34" charset="0"/>
            </a:endParaRPr>
          </a:p>
          <a:p>
            <a:endParaRPr lang="en-ZA"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7393892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2576" y="235527"/>
            <a:ext cx="9989897" cy="6386945"/>
          </a:xfrm>
        </p:spPr>
        <p:txBody>
          <a:bodyPr/>
          <a:lstStyle/>
          <a:p>
            <a:pPr marL="0" indent="0" algn="just">
              <a:buNone/>
            </a:pPr>
            <a:endParaRPr lang="en-ZA" dirty="0">
              <a:latin typeface="Trebuchet MS" panose="020B0603020202020204" pitchFamily="34" charset="0"/>
              <a:ea typeface="Tahoma" panose="020B0604030504040204" pitchFamily="34" charset="0"/>
              <a:cs typeface="Tahoma" panose="020B0604030504040204" pitchFamily="34" charset="0"/>
            </a:endParaRPr>
          </a:p>
          <a:p>
            <a:pPr algn="just">
              <a:buFont typeface="Wingdings" panose="05000000000000000000" pitchFamily="2" charset="2"/>
              <a:buChar char="Ø"/>
            </a:pPr>
            <a:r>
              <a:rPr lang="en-ZA" dirty="0" smtClean="0">
                <a:latin typeface="Trebuchet MS" panose="020B0603020202020204" pitchFamily="34" charset="0"/>
                <a:ea typeface="Tahoma" panose="020B0604030504040204" pitchFamily="34" charset="0"/>
                <a:cs typeface="Tahoma" panose="020B0604030504040204" pitchFamily="34" charset="0"/>
              </a:rPr>
              <a:t>The Committee recommended that: </a:t>
            </a:r>
          </a:p>
          <a:p>
            <a:pPr marL="285750" lvl="0" indent="-285750" fontAlgn="base">
              <a:buFont typeface="Arial" panose="020B0604020202020204" pitchFamily="34" charset="0"/>
              <a:buChar char="•"/>
            </a:pPr>
            <a:r>
              <a:rPr lang="en-ZA" dirty="0" smtClean="0"/>
              <a:t>A funding strategy of NSFAS should be submitted to the Portfolio Committee within 7 working days.</a:t>
            </a:r>
          </a:p>
          <a:p>
            <a:pPr marL="0" lvl="0" indent="0" fontAlgn="base">
              <a:buNone/>
            </a:pPr>
            <a:endParaRPr lang="en-ZA" dirty="0" smtClean="0"/>
          </a:p>
          <a:p>
            <a:pPr marL="285750" lvl="0" indent="-285750" fontAlgn="base">
              <a:buFont typeface="Arial" panose="020B0604020202020204" pitchFamily="34" charset="0"/>
              <a:buChar char="•"/>
            </a:pPr>
            <a:r>
              <a:rPr lang="en-ZA" dirty="0" smtClean="0"/>
              <a:t>The </a:t>
            </a:r>
            <a:r>
              <a:rPr lang="en-ZA" dirty="0"/>
              <a:t>Department should undertake a comprehensive review of student indebtedness in higher education to determine its root causes and possible </a:t>
            </a:r>
            <a:r>
              <a:rPr lang="en-ZA" dirty="0" smtClean="0"/>
              <a:t>solutions.</a:t>
            </a:r>
          </a:p>
          <a:p>
            <a:pPr marL="0" lvl="0" indent="0" fontAlgn="base">
              <a:buNone/>
            </a:pPr>
            <a:endParaRPr lang="en-ZA" dirty="0" smtClean="0"/>
          </a:p>
          <a:p>
            <a:pPr marL="285750" lvl="0" indent="-285750" fontAlgn="base">
              <a:buFont typeface="Arial" panose="020B0604020202020204" pitchFamily="34" charset="0"/>
              <a:buChar char="•"/>
            </a:pPr>
            <a:r>
              <a:rPr lang="en-ZA" sz="1800" dirty="0" smtClean="0">
                <a:latin typeface="Trebuchet MS" panose="020B0603020202020204" pitchFamily="34" charset="0"/>
                <a:ea typeface="Tahoma" panose="020B0604030504040204" pitchFamily="34" charset="0"/>
                <a:cs typeface="Tahoma" panose="020B0604030504040204" pitchFamily="34" charset="0"/>
              </a:rPr>
              <a:t>NSFAS </a:t>
            </a:r>
            <a:r>
              <a:rPr lang="en-ZA" sz="1800" dirty="0">
                <a:latin typeface="Trebuchet MS" panose="020B0603020202020204" pitchFamily="34" charset="0"/>
                <a:ea typeface="Tahoma" panose="020B0604030504040204" pitchFamily="34" charset="0"/>
                <a:cs typeface="Tahoma" panose="020B0604030504040204" pitchFamily="34" charset="0"/>
              </a:rPr>
              <a:t>funding for TVET college bursaries had been increasing on consumer price index (CPI). The Department targeted to cover at least 80 percent of college students with NSFAS bursaries, however, the investment of R2.4 billion for 2016/17 was insufficient, taking into account the NDP and White Paper targets. </a:t>
            </a:r>
            <a:endParaRPr lang="en-ZA" sz="1800" dirty="0">
              <a:latin typeface="Trebuchet MS" panose="020B0603020202020204" pitchFamily="34" charset="0"/>
            </a:endParaRPr>
          </a:p>
          <a:p>
            <a:pPr marL="0" indent="0">
              <a:buNone/>
            </a:pPr>
            <a:endParaRPr lang="en-ZA"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22492883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222070"/>
            <a:ext cx="11340495" cy="1024589"/>
          </a:xfrm>
        </p:spPr>
        <p:txBody>
          <a:bodyPr>
            <a:normAutofit fontScale="90000"/>
          </a:bodyPr>
          <a:lstStyle/>
          <a:p>
            <a:r>
              <a:rPr lang="en-ZA" dirty="0" smtClean="0"/>
              <a:t>Forcing the hand of Parliament and the Executive to take evidence-based decision</a:t>
            </a:r>
            <a:endParaRPr lang="en-ZA" dirty="0"/>
          </a:p>
        </p:txBody>
      </p:sp>
      <p:pic>
        <p:nvPicPr>
          <p:cNvPr id="4" name="Content Placeholder 3" descr="C:\Users\hbaloyi\Pictures\feesmustfall-outsource-300x167.jpg"/>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77334" y="1567543"/>
            <a:ext cx="5867157" cy="4624251"/>
          </a:xfrm>
          <a:prstGeom prst="rect">
            <a:avLst/>
          </a:prstGeom>
          <a:noFill/>
          <a:ln>
            <a:noFill/>
          </a:ln>
        </p:spPr>
      </p:pic>
      <p:sp>
        <p:nvSpPr>
          <p:cNvPr id="5" name="Rectangle 4"/>
          <p:cNvSpPr/>
          <p:nvPr/>
        </p:nvSpPr>
        <p:spPr>
          <a:xfrm>
            <a:off x="6688184" y="1567543"/>
            <a:ext cx="5329644" cy="51598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Arial" panose="020B0604020202020204" pitchFamily="34" charset="0"/>
              <a:buChar char="•"/>
            </a:pPr>
            <a:r>
              <a:rPr lang="en-ZA" dirty="0" smtClean="0"/>
              <a:t>At the beginning of 2015 as it was norm in many universities, students protested against financial exclusions.</a:t>
            </a:r>
          </a:p>
          <a:p>
            <a:pPr marL="285750" indent="-285750" algn="just">
              <a:buFont typeface="Arial" panose="020B0604020202020204" pitchFamily="34" charset="0"/>
              <a:buChar char="•"/>
            </a:pPr>
            <a:r>
              <a:rPr lang="en-ZA" dirty="0" smtClean="0"/>
              <a:t>Majority of students incurred outstanding debts due to been funded partially through NSFAS;</a:t>
            </a:r>
          </a:p>
          <a:p>
            <a:pPr marL="285750" indent="-285750" algn="just">
              <a:buFont typeface="Arial" panose="020B0604020202020204" pitchFamily="34" charset="0"/>
              <a:buChar char="•"/>
            </a:pPr>
            <a:r>
              <a:rPr lang="en-ZA" dirty="0" smtClean="0"/>
              <a:t>Universities required payment of outstanding debts before students could be allowed to register and this left many students who were academically deserving financially excluded;</a:t>
            </a:r>
          </a:p>
          <a:p>
            <a:pPr marL="285750" indent="-285750" algn="just">
              <a:buFont typeface="Arial" panose="020B0604020202020204" pitchFamily="34" charset="0"/>
              <a:buChar char="•"/>
            </a:pPr>
            <a:r>
              <a:rPr lang="en-ZA" dirty="0" smtClean="0"/>
              <a:t>In October 2015, protests started at WITS university sparked by proposed 10.6% fee increase for 2016 academic year;</a:t>
            </a:r>
          </a:p>
          <a:p>
            <a:pPr marL="285750" indent="-285750" algn="just">
              <a:buFont typeface="Arial" panose="020B0604020202020204" pitchFamily="34" charset="0"/>
              <a:buChar char="•"/>
            </a:pPr>
            <a:r>
              <a:rPr lang="en-ZA" dirty="0" smtClean="0"/>
              <a:t>The protests quickly spread to other institutions that announced the 2016 fee increases;</a:t>
            </a:r>
          </a:p>
          <a:p>
            <a:pPr marL="285750" indent="-285750" algn="just">
              <a:buFont typeface="Arial" panose="020B0604020202020204" pitchFamily="34" charset="0"/>
              <a:buChar char="•"/>
            </a:pPr>
            <a:r>
              <a:rPr lang="en-ZA" dirty="0" smtClean="0"/>
              <a:t>A national shut down under the #FeesMustFall  movement was declared.</a:t>
            </a:r>
          </a:p>
          <a:p>
            <a:pPr marL="285750" indent="-285750" algn="just">
              <a:buFont typeface="Arial" panose="020B0604020202020204" pitchFamily="34" charset="0"/>
              <a:buChar char="•"/>
            </a:pPr>
            <a:endParaRPr lang="en-ZA" dirty="0"/>
          </a:p>
        </p:txBody>
      </p:sp>
      <p:sp>
        <p:nvSpPr>
          <p:cNvPr id="6" name="Rectangle 5"/>
          <p:cNvSpPr/>
          <p:nvPr/>
        </p:nvSpPr>
        <p:spPr>
          <a:xfrm>
            <a:off x="677334" y="5799909"/>
            <a:ext cx="5867157" cy="9274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GB" dirty="0" smtClean="0"/>
          </a:p>
          <a:p>
            <a:pPr algn="just"/>
            <a:r>
              <a:rPr lang="en-GB" dirty="0" smtClean="0"/>
              <a:t>Students </a:t>
            </a:r>
            <a:r>
              <a:rPr lang="en-GB" dirty="0"/>
              <a:t>protesting against fee increases and outsourcing at Wits </a:t>
            </a:r>
            <a:r>
              <a:rPr lang="en-GB" dirty="0" smtClean="0"/>
              <a:t>University,</a:t>
            </a:r>
          </a:p>
          <a:p>
            <a:pPr algn="just"/>
            <a:r>
              <a:rPr lang="en-GB" dirty="0" smtClean="0"/>
              <a:t>Source</a:t>
            </a:r>
            <a:r>
              <a:rPr lang="en-GB" dirty="0"/>
              <a:t>: </a:t>
            </a:r>
            <a:r>
              <a:rPr lang="en-ZA" dirty="0"/>
              <a:t>Socialist Alternative (2015)  </a:t>
            </a:r>
          </a:p>
          <a:p>
            <a:pPr algn="just"/>
            <a:endParaRPr lang="en-ZA" dirty="0"/>
          </a:p>
        </p:txBody>
      </p:sp>
      <p:sp>
        <p:nvSpPr>
          <p:cNvPr id="3" name="Slide Number Placeholder 2"/>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27076044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21674"/>
            <a:ext cx="8596668" cy="678872"/>
          </a:xfrm>
        </p:spPr>
        <p:txBody>
          <a:bodyPr/>
          <a:lstStyle/>
          <a:p>
            <a:r>
              <a:rPr lang="en-ZA" dirty="0" smtClean="0"/>
              <a:t>#FeesMustFall Movement</a:t>
            </a:r>
            <a:endParaRPr lang="en-ZA" dirty="0"/>
          </a:p>
        </p:txBody>
      </p:sp>
      <p:sp>
        <p:nvSpPr>
          <p:cNvPr id="3" name="Content Placeholder 2"/>
          <p:cNvSpPr>
            <a:spLocks noGrp="1"/>
          </p:cNvSpPr>
          <p:nvPr>
            <p:ph idx="1"/>
          </p:nvPr>
        </p:nvSpPr>
        <p:spPr>
          <a:xfrm>
            <a:off x="677334" y="900547"/>
            <a:ext cx="8596668" cy="5140816"/>
          </a:xfrm>
        </p:spPr>
        <p:txBody>
          <a:bodyPr/>
          <a:lstStyle/>
          <a:p>
            <a:r>
              <a:rPr lang="en-ZA" dirty="0" smtClean="0"/>
              <a:t>Apolitical movement</a:t>
            </a:r>
          </a:p>
          <a:p>
            <a:pPr marL="0" indent="0">
              <a:buNone/>
            </a:pPr>
            <a:endParaRPr lang="en-ZA" dirty="0" smtClean="0"/>
          </a:p>
          <a:p>
            <a:r>
              <a:rPr lang="en-ZA" dirty="0" smtClean="0"/>
              <a:t>Across political party lines</a:t>
            </a:r>
          </a:p>
          <a:p>
            <a:pPr marL="0" indent="0">
              <a:buNone/>
            </a:pPr>
            <a:endParaRPr lang="en-ZA" dirty="0" smtClean="0"/>
          </a:p>
          <a:p>
            <a:r>
              <a:rPr lang="en-ZA" dirty="0" smtClean="0"/>
              <a:t>Supported universities and some groups of academia</a:t>
            </a:r>
          </a:p>
          <a:p>
            <a:pPr marL="0" indent="0">
              <a:buNone/>
            </a:pPr>
            <a:endParaRPr lang="en-ZA" dirty="0" smtClean="0"/>
          </a:p>
          <a:p>
            <a:r>
              <a:rPr lang="en-ZA" dirty="0" smtClean="0"/>
              <a:t>Supported by some political parties and figures</a:t>
            </a:r>
          </a:p>
          <a:p>
            <a:pPr marL="0" indent="0">
              <a:buNone/>
            </a:pPr>
            <a:endParaRPr lang="en-ZA" dirty="0" smtClean="0"/>
          </a:p>
          <a:p>
            <a:r>
              <a:rPr lang="en-ZA" dirty="0" smtClean="0"/>
              <a:t>The principle endorsed by general citizenry</a:t>
            </a:r>
          </a:p>
          <a:p>
            <a:endParaRPr lang="en-ZA" dirty="0"/>
          </a:p>
          <a:p>
            <a:r>
              <a:rPr lang="en-ZA" dirty="0" smtClean="0"/>
              <a:t>Targeted at strategic government national key points (Parliament, Union Buildings, city halls)</a:t>
            </a:r>
            <a:endParaRPr lang="en-ZA"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12097273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193964"/>
            <a:ext cx="11389975" cy="748145"/>
          </a:xfrm>
        </p:spPr>
        <p:txBody>
          <a:bodyPr/>
          <a:lstStyle/>
          <a:p>
            <a:r>
              <a:rPr lang="en-ZA" dirty="0" smtClean="0"/>
              <a:t>#FeesMustFall movement demands</a:t>
            </a:r>
            <a:endParaRPr lang="en-ZA" dirty="0"/>
          </a:p>
        </p:txBody>
      </p:sp>
      <p:sp>
        <p:nvSpPr>
          <p:cNvPr id="3" name="Content Placeholder 2"/>
          <p:cNvSpPr>
            <a:spLocks noGrp="1"/>
          </p:cNvSpPr>
          <p:nvPr>
            <p:ph idx="1"/>
          </p:nvPr>
        </p:nvSpPr>
        <p:spPr>
          <a:xfrm>
            <a:off x="332509" y="942109"/>
            <a:ext cx="11859491" cy="5735782"/>
          </a:xfrm>
        </p:spPr>
        <p:txBody>
          <a:bodyPr/>
          <a:lstStyle/>
          <a:p>
            <a:endParaRPr lang="en-ZA"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17</a:t>
            </a:fld>
            <a:endParaRPr lang="en-US" dirty="0"/>
          </a:p>
        </p:txBody>
      </p:sp>
      <p:sp>
        <p:nvSpPr>
          <p:cNvPr id="5" name="Rectangle 4"/>
          <p:cNvSpPr/>
          <p:nvPr/>
        </p:nvSpPr>
        <p:spPr>
          <a:xfrm>
            <a:off x="677334" y="1690253"/>
            <a:ext cx="3880811" cy="48490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Arial" panose="020B0604020202020204" pitchFamily="34" charset="0"/>
              <a:buChar char="•"/>
            </a:pPr>
            <a:r>
              <a:rPr lang="en-ZA" dirty="0" smtClean="0"/>
              <a:t>Zero per cent fee increase for the 2016 academic year;</a:t>
            </a:r>
          </a:p>
          <a:p>
            <a:pPr marL="285750" indent="-285750" algn="just">
              <a:buFont typeface="Arial" panose="020B0604020202020204" pitchFamily="34" charset="0"/>
              <a:buChar char="•"/>
            </a:pPr>
            <a:endParaRPr lang="en-ZA" dirty="0"/>
          </a:p>
          <a:p>
            <a:pPr marL="285750" indent="-285750" algn="just">
              <a:buFont typeface="Arial" panose="020B0604020202020204" pitchFamily="34" charset="0"/>
              <a:buChar char="•"/>
            </a:pPr>
            <a:r>
              <a:rPr lang="en-ZA" dirty="0" smtClean="0"/>
              <a:t>Historical debt of NSFAS funded students to be addressed;</a:t>
            </a:r>
          </a:p>
          <a:p>
            <a:pPr algn="just"/>
            <a:endParaRPr lang="en-ZA" dirty="0" smtClean="0"/>
          </a:p>
          <a:p>
            <a:pPr marL="285750" indent="-285750" algn="just">
              <a:buFont typeface="Arial" panose="020B0604020202020204" pitchFamily="34" charset="0"/>
              <a:buChar char="•"/>
            </a:pPr>
            <a:r>
              <a:rPr lang="en-ZA" dirty="0" smtClean="0"/>
              <a:t>Insourcing of staff for outsourced services;</a:t>
            </a:r>
          </a:p>
          <a:p>
            <a:pPr marL="285750" indent="-285750" algn="just">
              <a:buFont typeface="Arial" panose="020B0604020202020204" pitchFamily="34" charset="0"/>
              <a:buChar char="•"/>
            </a:pPr>
            <a:endParaRPr lang="en-ZA" dirty="0" smtClean="0"/>
          </a:p>
          <a:p>
            <a:pPr marL="285750" indent="-285750" algn="just">
              <a:buFont typeface="Arial" panose="020B0604020202020204" pitchFamily="34" charset="0"/>
              <a:buChar char="•"/>
            </a:pPr>
            <a:r>
              <a:rPr lang="en-ZA" dirty="0" smtClean="0"/>
              <a:t>Implementation of fee-free quality education in their life time; and</a:t>
            </a:r>
          </a:p>
          <a:p>
            <a:pPr marL="285750" indent="-285750" algn="just">
              <a:buFont typeface="Arial" panose="020B0604020202020204" pitchFamily="34" charset="0"/>
              <a:buChar char="•"/>
            </a:pPr>
            <a:endParaRPr lang="en-ZA" dirty="0" smtClean="0"/>
          </a:p>
          <a:p>
            <a:pPr marL="285750" indent="-285750" algn="just">
              <a:buFont typeface="Arial" panose="020B0604020202020204" pitchFamily="34" charset="0"/>
              <a:buChar char="•"/>
            </a:pPr>
            <a:r>
              <a:rPr lang="en-ZA" dirty="0" smtClean="0"/>
              <a:t>Decolonisation of curriculum and transformation in higher  education</a:t>
            </a:r>
          </a:p>
          <a:p>
            <a:pPr marL="285750" indent="-285750" algn="just">
              <a:buFont typeface="Arial" panose="020B0604020202020204" pitchFamily="34" charset="0"/>
              <a:buChar char="•"/>
            </a:pPr>
            <a:endParaRPr lang="en-ZA" dirty="0"/>
          </a:p>
        </p:txBody>
      </p:sp>
      <p:sp>
        <p:nvSpPr>
          <p:cNvPr id="6" name="Rectangle 5"/>
          <p:cNvSpPr/>
          <p:nvPr/>
        </p:nvSpPr>
        <p:spPr>
          <a:xfrm>
            <a:off x="5029200" y="1690252"/>
            <a:ext cx="3561463" cy="48490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Arial" panose="020B0604020202020204" pitchFamily="34" charset="0"/>
              <a:buChar char="•"/>
            </a:pPr>
            <a:endParaRPr lang="en-ZA" dirty="0" smtClean="0"/>
          </a:p>
          <a:p>
            <a:pPr marL="285750" indent="-285750" algn="just">
              <a:buFont typeface="Arial" panose="020B0604020202020204" pitchFamily="34" charset="0"/>
              <a:buChar char="•"/>
            </a:pPr>
            <a:endParaRPr lang="en-ZA" dirty="0"/>
          </a:p>
          <a:p>
            <a:pPr marL="285750" indent="-285750" algn="just">
              <a:buFont typeface="Arial" panose="020B0604020202020204" pitchFamily="34" charset="0"/>
              <a:buChar char="•"/>
            </a:pPr>
            <a:endParaRPr lang="en-ZA" dirty="0" smtClean="0"/>
          </a:p>
          <a:p>
            <a:pPr marL="285750" indent="-285750" algn="just">
              <a:buFont typeface="Arial" panose="020B0604020202020204" pitchFamily="34" charset="0"/>
              <a:buChar char="•"/>
            </a:pPr>
            <a:endParaRPr lang="en-ZA" dirty="0"/>
          </a:p>
          <a:p>
            <a:pPr marL="285750" indent="-285750" algn="just">
              <a:buFont typeface="Arial" panose="020B0604020202020204" pitchFamily="34" charset="0"/>
              <a:buChar char="•"/>
            </a:pPr>
            <a:r>
              <a:rPr lang="en-ZA" dirty="0" smtClean="0"/>
              <a:t>De-militarisation of university campuses;</a:t>
            </a:r>
          </a:p>
          <a:p>
            <a:pPr algn="just"/>
            <a:endParaRPr lang="en-ZA" dirty="0" smtClean="0"/>
          </a:p>
          <a:p>
            <a:pPr marL="285750" indent="-285750" algn="just">
              <a:buFont typeface="Arial" panose="020B0604020202020204" pitchFamily="34" charset="0"/>
              <a:buChar char="•"/>
            </a:pPr>
            <a:r>
              <a:rPr lang="en-ZA" dirty="0" smtClean="0"/>
              <a:t>Release of the report of the Commission of inquiry into higher education funding;</a:t>
            </a:r>
          </a:p>
          <a:p>
            <a:pPr algn="just"/>
            <a:endParaRPr lang="en-ZA" dirty="0" smtClean="0"/>
          </a:p>
          <a:p>
            <a:pPr marL="285750" indent="-285750" algn="just">
              <a:buFont typeface="Arial" panose="020B0604020202020204" pitchFamily="34" charset="0"/>
              <a:buChar char="•"/>
            </a:pPr>
            <a:r>
              <a:rPr lang="en-ZA" dirty="0" smtClean="0"/>
              <a:t>Release of students who were arrested during earlier protests;</a:t>
            </a:r>
          </a:p>
          <a:p>
            <a:pPr algn="just"/>
            <a:endParaRPr lang="en-ZA" dirty="0" smtClean="0"/>
          </a:p>
          <a:p>
            <a:pPr marL="285750" indent="-285750" algn="just">
              <a:buFont typeface="Arial" panose="020B0604020202020204" pitchFamily="34" charset="0"/>
              <a:buChar char="•"/>
            </a:pPr>
            <a:r>
              <a:rPr lang="en-ZA" dirty="0" smtClean="0"/>
              <a:t>Insourcing of staff (mostly cleaners, gardeners and security);</a:t>
            </a:r>
          </a:p>
          <a:p>
            <a:pPr algn="just"/>
            <a:endParaRPr lang="en-ZA" dirty="0" smtClean="0"/>
          </a:p>
          <a:p>
            <a:pPr marL="285750" indent="-285750" algn="just">
              <a:buFont typeface="Arial" panose="020B0604020202020204" pitchFamily="34" charset="0"/>
              <a:buChar char="•"/>
            </a:pPr>
            <a:r>
              <a:rPr lang="en-ZA" dirty="0" smtClean="0"/>
              <a:t>Funding for the missing middle</a:t>
            </a:r>
          </a:p>
          <a:p>
            <a:pPr marL="285750" indent="-285750" algn="just">
              <a:buFont typeface="Arial" panose="020B0604020202020204" pitchFamily="34" charset="0"/>
              <a:buChar char="•"/>
            </a:pPr>
            <a:endParaRPr lang="en-ZA" dirty="0"/>
          </a:p>
          <a:p>
            <a:pPr marL="285750" indent="-285750" algn="just">
              <a:buFont typeface="Arial" panose="020B0604020202020204" pitchFamily="34" charset="0"/>
              <a:buChar char="•"/>
            </a:pPr>
            <a:endParaRPr lang="en-ZA" dirty="0" smtClean="0"/>
          </a:p>
          <a:p>
            <a:pPr algn="just"/>
            <a:endParaRPr lang="en-ZA" dirty="0"/>
          </a:p>
        </p:txBody>
      </p:sp>
      <p:sp>
        <p:nvSpPr>
          <p:cNvPr id="7" name="Rectangle 6"/>
          <p:cNvSpPr/>
          <p:nvPr/>
        </p:nvSpPr>
        <p:spPr>
          <a:xfrm>
            <a:off x="8880764" y="1690253"/>
            <a:ext cx="3186545" cy="48490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Individual institutions:</a:t>
            </a:r>
          </a:p>
          <a:p>
            <a:pPr algn="ctr"/>
            <a:endParaRPr lang="en-ZA" dirty="0" smtClean="0"/>
          </a:p>
          <a:p>
            <a:pPr marL="285750" indent="-285750" algn="just">
              <a:buFont typeface="Arial" panose="020B0604020202020204" pitchFamily="34" charset="0"/>
              <a:buChar char="•"/>
            </a:pPr>
            <a:r>
              <a:rPr lang="en-ZA" dirty="0" smtClean="0"/>
              <a:t>Removal of private security on campus;</a:t>
            </a:r>
          </a:p>
          <a:p>
            <a:pPr marL="285750" indent="-285750" algn="just">
              <a:buFont typeface="Arial" panose="020B0604020202020204" pitchFamily="34" charset="0"/>
              <a:buChar char="•"/>
            </a:pPr>
            <a:r>
              <a:rPr lang="en-ZA" dirty="0" smtClean="0"/>
              <a:t>Legal cases against arrested students to be dropped;</a:t>
            </a:r>
          </a:p>
          <a:p>
            <a:pPr marL="285750" indent="-285750" algn="just">
              <a:buFont typeface="Arial" panose="020B0604020202020204" pitchFamily="34" charset="0"/>
              <a:buChar char="•"/>
            </a:pPr>
            <a:r>
              <a:rPr lang="en-ZA" dirty="0" smtClean="0"/>
              <a:t>Suspension of students to be lifted;</a:t>
            </a:r>
          </a:p>
          <a:p>
            <a:pPr marL="285750" indent="-285750" algn="just">
              <a:buFont typeface="Arial" panose="020B0604020202020204" pitchFamily="34" charset="0"/>
              <a:buChar char="•"/>
            </a:pPr>
            <a:r>
              <a:rPr lang="en-ZA" dirty="0" smtClean="0"/>
              <a:t>Insourcing;</a:t>
            </a:r>
          </a:p>
          <a:p>
            <a:pPr marL="285750" indent="-285750" algn="just">
              <a:buFont typeface="Arial" panose="020B0604020202020204" pitchFamily="34" charset="0"/>
              <a:buChar char="•"/>
            </a:pPr>
            <a:r>
              <a:rPr lang="en-ZA" dirty="0" smtClean="0"/>
              <a:t>Cancellation of students debt;</a:t>
            </a:r>
          </a:p>
          <a:p>
            <a:pPr marL="285750" indent="-285750" algn="just">
              <a:buFont typeface="Arial" panose="020B0604020202020204" pitchFamily="34" charset="0"/>
              <a:buChar char="•"/>
            </a:pPr>
            <a:r>
              <a:rPr lang="en-ZA" dirty="0" smtClean="0"/>
              <a:t>Student accommodation; and</a:t>
            </a:r>
            <a:endParaRPr lang="en-ZA" dirty="0"/>
          </a:p>
          <a:p>
            <a:pPr marL="285750" indent="-285750" algn="just">
              <a:buFont typeface="Arial" panose="020B0604020202020204" pitchFamily="34" charset="0"/>
              <a:buChar char="•"/>
            </a:pPr>
            <a:r>
              <a:rPr lang="en-ZA" dirty="0" smtClean="0"/>
              <a:t>Decolonisation of higher education curriculum</a:t>
            </a:r>
          </a:p>
          <a:p>
            <a:pPr marL="742950" lvl="1" indent="-285750" algn="just">
              <a:buFont typeface="Arial" panose="020B0604020202020204" pitchFamily="34" charset="0"/>
              <a:buChar char="•"/>
            </a:pPr>
            <a:endParaRPr lang="en-ZA" dirty="0" smtClean="0"/>
          </a:p>
          <a:p>
            <a:pPr marL="742950" lvl="1" indent="-285750" algn="just">
              <a:buFont typeface="Arial" panose="020B0604020202020204" pitchFamily="34" charset="0"/>
              <a:buChar char="•"/>
            </a:pPr>
            <a:endParaRPr lang="en-ZA" dirty="0"/>
          </a:p>
        </p:txBody>
      </p:sp>
      <p:sp>
        <p:nvSpPr>
          <p:cNvPr id="8" name="Rectangle 7"/>
          <p:cNvSpPr/>
          <p:nvPr/>
        </p:nvSpPr>
        <p:spPr>
          <a:xfrm>
            <a:off x="677334" y="1122218"/>
            <a:ext cx="3880811" cy="568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2015/16</a:t>
            </a:r>
            <a:endParaRPr lang="en-ZA" dirty="0"/>
          </a:p>
        </p:txBody>
      </p:sp>
      <p:sp>
        <p:nvSpPr>
          <p:cNvPr id="9" name="Rectangle 8"/>
          <p:cNvSpPr/>
          <p:nvPr/>
        </p:nvSpPr>
        <p:spPr>
          <a:xfrm>
            <a:off x="5029200" y="1108364"/>
            <a:ext cx="3561463" cy="5818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2016/17</a:t>
            </a:r>
            <a:endParaRPr lang="en-ZA" dirty="0"/>
          </a:p>
        </p:txBody>
      </p:sp>
      <p:sp>
        <p:nvSpPr>
          <p:cNvPr id="10" name="Rectangle 9"/>
          <p:cNvSpPr/>
          <p:nvPr/>
        </p:nvSpPr>
        <p:spPr>
          <a:xfrm>
            <a:off x="8880765" y="1122218"/>
            <a:ext cx="3186544" cy="568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2017/18</a:t>
            </a:r>
            <a:endParaRPr lang="en-ZA" dirty="0"/>
          </a:p>
        </p:txBody>
      </p:sp>
    </p:spTree>
    <p:extLst>
      <p:ext uri="{BB962C8B-B14F-4D97-AF65-F5344CB8AC3E}">
        <p14:creationId xmlns:p14="http://schemas.microsoft.com/office/powerpoint/2010/main" val="9265591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7F1E4F-1CFF-5643-939E-217C01CDF565}" type="slidenum">
              <a:rPr lang="en-US" smtClean="0"/>
              <a:pPr/>
              <a:t>18</a:t>
            </a:fld>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39097" y="-107728"/>
            <a:ext cx="6087399" cy="3763092"/>
          </a:xfrm>
          <a:prstGeom prst="rect">
            <a:avLst/>
          </a:prstGeom>
        </p:spPr>
      </p:pic>
      <p:sp>
        <p:nvSpPr>
          <p:cNvPr id="4" name="Rectangle 3"/>
          <p:cNvSpPr/>
          <p:nvPr/>
        </p:nvSpPr>
        <p:spPr>
          <a:xfrm>
            <a:off x="17397" y="-107728"/>
            <a:ext cx="6318089"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Student protesters march to the Legislature/ Parliament</a:t>
            </a:r>
            <a:endParaRPr lang="en-ZA" dirty="0"/>
          </a:p>
        </p:txBody>
      </p:sp>
      <p:pic>
        <p:nvPicPr>
          <p:cNvPr id="5"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396" y="3722163"/>
            <a:ext cx="6012884" cy="3135837"/>
          </a:xfrm>
          <a:prstGeom prst="rect">
            <a:avLst/>
          </a:prstGeom>
        </p:spPr>
      </p:pic>
      <p:sp>
        <p:nvSpPr>
          <p:cNvPr id="6" name="Rectangle 5"/>
          <p:cNvSpPr/>
          <p:nvPr/>
        </p:nvSpPr>
        <p:spPr>
          <a:xfrm>
            <a:off x="6030280" y="3093596"/>
            <a:ext cx="5982161" cy="522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Protesters force their entry into Parliament Precincts</a:t>
            </a:r>
            <a:endParaRPr lang="en-ZA" dirty="0"/>
          </a:p>
        </p:txBody>
      </p:sp>
      <p:sp>
        <p:nvSpPr>
          <p:cNvPr id="7" name="Rectangle 6"/>
          <p:cNvSpPr/>
          <p:nvPr/>
        </p:nvSpPr>
        <p:spPr>
          <a:xfrm>
            <a:off x="1" y="6308048"/>
            <a:ext cx="6030280" cy="5335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SA Riot Police uses force to push back against protesters</a:t>
            </a:r>
            <a:endParaRPr lang="en-ZA" dirty="0"/>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396" y="440912"/>
            <a:ext cx="5821701" cy="3434221"/>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30280" y="3722163"/>
            <a:ext cx="6161720" cy="3665229"/>
          </a:xfrm>
          <a:prstGeom prst="rect">
            <a:avLst/>
          </a:prstGeom>
        </p:spPr>
      </p:pic>
    </p:spTree>
    <p:extLst>
      <p:ext uri="{BB962C8B-B14F-4D97-AF65-F5344CB8AC3E}">
        <p14:creationId xmlns:p14="http://schemas.microsoft.com/office/powerpoint/2010/main" val="17709459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5649770" cy="3881437"/>
          </a:xfrm>
        </p:spPr>
      </p:pic>
      <p:sp>
        <p:nvSpPr>
          <p:cNvPr id="4" name="Slide Number Placeholder 3"/>
          <p:cNvSpPr>
            <a:spLocks noGrp="1"/>
          </p:cNvSpPr>
          <p:nvPr>
            <p:ph type="sldNum" sz="quarter" idx="12"/>
          </p:nvPr>
        </p:nvSpPr>
        <p:spPr/>
        <p:txBody>
          <a:bodyPr/>
          <a:lstStyle/>
          <a:p>
            <a:fld id="{D57F1E4F-1CFF-5643-939E-217C01CDF565}" type="slidenum">
              <a:rPr lang="en-US" smtClean="0"/>
              <a:pPr/>
              <a:t>19</a:t>
            </a:fld>
            <a:endParaRPr lang="en-US" dirty="0"/>
          </a:p>
        </p:txBody>
      </p:sp>
      <p:sp>
        <p:nvSpPr>
          <p:cNvPr id="6" name="Rectangle 5"/>
          <p:cNvSpPr/>
          <p:nvPr/>
        </p:nvSpPr>
        <p:spPr>
          <a:xfrm>
            <a:off x="28179" y="7329055"/>
            <a:ext cx="5520147" cy="10390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By Marianne </a:t>
            </a:r>
            <a:r>
              <a:rPr lang="en-ZA" dirty="0" err="1" smtClean="0"/>
              <a:t>Merten</a:t>
            </a:r>
            <a:r>
              <a:rPr lang="en-ZA" dirty="0" smtClean="0"/>
              <a:t>, 22 </a:t>
            </a:r>
            <a:r>
              <a:rPr lang="en-ZA" dirty="0"/>
              <a:t>October 2015, https://www.iol.co.za/news/riot-police-vs-student-power-1933836</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79" y="3881437"/>
            <a:ext cx="5440164" cy="3293267"/>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91526" y="3793476"/>
            <a:ext cx="6206509" cy="4432300"/>
          </a:xfrm>
          <a:prstGeom prst="rect">
            <a:avLst/>
          </a:prstGeom>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48326" y="-69307"/>
            <a:ext cx="6449709" cy="4387462"/>
          </a:xfrm>
          <a:prstGeom prst="rect">
            <a:avLst/>
          </a:prstGeom>
        </p:spPr>
      </p:pic>
      <p:sp>
        <p:nvSpPr>
          <p:cNvPr id="2" name="Rectangle 1"/>
          <p:cNvSpPr/>
          <p:nvPr/>
        </p:nvSpPr>
        <p:spPr>
          <a:xfrm>
            <a:off x="429491" y="-69307"/>
            <a:ext cx="11346873" cy="4295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Students were prepare to lose life and limb for their course</a:t>
            </a:r>
            <a:endParaRPr lang="en-ZA" dirty="0"/>
          </a:p>
        </p:txBody>
      </p:sp>
    </p:spTree>
    <p:extLst>
      <p:ext uri="{BB962C8B-B14F-4D97-AF65-F5344CB8AC3E}">
        <p14:creationId xmlns:p14="http://schemas.microsoft.com/office/powerpoint/2010/main" val="8156764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80110"/>
            <a:ext cx="8596668" cy="595746"/>
          </a:xfrm>
        </p:spPr>
        <p:txBody>
          <a:bodyPr>
            <a:normAutofit fontScale="90000"/>
          </a:bodyPr>
          <a:lstStyle/>
          <a:p>
            <a:r>
              <a:rPr lang="en-ZA" dirty="0" smtClean="0"/>
              <a:t>Table of contents</a:t>
            </a:r>
            <a:endParaRPr lang="en-ZA" dirty="0"/>
          </a:p>
        </p:txBody>
      </p:sp>
      <p:sp>
        <p:nvSpPr>
          <p:cNvPr id="3" name="Content Placeholder 2"/>
          <p:cNvSpPr>
            <a:spLocks noGrp="1"/>
          </p:cNvSpPr>
          <p:nvPr>
            <p:ph idx="1"/>
          </p:nvPr>
        </p:nvSpPr>
        <p:spPr>
          <a:xfrm>
            <a:off x="677334" y="942109"/>
            <a:ext cx="8596668" cy="5638800"/>
          </a:xfrm>
        </p:spPr>
        <p:txBody>
          <a:bodyPr/>
          <a:lstStyle/>
          <a:p>
            <a:pPr>
              <a:buFont typeface="+mj-lt"/>
              <a:buAutoNum type="arabicPeriod"/>
            </a:pPr>
            <a:r>
              <a:rPr lang="en-ZA" dirty="0" smtClean="0"/>
              <a:t>Introduction</a:t>
            </a:r>
          </a:p>
          <a:p>
            <a:pPr>
              <a:buFont typeface="+mj-lt"/>
              <a:buAutoNum type="arabicPeriod"/>
            </a:pPr>
            <a:r>
              <a:rPr lang="en-ZA" dirty="0" smtClean="0"/>
              <a:t> Constitutional mandate of Parliament and the Committee and instruments for oversights</a:t>
            </a:r>
          </a:p>
          <a:p>
            <a:pPr>
              <a:buFont typeface="+mj-lt"/>
              <a:buAutoNum type="arabicPeriod"/>
            </a:pPr>
            <a:r>
              <a:rPr lang="en-ZA" dirty="0" smtClean="0"/>
              <a:t>Policy </a:t>
            </a:r>
            <a:r>
              <a:rPr lang="en-ZA" dirty="0"/>
              <a:t>priorities of the Ruling Party (African National Congress) and Government</a:t>
            </a:r>
            <a:r>
              <a:rPr lang="en-ZA" dirty="0" smtClean="0"/>
              <a:t>.</a:t>
            </a:r>
          </a:p>
          <a:p>
            <a:pPr>
              <a:buFont typeface="+mj-lt"/>
              <a:buAutoNum type="arabicPeriod"/>
            </a:pPr>
            <a:r>
              <a:rPr lang="en-ZA" dirty="0"/>
              <a:t>Was there a political will to implement policy decisions? </a:t>
            </a:r>
            <a:endParaRPr lang="en-ZA" dirty="0" smtClean="0"/>
          </a:p>
          <a:p>
            <a:pPr>
              <a:buFont typeface="+mj-lt"/>
              <a:buAutoNum type="arabicPeriod"/>
            </a:pPr>
            <a:r>
              <a:rPr lang="en-ZA" dirty="0"/>
              <a:t>Gap years</a:t>
            </a:r>
            <a:endParaRPr lang="en-ZA" dirty="0" smtClean="0"/>
          </a:p>
          <a:p>
            <a:pPr>
              <a:buFont typeface="+mj-lt"/>
              <a:buAutoNum type="arabicPeriod"/>
            </a:pPr>
            <a:r>
              <a:rPr lang="en-ZA" dirty="0"/>
              <a:t>What did the evidence show? </a:t>
            </a:r>
            <a:endParaRPr lang="en-ZA" dirty="0" smtClean="0"/>
          </a:p>
          <a:p>
            <a:pPr>
              <a:buFont typeface="+mj-lt"/>
              <a:buAutoNum type="arabicPeriod"/>
            </a:pPr>
            <a:r>
              <a:rPr lang="en-ZA" dirty="0"/>
              <a:t>Forcing the hand of Parliament and the Executive to take evidence-based </a:t>
            </a:r>
            <a:r>
              <a:rPr lang="en-ZA" dirty="0" smtClean="0"/>
              <a:t>decision</a:t>
            </a:r>
          </a:p>
          <a:p>
            <a:pPr>
              <a:buFont typeface="+mj-lt"/>
              <a:buAutoNum type="arabicPeriod"/>
            </a:pPr>
            <a:r>
              <a:rPr lang="en-ZA" dirty="0"/>
              <a:t>#</a:t>
            </a:r>
            <a:r>
              <a:rPr lang="en-ZA" dirty="0" smtClean="0"/>
              <a:t>FeesMustFall Movement</a:t>
            </a:r>
          </a:p>
          <a:p>
            <a:pPr>
              <a:buFont typeface="+mj-lt"/>
              <a:buAutoNum type="arabicPeriod"/>
            </a:pPr>
            <a:r>
              <a:rPr lang="en-ZA" dirty="0"/>
              <a:t>Counting the </a:t>
            </a:r>
            <a:r>
              <a:rPr lang="en-ZA" dirty="0" smtClean="0"/>
              <a:t>losses</a:t>
            </a:r>
          </a:p>
          <a:p>
            <a:pPr>
              <a:buFont typeface="+mj-lt"/>
              <a:buAutoNum type="arabicPeriod"/>
            </a:pPr>
            <a:r>
              <a:rPr lang="en-ZA" dirty="0"/>
              <a:t>Forced “political will</a:t>
            </a:r>
            <a:r>
              <a:rPr lang="en-ZA" dirty="0" smtClean="0"/>
              <a:t>”</a:t>
            </a:r>
          </a:p>
          <a:p>
            <a:pPr>
              <a:buFont typeface="+mj-lt"/>
              <a:buAutoNum type="arabicPeriod"/>
            </a:pPr>
            <a:r>
              <a:rPr lang="en-ZA" dirty="0"/>
              <a:t>Lessons learnt and conclusion</a:t>
            </a:r>
            <a:endParaRPr lang="en-ZA" dirty="0" smtClean="0"/>
          </a:p>
          <a:p>
            <a:pPr>
              <a:buFont typeface="+mj-lt"/>
              <a:buAutoNum type="arabicPeriod"/>
            </a:pPr>
            <a:endParaRPr lang="en-ZA" dirty="0" smtClean="0"/>
          </a:p>
          <a:p>
            <a:pPr>
              <a:buFont typeface="+mj-lt"/>
              <a:buAutoNum type="arabicPeriod"/>
            </a:pPr>
            <a:endParaRPr lang="en-ZA" dirty="0" smtClean="0"/>
          </a:p>
          <a:p>
            <a:pPr>
              <a:buFont typeface="+mj-lt"/>
              <a:buAutoNum type="arabicPeriod"/>
            </a:pPr>
            <a:endParaRPr lang="en-ZA"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69919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26571"/>
            <a:ext cx="9211249" cy="613956"/>
          </a:xfrm>
        </p:spPr>
        <p:txBody>
          <a:bodyPr>
            <a:normAutofit fontScale="90000"/>
          </a:bodyPr>
          <a:lstStyle/>
          <a:p>
            <a:r>
              <a:rPr lang="en-ZA" dirty="0" smtClean="0"/>
              <a:t>Counting the losses</a:t>
            </a:r>
            <a:endParaRPr lang="en-ZA" dirty="0"/>
          </a:p>
        </p:txBody>
      </p:sp>
      <p:sp>
        <p:nvSpPr>
          <p:cNvPr id="3" name="Content Placeholder 2"/>
          <p:cNvSpPr>
            <a:spLocks noGrp="1"/>
          </p:cNvSpPr>
          <p:nvPr>
            <p:ph idx="1"/>
          </p:nvPr>
        </p:nvSpPr>
        <p:spPr>
          <a:xfrm>
            <a:off x="677334" y="1162594"/>
            <a:ext cx="9211249" cy="5421086"/>
          </a:xfrm>
        </p:spPr>
        <p:txBody>
          <a:bodyPr>
            <a:normAutofit/>
          </a:bodyPr>
          <a:lstStyle/>
          <a:p>
            <a:pPr algn="just"/>
            <a:r>
              <a:rPr lang="en-ZA" sz="2000" dirty="0" smtClean="0"/>
              <a:t>The 2015/2016 – 2017/18 #Fees Must Fall left a trail of damage at universities with the reported R786 million (R492.4 million : 2015/16; R237.7 million : 2016/17 and R56.5 million : 2017/18) cost of damage to university property.</a:t>
            </a:r>
          </a:p>
          <a:p>
            <a:pPr marL="0" indent="0" algn="just">
              <a:buNone/>
            </a:pPr>
            <a:endParaRPr lang="en-ZA" sz="2000" dirty="0" smtClean="0"/>
          </a:p>
          <a:p>
            <a:pPr algn="just"/>
            <a:r>
              <a:rPr lang="en-ZA" sz="2000" dirty="0" smtClean="0"/>
              <a:t>Libraries (law library), computer laboratories (R100 million donated by the private sector, buses, cars, heritage statues and heritage paintings were some of the properties that were torched during the protests. Funding required to refurbish, rebuild and replace the damaged institutional and individual property could have been used to build new infrastructure that is needed by the universities, like students residences.</a:t>
            </a:r>
          </a:p>
          <a:p>
            <a:pPr marL="0" indent="0" algn="just">
              <a:buNone/>
            </a:pPr>
            <a:endParaRPr lang="en-ZA" sz="2000" dirty="0" smtClean="0"/>
          </a:p>
          <a:p>
            <a:r>
              <a:rPr lang="en-ZA" sz="2000" dirty="0" smtClean="0"/>
              <a:t>Intimidation of both staff and students during disruption of classes. Most of the staff members are still traumatised by the aggression displayed by protesting students.</a:t>
            </a:r>
          </a:p>
          <a:p>
            <a:pPr algn="just"/>
            <a:endParaRPr lang="en-ZA" sz="2000" dirty="0" smtClean="0"/>
          </a:p>
          <a:p>
            <a:endParaRPr lang="en-ZA"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35533734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535577"/>
            <a:ext cx="8910803" cy="5930537"/>
          </a:xfrm>
        </p:spPr>
        <p:txBody>
          <a:bodyPr>
            <a:normAutofit lnSpcReduction="10000"/>
          </a:bodyPr>
          <a:lstStyle/>
          <a:p>
            <a:pPr algn="just"/>
            <a:r>
              <a:rPr lang="en-ZA" sz="2000" dirty="0"/>
              <a:t>South Africa </a:t>
            </a:r>
            <a:r>
              <a:rPr lang="en-ZA" sz="2000" dirty="0" smtClean="0"/>
              <a:t>has universities which are ranking high globally and they attract a large number of international students, academics and research collaborations, students and staff exchange programmes. Internationalisation </a:t>
            </a:r>
            <a:r>
              <a:rPr lang="en-ZA" sz="2000" dirty="0"/>
              <a:t>is very crucial and is one of the criteria used during rankings of universities. </a:t>
            </a:r>
            <a:endParaRPr lang="en-ZA" sz="2000" dirty="0" smtClean="0"/>
          </a:p>
          <a:p>
            <a:pPr marL="0" indent="0" algn="just">
              <a:buNone/>
            </a:pPr>
            <a:endParaRPr lang="en-ZA" sz="2000" dirty="0" smtClean="0"/>
          </a:p>
          <a:p>
            <a:pPr algn="just"/>
            <a:r>
              <a:rPr lang="en-ZA" sz="2000" dirty="0" smtClean="0"/>
              <a:t>The </a:t>
            </a:r>
            <a:r>
              <a:rPr lang="en-ZA" sz="2000" dirty="0"/>
              <a:t>protests had </a:t>
            </a:r>
            <a:r>
              <a:rPr lang="en-ZA" sz="2000" dirty="0" smtClean="0"/>
              <a:t>dented the global image of universities. University had to double their efforts to advocate and market their institutions.</a:t>
            </a:r>
          </a:p>
          <a:p>
            <a:pPr marL="0" indent="0" algn="just">
              <a:buNone/>
            </a:pPr>
            <a:endParaRPr lang="en-ZA" sz="2000" dirty="0" smtClean="0"/>
          </a:p>
          <a:p>
            <a:pPr algn="just"/>
            <a:r>
              <a:rPr lang="en-ZA" sz="2000" dirty="0" smtClean="0"/>
              <a:t>Research </a:t>
            </a:r>
            <a:r>
              <a:rPr lang="en-ZA" sz="2000" dirty="0"/>
              <a:t>projects at some universities could not be completed </a:t>
            </a:r>
            <a:r>
              <a:rPr lang="en-ZA" sz="2000" dirty="0" smtClean="0"/>
              <a:t>on time because </a:t>
            </a:r>
            <a:r>
              <a:rPr lang="en-ZA" sz="2000" dirty="0"/>
              <a:t>researchers could not access the university precincts. </a:t>
            </a:r>
            <a:endParaRPr lang="en-ZA" sz="2000" dirty="0" smtClean="0"/>
          </a:p>
          <a:p>
            <a:pPr algn="just"/>
            <a:endParaRPr lang="en-ZA" sz="2000" dirty="0" smtClean="0"/>
          </a:p>
          <a:p>
            <a:pPr algn="just"/>
            <a:r>
              <a:rPr lang="en-ZA" sz="2000" dirty="0" smtClean="0"/>
              <a:t>Some universities had to postpone 2016 November examinations to January 2017.</a:t>
            </a:r>
          </a:p>
          <a:p>
            <a:pPr algn="just"/>
            <a:endParaRPr lang="en-ZA" sz="2000" dirty="0" smtClean="0"/>
          </a:p>
          <a:p>
            <a:pPr algn="just"/>
            <a:r>
              <a:rPr lang="en-ZA" sz="2000" dirty="0" smtClean="0"/>
              <a:t>The increased cost of employing private security and additional security measures.</a:t>
            </a:r>
            <a:endParaRPr lang="en-ZA" sz="2000" dirty="0"/>
          </a:p>
          <a:p>
            <a:endParaRPr lang="en-ZA" dirty="0"/>
          </a:p>
        </p:txBody>
      </p:sp>
      <p:sp>
        <p:nvSpPr>
          <p:cNvPr id="2" name="Slide Number Placeholder 1"/>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28718749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93963"/>
            <a:ext cx="8596668" cy="748145"/>
          </a:xfrm>
        </p:spPr>
        <p:txBody>
          <a:bodyPr/>
          <a:lstStyle/>
          <a:p>
            <a:r>
              <a:rPr lang="en-ZA" dirty="0" smtClean="0"/>
              <a:t>Forced “political will”</a:t>
            </a:r>
            <a:endParaRPr lang="en-ZA" dirty="0"/>
          </a:p>
        </p:txBody>
      </p:sp>
      <p:sp>
        <p:nvSpPr>
          <p:cNvPr id="3" name="Content Placeholder 2"/>
          <p:cNvSpPr>
            <a:spLocks noGrp="1"/>
          </p:cNvSpPr>
          <p:nvPr>
            <p:ph idx="1"/>
          </p:nvPr>
        </p:nvSpPr>
        <p:spPr>
          <a:xfrm>
            <a:off x="677333" y="942108"/>
            <a:ext cx="11376121" cy="5464379"/>
          </a:xfrm>
        </p:spPr>
        <p:txBody>
          <a:bodyPr>
            <a:normAutofit/>
          </a:bodyPr>
          <a:lstStyle/>
          <a:p>
            <a:pPr algn="just"/>
            <a:r>
              <a:rPr lang="en-ZA" dirty="0" smtClean="0"/>
              <a:t>#FeesMustFall movement forced the political will of government and Parliament to implement policy decisions taken.</a:t>
            </a:r>
          </a:p>
          <a:p>
            <a:pPr marL="0" indent="0" algn="just">
              <a:buNone/>
            </a:pPr>
            <a:endParaRPr lang="en-ZA" dirty="0" smtClean="0"/>
          </a:p>
          <a:p>
            <a:pPr algn="just"/>
            <a:r>
              <a:rPr lang="en-ZA" dirty="0" smtClean="0"/>
              <a:t>An urgent stakeholder engagement was convened by the President at the Union Building at the request of the universities Vice-Chancellors, 23 October 2015.</a:t>
            </a:r>
          </a:p>
          <a:p>
            <a:pPr marL="0" indent="0" algn="just">
              <a:buNone/>
            </a:pPr>
            <a:endParaRPr lang="en-ZA" dirty="0" smtClean="0"/>
          </a:p>
          <a:p>
            <a:pPr algn="just"/>
            <a:r>
              <a:rPr lang="en-ZA" dirty="0" smtClean="0"/>
              <a:t>Decision announced by the President Zuma at the meeting:</a:t>
            </a:r>
          </a:p>
          <a:p>
            <a:pPr lvl="1" algn="just"/>
            <a:r>
              <a:rPr lang="en-ZA" dirty="0" smtClean="0"/>
              <a:t>A zero percent increase of university fees in 2016;</a:t>
            </a:r>
          </a:p>
          <a:p>
            <a:pPr lvl="1" algn="just"/>
            <a:r>
              <a:rPr lang="en-ZA" dirty="0" smtClean="0"/>
              <a:t>Examination period to be extended; </a:t>
            </a:r>
          </a:p>
          <a:p>
            <a:pPr lvl="1" algn="just"/>
            <a:r>
              <a:rPr lang="en-ZA" dirty="0" smtClean="0"/>
              <a:t>Further discussions on funding to continue, including institutional autonomy, transformation and students debts</a:t>
            </a:r>
          </a:p>
          <a:p>
            <a:pPr algn="just"/>
            <a:r>
              <a:rPr lang="en-ZA" dirty="0" smtClean="0"/>
              <a:t>2017 (Presidential pronouncement, 17 December)</a:t>
            </a:r>
          </a:p>
          <a:p>
            <a:pPr lvl="1" algn="just"/>
            <a:r>
              <a:rPr lang="en-US" dirty="0"/>
              <a:t>Fully </a:t>
            </a:r>
            <a:r>
              <a:rPr lang="en-US" dirty="0" smtClean="0"/>
              <a:t>subsidized </a:t>
            </a:r>
            <a:r>
              <a:rPr lang="en-US" dirty="0"/>
              <a:t>free higher education and training for the poor and working class SA undergraduate students starting in 2018 with students in their 1</a:t>
            </a:r>
            <a:r>
              <a:rPr lang="en-US" baseline="30000" dirty="0"/>
              <a:t>st</a:t>
            </a:r>
            <a:r>
              <a:rPr lang="en-US" dirty="0"/>
              <a:t> year of study at public universities. Students defined as poor and working class will be funded and supported through government grants not loans</a:t>
            </a:r>
            <a:r>
              <a:rPr lang="en-US" dirty="0" smtClean="0"/>
              <a:t>.</a:t>
            </a:r>
            <a:endParaRPr lang="en-ZA" dirty="0" smtClean="0"/>
          </a:p>
        </p:txBody>
      </p:sp>
      <p:sp>
        <p:nvSpPr>
          <p:cNvPr id="4" name="Slide Number Placeholder 3"/>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577960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18654"/>
            <a:ext cx="8596668" cy="734291"/>
          </a:xfrm>
        </p:spPr>
        <p:txBody>
          <a:bodyPr/>
          <a:lstStyle/>
          <a:p>
            <a:r>
              <a:rPr lang="en-ZA" dirty="0" smtClean="0"/>
              <a:t>Cont.….</a:t>
            </a:r>
            <a:endParaRPr lang="en-ZA" dirty="0"/>
          </a:p>
        </p:txBody>
      </p:sp>
      <p:sp>
        <p:nvSpPr>
          <p:cNvPr id="3" name="Content Placeholder 2"/>
          <p:cNvSpPr>
            <a:spLocks noGrp="1"/>
          </p:cNvSpPr>
          <p:nvPr>
            <p:ph idx="1"/>
          </p:nvPr>
        </p:nvSpPr>
        <p:spPr>
          <a:xfrm>
            <a:off x="677334" y="1177637"/>
            <a:ext cx="9131684" cy="5514108"/>
          </a:xfrm>
        </p:spPr>
        <p:txBody>
          <a:bodyPr>
            <a:normAutofit/>
          </a:bodyPr>
          <a:lstStyle/>
          <a:p>
            <a:r>
              <a:rPr lang="en-US" dirty="0"/>
              <a:t>Government  spending on universities as per percentage of GDP will increase from 0.68% to 1% over the next five years</a:t>
            </a:r>
            <a:r>
              <a:rPr lang="en-US" dirty="0" smtClean="0"/>
              <a:t>.</a:t>
            </a:r>
          </a:p>
          <a:p>
            <a:pPr marL="0" indent="0">
              <a:buNone/>
            </a:pPr>
            <a:endParaRPr lang="en-US" dirty="0" smtClean="0"/>
          </a:p>
          <a:p>
            <a:pPr lvl="0"/>
            <a:r>
              <a:rPr lang="en-US" dirty="0"/>
              <a:t>NSFAS packages already allocated to existing NSFAS students in their further years of study will be converted from loans to 100% grants effectively immediately. </a:t>
            </a:r>
            <a:endParaRPr lang="en-US" dirty="0" smtClean="0"/>
          </a:p>
          <a:p>
            <a:pPr marL="0" lvl="0" indent="0">
              <a:buNone/>
            </a:pPr>
            <a:endParaRPr lang="en-ZA" dirty="0"/>
          </a:p>
          <a:p>
            <a:pPr lvl="0"/>
            <a:r>
              <a:rPr lang="en-US" dirty="0"/>
              <a:t>Grants for poor and working class SA students at universities and Colleges will continue to be managed and administered by NSFAS through the Student-Centred Model</a:t>
            </a:r>
            <a:r>
              <a:rPr lang="en-US" dirty="0" smtClean="0"/>
              <a:t>.</a:t>
            </a:r>
          </a:p>
          <a:p>
            <a:pPr marL="0" lvl="0" indent="0">
              <a:buNone/>
            </a:pPr>
            <a:endParaRPr lang="en-ZA" dirty="0"/>
          </a:p>
          <a:p>
            <a:pPr lvl="0"/>
            <a:r>
              <a:rPr lang="en-US" dirty="0"/>
              <a:t>Historic Debt: Management of the historic debt will be dealt with by the Minister of Higher Education and Training after due diligence has been undertaken by the DHET; Department of Performance, Monitoring and Evaluation and National Treasury to determine the quantum of funding required.</a:t>
            </a:r>
            <a:endParaRPr lang="en-ZA" dirty="0"/>
          </a:p>
          <a:p>
            <a:endParaRPr lang="en-ZA" dirty="0" smtClean="0"/>
          </a:p>
          <a:p>
            <a:r>
              <a:rPr lang="en-ZA" dirty="0" smtClean="0"/>
              <a:t>2018: Implementation of fee free education</a:t>
            </a:r>
            <a:endParaRPr lang="en-ZA" dirty="0"/>
          </a:p>
          <a:p>
            <a:endParaRPr lang="en-ZA"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42016003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9709"/>
          </a:xfrm>
        </p:spPr>
        <p:txBody>
          <a:bodyPr/>
          <a:lstStyle/>
          <a:p>
            <a:r>
              <a:rPr lang="en-ZA" dirty="0" smtClean="0"/>
              <a:t>Lessons learnt and conclusion</a:t>
            </a:r>
            <a:endParaRPr lang="en-ZA" dirty="0"/>
          </a:p>
        </p:txBody>
      </p:sp>
      <p:sp>
        <p:nvSpPr>
          <p:cNvPr id="3" name="Content Placeholder 2"/>
          <p:cNvSpPr>
            <a:spLocks noGrp="1"/>
          </p:cNvSpPr>
          <p:nvPr>
            <p:ph idx="1"/>
          </p:nvPr>
        </p:nvSpPr>
        <p:spPr>
          <a:xfrm>
            <a:off x="677334" y="1399309"/>
            <a:ext cx="9436484" cy="5007178"/>
          </a:xfrm>
        </p:spPr>
        <p:txBody>
          <a:bodyPr>
            <a:normAutofit/>
          </a:bodyPr>
          <a:lstStyle/>
          <a:p>
            <a:pPr algn="just"/>
            <a:r>
              <a:rPr lang="en-ZA" dirty="0" smtClean="0"/>
              <a:t>Ignoring evidence-based policy decision making has long term effect to the state.</a:t>
            </a:r>
          </a:p>
          <a:p>
            <a:pPr marL="0" indent="0" algn="just">
              <a:buNone/>
            </a:pPr>
            <a:endParaRPr lang="en-ZA" dirty="0" smtClean="0"/>
          </a:p>
          <a:p>
            <a:pPr algn="just"/>
            <a:r>
              <a:rPr lang="en-ZA" dirty="0"/>
              <a:t>Political will manifesting through government priorities should always be </a:t>
            </a:r>
            <a:r>
              <a:rPr lang="en-ZA" dirty="0" smtClean="0"/>
              <a:t>evidenced-based.</a:t>
            </a:r>
          </a:p>
          <a:p>
            <a:pPr marL="0" indent="0" algn="just">
              <a:buNone/>
            </a:pPr>
            <a:endParaRPr lang="en-ZA" dirty="0" smtClean="0"/>
          </a:p>
          <a:p>
            <a:pPr algn="just"/>
            <a:r>
              <a:rPr lang="en-ZA" dirty="0" smtClean="0"/>
              <a:t>Upholding the constitutional mandate is important for legislatures to inculcate trust among social partners.</a:t>
            </a:r>
          </a:p>
          <a:p>
            <a:pPr marL="0" indent="0" algn="just">
              <a:buNone/>
            </a:pPr>
            <a:endParaRPr lang="en-ZA" dirty="0" smtClean="0"/>
          </a:p>
          <a:p>
            <a:pPr algn="just"/>
            <a:r>
              <a:rPr lang="en-ZA" dirty="0" smtClean="0"/>
              <a:t>Blurring of lines between Parliament and Executive leads to unnecessary conflicts in society.</a:t>
            </a:r>
          </a:p>
          <a:p>
            <a:pPr marL="0" indent="0" algn="just">
              <a:buNone/>
            </a:pPr>
            <a:endParaRPr lang="en-ZA" dirty="0" smtClean="0"/>
          </a:p>
          <a:p>
            <a:pPr algn="just"/>
            <a:r>
              <a:rPr lang="en-ZA" dirty="0" smtClean="0"/>
              <a:t>Separation of powers should always be upheld regardless of whether the legislature and the Executive are comprised of the same political party.</a:t>
            </a:r>
          </a:p>
          <a:p>
            <a:endParaRPr lang="en-ZA"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505788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31817"/>
          </a:xfrm>
        </p:spPr>
        <p:txBody>
          <a:bodyPr/>
          <a:lstStyle/>
          <a:p>
            <a:r>
              <a:rPr lang="en-ZA" dirty="0" smtClean="0"/>
              <a:t>References</a:t>
            </a:r>
            <a:endParaRPr lang="en-ZA" dirty="0"/>
          </a:p>
        </p:txBody>
      </p:sp>
      <p:sp>
        <p:nvSpPr>
          <p:cNvPr id="3" name="Content Placeholder 2"/>
          <p:cNvSpPr>
            <a:spLocks noGrp="1"/>
          </p:cNvSpPr>
          <p:nvPr>
            <p:ph idx="1"/>
          </p:nvPr>
        </p:nvSpPr>
        <p:spPr>
          <a:xfrm>
            <a:off x="677334" y="1410789"/>
            <a:ext cx="8596668" cy="4630573"/>
          </a:xfrm>
        </p:spPr>
        <p:txBody>
          <a:bodyPr/>
          <a:lstStyle/>
          <a:p>
            <a:r>
              <a:rPr lang="en-ZA" dirty="0" smtClean="0"/>
              <a:t>African National Congress (2007) Resolution by the ANC 52</a:t>
            </a:r>
            <a:r>
              <a:rPr lang="en-ZA" baseline="30000" dirty="0" smtClean="0"/>
              <a:t>nd</a:t>
            </a:r>
            <a:r>
              <a:rPr lang="en-ZA" dirty="0" smtClean="0"/>
              <a:t> National Conference, Polokwane, 20 December 2007, www.anc.org.za </a:t>
            </a:r>
          </a:p>
          <a:p>
            <a:r>
              <a:rPr lang="en-ZA" dirty="0"/>
              <a:t>African National Congress (</a:t>
            </a:r>
            <a:r>
              <a:rPr lang="en-ZA" dirty="0" smtClean="0"/>
              <a:t>2012) </a:t>
            </a:r>
            <a:r>
              <a:rPr lang="en-ZA" dirty="0"/>
              <a:t>Resolution by the ANC </a:t>
            </a:r>
            <a:r>
              <a:rPr lang="en-ZA" dirty="0" smtClean="0"/>
              <a:t>53rd </a:t>
            </a:r>
            <a:r>
              <a:rPr lang="en-ZA" dirty="0"/>
              <a:t>National Conference, </a:t>
            </a:r>
            <a:r>
              <a:rPr lang="en-ZA" dirty="0" smtClean="0"/>
              <a:t>Mangaung, </a:t>
            </a:r>
            <a:r>
              <a:rPr lang="en-ZA" dirty="0"/>
              <a:t>20 December </a:t>
            </a:r>
            <a:r>
              <a:rPr lang="en-ZA" dirty="0" smtClean="0"/>
              <a:t>2012, </a:t>
            </a:r>
            <a:r>
              <a:rPr lang="en-ZA" dirty="0"/>
              <a:t>www.anc.org.za </a:t>
            </a:r>
            <a:endParaRPr lang="en-ZA" dirty="0" smtClean="0"/>
          </a:p>
          <a:p>
            <a:r>
              <a:rPr lang="en-ZA" dirty="0" smtClean="0"/>
              <a:t>Department of Higher Education and Training (2012) Report of the Working Group on fee-free university education for the poor in South Africa, October 2012, www.dhet.gov.za</a:t>
            </a:r>
            <a:endParaRPr lang="en-ZA" dirty="0"/>
          </a:p>
          <a:p>
            <a:endParaRPr lang="en-ZA"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val="29186735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1"/>
            <a:ext cx="10558702" cy="650122"/>
          </a:xfrm>
        </p:spPr>
        <p:txBody>
          <a:bodyPr/>
          <a:lstStyle/>
          <a:p>
            <a:r>
              <a:rPr lang="en-ZA" dirty="0" smtClean="0"/>
              <a:t>1. INTRODUCTION AND BACKGROUND</a:t>
            </a:r>
            <a:endParaRPr lang="en-ZA" dirty="0"/>
          </a:p>
        </p:txBody>
      </p:sp>
      <p:sp>
        <p:nvSpPr>
          <p:cNvPr id="3" name="Content Placeholder 2"/>
          <p:cNvSpPr>
            <a:spLocks noGrp="1"/>
          </p:cNvSpPr>
          <p:nvPr>
            <p:ph idx="1"/>
          </p:nvPr>
        </p:nvSpPr>
        <p:spPr>
          <a:xfrm>
            <a:off x="677333" y="1259723"/>
            <a:ext cx="10392449" cy="5467648"/>
          </a:xfrm>
        </p:spPr>
        <p:txBody>
          <a:bodyPr/>
          <a:lstStyle/>
          <a:p>
            <a:r>
              <a:rPr lang="en-ZA" dirty="0" smtClean="0"/>
              <a:t>The Parliament of South Africa through the Portfolio Committee on Higher Education and Training assesses the country’s Department of Education’s </a:t>
            </a:r>
            <a:r>
              <a:rPr lang="en-ZA" dirty="0"/>
              <a:t>service delivery </a:t>
            </a:r>
            <a:r>
              <a:rPr lang="en-ZA" dirty="0" smtClean="0"/>
              <a:t>performance</a:t>
            </a:r>
          </a:p>
          <a:p>
            <a:pPr lvl="1"/>
            <a:r>
              <a:rPr lang="en-ZA" dirty="0" smtClean="0"/>
              <a:t> </a:t>
            </a:r>
            <a:r>
              <a:rPr lang="en-ZA" dirty="0"/>
              <a:t>given available resources; </a:t>
            </a:r>
            <a:endParaRPr lang="en-ZA" dirty="0" smtClean="0"/>
          </a:p>
          <a:p>
            <a:pPr lvl="1"/>
            <a:r>
              <a:rPr lang="en-ZA" dirty="0" smtClean="0"/>
              <a:t>an </a:t>
            </a:r>
            <a:r>
              <a:rPr lang="en-ZA" dirty="0"/>
              <a:t>assessment on the effectiveness and efficiency of the departments use and allocation of available resources; and </a:t>
            </a:r>
            <a:endParaRPr lang="en-ZA" dirty="0" smtClean="0"/>
          </a:p>
          <a:p>
            <a:pPr lvl="1"/>
            <a:r>
              <a:rPr lang="en-ZA" dirty="0" smtClean="0"/>
              <a:t>may </a:t>
            </a:r>
            <a:r>
              <a:rPr lang="en-ZA" dirty="0"/>
              <a:t>include recommendations on the forward use of resources. </a:t>
            </a:r>
            <a:endParaRPr lang="en-ZA" dirty="0" smtClean="0"/>
          </a:p>
          <a:p>
            <a:pPr marL="457200" lvl="1" indent="0">
              <a:buNone/>
            </a:pPr>
            <a:endParaRPr lang="en-ZA" dirty="0" smtClean="0"/>
          </a:p>
          <a:p>
            <a:r>
              <a:rPr lang="en-ZA" dirty="0" smtClean="0"/>
              <a:t>The Committee does its work through evidence-based approach.</a:t>
            </a:r>
          </a:p>
          <a:p>
            <a:pPr marL="0" indent="0">
              <a:buNone/>
            </a:pPr>
            <a:endParaRPr lang="en-ZA" dirty="0" smtClean="0"/>
          </a:p>
          <a:p>
            <a:r>
              <a:rPr lang="en-ZA" dirty="0" smtClean="0"/>
              <a:t>The political will of both parliamentarians and the Executive sometimes goes against the evidence due to conflicting national priorities.</a:t>
            </a:r>
          </a:p>
          <a:p>
            <a:pPr marL="0" indent="0">
              <a:buNone/>
            </a:pPr>
            <a:endParaRPr lang="en-ZA" dirty="0" smtClean="0"/>
          </a:p>
          <a:p>
            <a:r>
              <a:rPr lang="en-ZA" dirty="0" smtClean="0"/>
              <a:t>The funding of higher education in South Africa is the best example of how ignoring evidence-based oversight culminates in an unintended consequences for both the state and the general citizenry.</a:t>
            </a:r>
            <a:endParaRPr lang="en-ZA"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15545385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207819"/>
            <a:ext cx="9699721" cy="955964"/>
          </a:xfrm>
        </p:spPr>
        <p:txBody>
          <a:bodyPr>
            <a:normAutofit fontScale="90000"/>
          </a:bodyPr>
          <a:lstStyle/>
          <a:p>
            <a:r>
              <a:rPr lang="en-ZA" dirty="0" smtClean="0"/>
              <a:t>3</a:t>
            </a:r>
            <a:r>
              <a:rPr lang="en-ZA" dirty="0"/>
              <a:t>. Constitutional </a:t>
            </a:r>
            <a:r>
              <a:rPr lang="en-ZA" dirty="0" smtClean="0"/>
              <a:t>mandate of Parliament and the Portfolio Committee</a:t>
            </a:r>
            <a:r>
              <a:rPr lang="en-ZA" dirty="0"/>
              <a:t/>
            </a:r>
            <a:br>
              <a:rPr lang="en-ZA" dirty="0"/>
            </a:br>
            <a:r>
              <a:rPr lang="en-ZA" dirty="0"/>
              <a:t> </a:t>
            </a:r>
          </a:p>
        </p:txBody>
      </p:sp>
      <p:sp>
        <p:nvSpPr>
          <p:cNvPr id="3" name="Content Placeholder 2"/>
          <p:cNvSpPr>
            <a:spLocks noGrp="1"/>
          </p:cNvSpPr>
          <p:nvPr>
            <p:ph idx="1"/>
          </p:nvPr>
        </p:nvSpPr>
        <p:spPr>
          <a:xfrm>
            <a:off x="677334" y="1385455"/>
            <a:ext cx="10817980" cy="5472545"/>
          </a:xfrm>
        </p:spPr>
        <p:txBody>
          <a:bodyPr/>
          <a:lstStyle/>
          <a:p>
            <a:endParaRPr lang="en-ZA"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4</a:t>
            </a:fld>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3570" y="1385455"/>
            <a:ext cx="3461789" cy="5181600"/>
          </a:xfrm>
          <a:prstGeom prst="rect">
            <a:avLst/>
          </a:prstGeom>
        </p:spPr>
      </p:pic>
      <p:sp>
        <p:nvSpPr>
          <p:cNvPr id="6" name="Rectangle 5"/>
          <p:cNvSpPr/>
          <p:nvPr/>
        </p:nvSpPr>
        <p:spPr>
          <a:xfrm>
            <a:off x="4558145" y="1385455"/>
            <a:ext cx="6941128" cy="5021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ZA" dirty="0" smtClean="0"/>
          </a:p>
          <a:p>
            <a:pPr algn="just"/>
            <a:endParaRPr lang="en-ZA" dirty="0"/>
          </a:p>
          <a:p>
            <a:pPr algn="just"/>
            <a:r>
              <a:rPr lang="en-ZA" smtClean="0"/>
              <a:t>Section 55 </a:t>
            </a:r>
            <a:r>
              <a:rPr lang="en-ZA" dirty="0"/>
              <a:t>empowers the National Assembly </a:t>
            </a:r>
            <a:r>
              <a:rPr lang="en-ZA" dirty="0" smtClean="0"/>
              <a:t>to:</a:t>
            </a:r>
          </a:p>
          <a:p>
            <a:pPr algn="just"/>
            <a:endParaRPr lang="en-ZA" dirty="0" smtClean="0"/>
          </a:p>
          <a:p>
            <a:pPr algn="just"/>
            <a:r>
              <a:rPr lang="en-ZA" dirty="0" smtClean="0"/>
              <a:t>S55(1)</a:t>
            </a:r>
          </a:p>
          <a:p>
            <a:pPr algn="just"/>
            <a:endParaRPr lang="en-ZA" dirty="0" smtClean="0"/>
          </a:p>
          <a:p>
            <a:pPr marL="285750" indent="-285750" algn="just">
              <a:buFont typeface="Arial" panose="020B0604020202020204" pitchFamily="34" charset="0"/>
              <a:buChar char="•"/>
            </a:pPr>
            <a:r>
              <a:rPr lang="en-ZA" dirty="0" smtClean="0"/>
              <a:t>consider</a:t>
            </a:r>
            <a:r>
              <a:rPr lang="en-ZA" dirty="0"/>
              <a:t>, pass, amend or reject any legislation before the </a:t>
            </a:r>
            <a:r>
              <a:rPr lang="en-ZA" dirty="0" smtClean="0"/>
              <a:t>Assembly;</a:t>
            </a:r>
          </a:p>
          <a:p>
            <a:pPr marL="285750" indent="-285750" algn="just">
              <a:buFont typeface="Arial" panose="020B0604020202020204" pitchFamily="34" charset="0"/>
              <a:buChar char="•"/>
            </a:pPr>
            <a:endParaRPr lang="en-ZA" dirty="0" smtClean="0"/>
          </a:p>
          <a:p>
            <a:pPr marL="285750" indent="-285750" algn="just">
              <a:buFont typeface="Arial" panose="020B0604020202020204" pitchFamily="34" charset="0"/>
              <a:buChar char="•"/>
            </a:pPr>
            <a:r>
              <a:rPr lang="en-ZA" dirty="0" smtClean="0"/>
              <a:t>Initiate </a:t>
            </a:r>
            <a:r>
              <a:rPr lang="en-ZA" dirty="0"/>
              <a:t>or prepare legislation, except Money </a:t>
            </a:r>
            <a:r>
              <a:rPr lang="en-ZA" dirty="0" smtClean="0"/>
              <a:t>Bills</a:t>
            </a:r>
          </a:p>
          <a:p>
            <a:pPr marL="285750" indent="-285750" algn="just">
              <a:buFont typeface="Arial" panose="020B0604020202020204" pitchFamily="34" charset="0"/>
              <a:buChar char="•"/>
            </a:pPr>
            <a:endParaRPr lang="en-ZA" dirty="0"/>
          </a:p>
          <a:p>
            <a:pPr algn="just"/>
            <a:r>
              <a:rPr lang="en-ZA" dirty="0" smtClean="0"/>
              <a:t>S55(2)</a:t>
            </a:r>
          </a:p>
          <a:p>
            <a:pPr marL="285750" indent="-285750" algn="just">
              <a:buFont typeface="Arial" panose="020B0604020202020204" pitchFamily="34" charset="0"/>
              <a:buChar char="•"/>
            </a:pPr>
            <a:endParaRPr lang="en-ZA" dirty="0" smtClean="0"/>
          </a:p>
          <a:p>
            <a:pPr marL="285750" indent="-285750" algn="just">
              <a:buFont typeface="Arial" panose="020B0604020202020204" pitchFamily="34" charset="0"/>
              <a:buChar char="•"/>
            </a:pPr>
            <a:r>
              <a:rPr lang="en-ZA" dirty="0" smtClean="0"/>
              <a:t>to </a:t>
            </a:r>
            <a:r>
              <a:rPr lang="en-ZA" dirty="0"/>
              <a:t>provide for mechanisms (a) to ensure that all executive organs of </a:t>
            </a:r>
            <a:r>
              <a:rPr lang="en-ZA" dirty="0" smtClean="0"/>
              <a:t>state in the national sphere of governmental are accountable to it;</a:t>
            </a:r>
          </a:p>
          <a:p>
            <a:pPr marL="285750" indent="-285750" algn="just">
              <a:buFont typeface="Arial" panose="020B0604020202020204" pitchFamily="34" charset="0"/>
              <a:buChar char="•"/>
            </a:pPr>
            <a:endParaRPr lang="en-ZA" dirty="0" smtClean="0"/>
          </a:p>
          <a:p>
            <a:pPr marL="285750" indent="-285750" algn="just">
              <a:buFont typeface="Arial" panose="020B0604020202020204" pitchFamily="34" charset="0"/>
              <a:buChar char="•"/>
            </a:pPr>
            <a:r>
              <a:rPr lang="en-ZA" dirty="0"/>
              <a:t>to maintain oversight of (</a:t>
            </a:r>
            <a:r>
              <a:rPr lang="en-ZA" dirty="0" err="1"/>
              <a:t>i</a:t>
            </a:r>
            <a:r>
              <a:rPr lang="en-ZA" dirty="0"/>
              <a:t>) national executive authority, including the implementation of the legislation; and (ii) any organ of state”. </a:t>
            </a:r>
          </a:p>
          <a:p>
            <a:pPr marL="285750" indent="-285750" algn="just">
              <a:buFont typeface="Arial" panose="020B0604020202020204" pitchFamily="34" charset="0"/>
              <a:buChar char="•"/>
            </a:pPr>
            <a:endParaRPr lang="en-ZA" dirty="0" smtClean="0"/>
          </a:p>
          <a:p>
            <a:pPr marL="285750" indent="-285750" algn="just">
              <a:buFont typeface="Arial" panose="020B0604020202020204" pitchFamily="34" charset="0"/>
              <a:buChar char="•"/>
            </a:pPr>
            <a:endParaRPr lang="en-ZA" dirty="0"/>
          </a:p>
        </p:txBody>
      </p:sp>
    </p:spTree>
    <p:extLst>
      <p:ext uri="{BB962C8B-B14F-4D97-AF65-F5344CB8AC3E}">
        <p14:creationId xmlns:p14="http://schemas.microsoft.com/office/powerpoint/2010/main" val="20212985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35528"/>
            <a:ext cx="10404762" cy="1017068"/>
          </a:xfrm>
        </p:spPr>
        <p:txBody>
          <a:bodyPr/>
          <a:lstStyle/>
          <a:p>
            <a:r>
              <a:rPr lang="en-ZA" dirty="0"/>
              <a:t>Instruments of oversights</a:t>
            </a:r>
          </a:p>
        </p:txBody>
      </p:sp>
      <p:sp>
        <p:nvSpPr>
          <p:cNvPr id="3" name="Content Placeholder 2"/>
          <p:cNvSpPr>
            <a:spLocks noGrp="1"/>
          </p:cNvSpPr>
          <p:nvPr>
            <p:ph idx="1"/>
          </p:nvPr>
        </p:nvSpPr>
        <p:spPr>
          <a:xfrm>
            <a:off x="677334" y="1440873"/>
            <a:ext cx="9727430" cy="5153891"/>
          </a:xfrm>
        </p:spPr>
        <p:txBody>
          <a:bodyPr/>
          <a:lstStyle/>
          <a:p>
            <a:endParaRPr lang="en-ZA"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5</a:t>
            </a:fld>
            <a:endParaRPr lang="en-US" dirty="0"/>
          </a:p>
        </p:txBody>
      </p:sp>
      <p:sp>
        <p:nvSpPr>
          <p:cNvPr id="5" name="Rectangle 4"/>
          <p:cNvSpPr/>
          <p:nvPr/>
        </p:nvSpPr>
        <p:spPr>
          <a:xfrm>
            <a:off x="0" y="1440873"/>
            <a:ext cx="5638799" cy="51538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ZA" dirty="0" smtClean="0"/>
              <a:t>Constitution</a:t>
            </a:r>
          </a:p>
          <a:p>
            <a:pPr marL="285750" indent="-285750">
              <a:buFont typeface="Arial" panose="020B0604020202020204" pitchFamily="34" charset="0"/>
              <a:buChar char="•"/>
            </a:pPr>
            <a:endParaRPr lang="en-ZA" dirty="0"/>
          </a:p>
          <a:p>
            <a:pPr marL="285750" indent="-285750">
              <a:buFont typeface="Arial" panose="020B0604020202020204" pitchFamily="34" charset="0"/>
              <a:buChar char="•"/>
            </a:pPr>
            <a:r>
              <a:rPr lang="en-ZA" dirty="0" smtClean="0"/>
              <a:t>Legislation</a:t>
            </a:r>
          </a:p>
          <a:p>
            <a:pPr marL="285750" indent="-285750">
              <a:buFont typeface="Arial" panose="020B0604020202020204" pitchFamily="34" charset="0"/>
              <a:buChar char="•"/>
            </a:pPr>
            <a:endParaRPr lang="en-ZA" dirty="0"/>
          </a:p>
          <a:p>
            <a:pPr marL="285750" indent="-285750">
              <a:buFont typeface="Arial" panose="020B0604020202020204" pitchFamily="34" charset="0"/>
              <a:buChar char="•"/>
            </a:pPr>
            <a:r>
              <a:rPr lang="en-ZA" dirty="0"/>
              <a:t>Government programme of action (MTSF five-year plan</a:t>
            </a:r>
            <a:r>
              <a:rPr lang="en-ZA" dirty="0" smtClean="0"/>
              <a:t>)</a:t>
            </a:r>
          </a:p>
          <a:p>
            <a:pPr marL="285750" indent="-285750">
              <a:buFont typeface="Arial" panose="020B0604020202020204" pitchFamily="34" charset="0"/>
              <a:buChar char="•"/>
            </a:pPr>
            <a:endParaRPr lang="en-ZA" dirty="0"/>
          </a:p>
          <a:p>
            <a:pPr marL="285750" indent="-285750">
              <a:buFont typeface="Arial" panose="020B0604020202020204" pitchFamily="34" charset="0"/>
              <a:buChar char="•"/>
            </a:pPr>
            <a:r>
              <a:rPr lang="en-ZA" dirty="0"/>
              <a:t>Questions (written and oral) – President, Deputy-President, </a:t>
            </a:r>
            <a:r>
              <a:rPr lang="en-ZA" dirty="0" smtClean="0"/>
              <a:t>Ministers</a:t>
            </a:r>
          </a:p>
          <a:p>
            <a:pPr marL="285750" indent="-285750">
              <a:buFont typeface="Arial" panose="020B0604020202020204" pitchFamily="34" charset="0"/>
              <a:buChar char="•"/>
            </a:pPr>
            <a:endParaRPr lang="en-ZA" dirty="0"/>
          </a:p>
          <a:p>
            <a:pPr marL="285750" indent="-285750">
              <a:buFont typeface="Arial" panose="020B0604020202020204" pitchFamily="34" charset="0"/>
              <a:buChar char="•"/>
            </a:pPr>
            <a:r>
              <a:rPr lang="en-ZA" dirty="0"/>
              <a:t>Members’ </a:t>
            </a:r>
            <a:r>
              <a:rPr lang="en-ZA" dirty="0" smtClean="0"/>
              <a:t>statements (Members and Ministers)</a:t>
            </a:r>
            <a:endParaRPr lang="en-ZA" dirty="0"/>
          </a:p>
          <a:p>
            <a:pPr marL="285750" indent="-285750">
              <a:buFont typeface="Arial" panose="020B0604020202020204" pitchFamily="34" charset="0"/>
              <a:buChar char="•"/>
            </a:pPr>
            <a:r>
              <a:rPr lang="en-ZA" dirty="0" smtClean="0"/>
              <a:t>Debates </a:t>
            </a:r>
            <a:r>
              <a:rPr lang="en-ZA" dirty="0"/>
              <a:t>in the </a:t>
            </a:r>
            <a:r>
              <a:rPr lang="en-ZA" dirty="0" smtClean="0"/>
              <a:t>House</a:t>
            </a:r>
          </a:p>
          <a:p>
            <a:pPr marL="285750" indent="-285750">
              <a:buFont typeface="Arial" panose="020B0604020202020204" pitchFamily="34" charset="0"/>
              <a:buChar char="•"/>
            </a:pPr>
            <a:endParaRPr lang="en-ZA" dirty="0"/>
          </a:p>
          <a:p>
            <a:pPr marL="285750" indent="-285750">
              <a:buFont typeface="Arial" panose="020B0604020202020204" pitchFamily="34" charset="0"/>
              <a:buChar char="•"/>
            </a:pPr>
            <a:r>
              <a:rPr lang="en-ZA" dirty="0"/>
              <a:t>Matters from constituency </a:t>
            </a:r>
            <a:r>
              <a:rPr lang="en-ZA" dirty="0" smtClean="0"/>
              <a:t>work</a:t>
            </a:r>
          </a:p>
          <a:p>
            <a:pPr marL="285750" indent="-285750">
              <a:buFont typeface="Arial" panose="020B0604020202020204" pitchFamily="34" charset="0"/>
              <a:buChar char="•"/>
            </a:pPr>
            <a:endParaRPr lang="en-ZA" dirty="0"/>
          </a:p>
        </p:txBody>
      </p:sp>
      <p:sp>
        <p:nvSpPr>
          <p:cNvPr id="6" name="Rectangle 5"/>
          <p:cNvSpPr/>
          <p:nvPr/>
        </p:nvSpPr>
        <p:spPr>
          <a:xfrm>
            <a:off x="5638799" y="1440873"/>
            <a:ext cx="4765964" cy="51538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ZA" dirty="0"/>
              <a:t>Annual reports </a:t>
            </a:r>
            <a:endParaRPr lang="en-ZA" dirty="0" smtClean="0"/>
          </a:p>
          <a:p>
            <a:pPr marL="285750" indent="-285750">
              <a:buFont typeface="Arial" panose="020B0604020202020204" pitchFamily="34" charset="0"/>
              <a:buChar char="•"/>
            </a:pPr>
            <a:endParaRPr lang="en-ZA" dirty="0"/>
          </a:p>
          <a:p>
            <a:pPr marL="285750" indent="-285750">
              <a:buFont typeface="Arial" panose="020B0604020202020204" pitchFamily="34" charset="0"/>
              <a:buChar char="•"/>
            </a:pPr>
            <a:r>
              <a:rPr lang="en-ZA" dirty="0"/>
              <a:t>Budget </a:t>
            </a:r>
            <a:r>
              <a:rPr lang="en-ZA" dirty="0" smtClean="0"/>
              <a:t>speech</a:t>
            </a:r>
          </a:p>
          <a:p>
            <a:pPr marL="285750" indent="-285750">
              <a:buFont typeface="Arial" panose="020B0604020202020204" pitchFamily="34" charset="0"/>
              <a:buChar char="•"/>
            </a:pPr>
            <a:endParaRPr lang="en-ZA" dirty="0"/>
          </a:p>
          <a:p>
            <a:pPr marL="285750" indent="-285750">
              <a:buFont typeface="Arial" panose="020B0604020202020204" pitchFamily="34" charset="0"/>
              <a:buChar char="•"/>
            </a:pPr>
            <a:r>
              <a:rPr lang="en-ZA" dirty="0"/>
              <a:t>Reports from the </a:t>
            </a:r>
            <a:r>
              <a:rPr lang="en-ZA" dirty="0" smtClean="0"/>
              <a:t>auditor-General</a:t>
            </a:r>
          </a:p>
          <a:p>
            <a:pPr marL="285750" indent="-285750">
              <a:buFont typeface="Arial" panose="020B0604020202020204" pitchFamily="34" charset="0"/>
              <a:buChar char="•"/>
            </a:pPr>
            <a:endParaRPr lang="en-ZA" dirty="0"/>
          </a:p>
          <a:p>
            <a:pPr marL="285750" indent="-285750">
              <a:buFont typeface="Arial" panose="020B0604020202020204" pitchFamily="34" charset="0"/>
              <a:buChar char="•"/>
            </a:pPr>
            <a:r>
              <a:rPr lang="en-ZA" dirty="0"/>
              <a:t>Medium-Term Budget Policy Statement (MTBPS</a:t>
            </a:r>
            <a:r>
              <a:rPr lang="en-ZA" dirty="0" smtClean="0"/>
              <a:t>)</a:t>
            </a:r>
          </a:p>
          <a:p>
            <a:endParaRPr lang="en-ZA" dirty="0"/>
          </a:p>
          <a:p>
            <a:pPr marL="285750" indent="-285750">
              <a:buFont typeface="Arial" panose="020B0604020202020204" pitchFamily="34" charset="0"/>
              <a:buChar char="•"/>
            </a:pPr>
            <a:r>
              <a:rPr lang="en-ZA" dirty="0"/>
              <a:t>Estimates of National </a:t>
            </a:r>
            <a:r>
              <a:rPr lang="en-ZA" dirty="0" smtClean="0"/>
              <a:t>Expenditure</a:t>
            </a:r>
          </a:p>
          <a:p>
            <a:endParaRPr lang="en-ZA" dirty="0" smtClean="0"/>
          </a:p>
          <a:p>
            <a:pPr marL="285750" indent="-285750">
              <a:buFont typeface="Arial" panose="020B0604020202020204" pitchFamily="34" charset="0"/>
              <a:buChar char="•"/>
            </a:pPr>
            <a:r>
              <a:rPr lang="en-ZA" dirty="0"/>
              <a:t>Private Member’s bills</a:t>
            </a:r>
          </a:p>
          <a:p>
            <a:pPr marL="285750" indent="-285750">
              <a:buFont typeface="Arial" panose="020B0604020202020204" pitchFamily="34" charset="0"/>
              <a:buChar char="•"/>
            </a:pPr>
            <a:endParaRPr lang="en-ZA" dirty="0"/>
          </a:p>
          <a:p>
            <a:pPr marL="285750" indent="-285750">
              <a:buFont typeface="Arial" panose="020B0604020202020204" pitchFamily="34" charset="0"/>
              <a:buChar char="•"/>
            </a:pPr>
            <a:r>
              <a:rPr lang="en-ZA" dirty="0"/>
              <a:t>Individual Member’s bills</a:t>
            </a:r>
          </a:p>
          <a:p>
            <a:pPr marL="285750" indent="-285750">
              <a:buFont typeface="Arial" panose="020B0604020202020204" pitchFamily="34" charset="0"/>
              <a:buChar char="•"/>
            </a:pPr>
            <a:endParaRPr lang="en-ZA" dirty="0" smtClean="0"/>
          </a:p>
          <a:p>
            <a:endParaRPr lang="en-ZA" dirty="0"/>
          </a:p>
        </p:txBody>
      </p:sp>
    </p:spTree>
    <p:extLst>
      <p:ext uri="{BB962C8B-B14F-4D97-AF65-F5344CB8AC3E}">
        <p14:creationId xmlns:p14="http://schemas.microsoft.com/office/powerpoint/2010/main" val="3277692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39634"/>
            <a:ext cx="9028368" cy="996151"/>
          </a:xfrm>
        </p:spPr>
        <p:txBody>
          <a:bodyPr>
            <a:normAutofit fontScale="90000"/>
          </a:bodyPr>
          <a:lstStyle/>
          <a:p>
            <a:r>
              <a:rPr lang="en-ZA" dirty="0" smtClean="0"/>
              <a:t>Policy priorities of the Ruling Party (African National Congress) and Government.</a:t>
            </a:r>
            <a:endParaRPr lang="en-ZA" dirty="0"/>
          </a:p>
        </p:txBody>
      </p:sp>
      <p:sp>
        <p:nvSpPr>
          <p:cNvPr id="8" name="Content Placeholder 7"/>
          <p:cNvSpPr>
            <a:spLocks noGrp="1"/>
          </p:cNvSpPr>
          <p:nvPr>
            <p:ph idx="1"/>
          </p:nvPr>
        </p:nvSpPr>
        <p:spPr>
          <a:xfrm>
            <a:off x="0" y="1528354"/>
            <a:ext cx="11142617" cy="4885509"/>
          </a:xfrm>
        </p:spPr>
        <p:txBody>
          <a:bodyPr/>
          <a:lstStyle/>
          <a:p>
            <a:endParaRPr lang="en-ZA" dirty="0"/>
          </a:p>
        </p:txBody>
      </p:sp>
      <p:sp>
        <p:nvSpPr>
          <p:cNvPr id="10" name="Rectangle 9"/>
          <p:cNvSpPr/>
          <p:nvPr/>
        </p:nvSpPr>
        <p:spPr>
          <a:xfrm>
            <a:off x="52253" y="2779011"/>
            <a:ext cx="2965267" cy="36274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ZA" dirty="0"/>
              <a:t>Implement fee –free higher education for the poor in South Africa</a:t>
            </a:r>
          </a:p>
          <a:p>
            <a:pPr marL="285750" indent="-285750">
              <a:buFont typeface="Arial" panose="020B0604020202020204" pitchFamily="34" charset="0"/>
              <a:buChar char="•"/>
            </a:pPr>
            <a:r>
              <a:rPr lang="en-ZA" dirty="0"/>
              <a:t>Academically capable students from poor families should not be expected to pay up-front fees in order to access higher education</a:t>
            </a:r>
          </a:p>
        </p:txBody>
      </p:sp>
      <p:sp>
        <p:nvSpPr>
          <p:cNvPr id="11" name="Rectangle 10"/>
          <p:cNvSpPr/>
          <p:nvPr/>
        </p:nvSpPr>
        <p:spPr>
          <a:xfrm>
            <a:off x="52253" y="1528354"/>
            <a:ext cx="2965268" cy="11413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ZA" b="1" dirty="0" smtClean="0"/>
              <a:t>52</a:t>
            </a:r>
            <a:r>
              <a:rPr lang="en-ZA" b="1" baseline="30000" dirty="0" smtClean="0"/>
              <a:t>nd</a:t>
            </a:r>
            <a:r>
              <a:rPr lang="en-ZA" b="1" dirty="0" smtClean="0"/>
              <a:t> and 53</a:t>
            </a:r>
            <a:r>
              <a:rPr lang="en-ZA" b="1" baseline="30000" dirty="0" smtClean="0"/>
              <a:t>rd</a:t>
            </a:r>
            <a:r>
              <a:rPr lang="en-ZA" b="1" dirty="0" smtClean="0"/>
              <a:t> National Conference of the African National Congress (2007 and 2012)</a:t>
            </a:r>
            <a:endParaRPr lang="en-ZA" b="1" dirty="0"/>
          </a:p>
        </p:txBody>
      </p:sp>
      <p:sp>
        <p:nvSpPr>
          <p:cNvPr id="12" name="Rectangle 11"/>
          <p:cNvSpPr/>
          <p:nvPr/>
        </p:nvSpPr>
        <p:spPr>
          <a:xfrm>
            <a:off x="3376749" y="1528354"/>
            <a:ext cx="2468880" cy="11413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National Development Plan (NDP) vision 2030, adopted in 2011</a:t>
            </a:r>
            <a:endParaRPr lang="en-ZA" dirty="0"/>
          </a:p>
        </p:txBody>
      </p:sp>
      <p:sp>
        <p:nvSpPr>
          <p:cNvPr id="13" name="Rectangle 12"/>
          <p:cNvSpPr/>
          <p:nvPr/>
        </p:nvSpPr>
        <p:spPr>
          <a:xfrm>
            <a:off x="3376748" y="2899955"/>
            <a:ext cx="2468880" cy="35065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dirty="0"/>
              <a:t>To provide all students who qualify for NSFAS with access to full cost of study through loans and bursaries to cover the costs of tuition, books, accommodation and other living expenses. </a:t>
            </a:r>
          </a:p>
        </p:txBody>
      </p:sp>
      <p:sp>
        <p:nvSpPr>
          <p:cNvPr id="14" name="Rectangle 13"/>
          <p:cNvSpPr/>
          <p:nvPr/>
        </p:nvSpPr>
        <p:spPr>
          <a:xfrm>
            <a:off x="6100359" y="1528354"/>
            <a:ext cx="2103115" cy="11413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Medium Term Strategic Framework 2014 2019 </a:t>
            </a:r>
            <a:endParaRPr lang="en-ZA" dirty="0"/>
          </a:p>
        </p:txBody>
      </p:sp>
      <p:sp>
        <p:nvSpPr>
          <p:cNvPr id="15" name="Rectangle 14"/>
          <p:cNvSpPr/>
          <p:nvPr/>
        </p:nvSpPr>
        <p:spPr>
          <a:xfrm>
            <a:off x="6093824" y="2890043"/>
            <a:ext cx="2103117" cy="35164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ZA" dirty="0"/>
              <a:t>A newly structured national student financial aid system must be introduced to enable fee–free education from 2014 onwards.</a:t>
            </a:r>
          </a:p>
        </p:txBody>
      </p:sp>
      <p:sp>
        <p:nvSpPr>
          <p:cNvPr id="16" name="Rectangle 15"/>
          <p:cNvSpPr/>
          <p:nvPr/>
        </p:nvSpPr>
        <p:spPr>
          <a:xfrm>
            <a:off x="8471272" y="1528354"/>
            <a:ext cx="2475401" cy="11413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2011 &amp; 2015 ANC Lekgotla </a:t>
            </a:r>
            <a:endParaRPr lang="en-ZA" dirty="0"/>
          </a:p>
        </p:txBody>
      </p:sp>
      <p:sp>
        <p:nvSpPr>
          <p:cNvPr id="17" name="Rectangle 16"/>
          <p:cNvSpPr/>
          <p:nvPr/>
        </p:nvSpPr>
        <p:spPr>
          <a:xfrm>
            <a:off x="8471272" y="2779011"/>
            <a:ext cx="2501527" cy="36274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1600" dirty="0"/>
              <a:t>Examining extending of free education to cover students in other years and covering full cost of study for poor in scarce skills areas  </a:t>
            </a:r>
          </a:p>
          <a:p>
            <a:endParaRPr lang="en-ZA" sz="1600" dirty="0"/>
          </a:p>
          <a:p>
            <a:r>
              <a:rPr lang="en-ZA" sz="1600" dirty="0" smtClean="0"/>
              <a:t>Finalisation of </a:t>
            </a:r>
            <a:r>
              <a:rPr lang="en-ZA" sz="1600" dirty="0"/>
              <a:t>a policy on Fee-Free Higher Education for poor students at undergraduate level as a matter of urgency. </a:t>
            </a:r>
          </a:p>
        </p:txBody>
      </p:sp>
      <p:sp>
        <p:nvSpPr>
          <p:cNvPr id="18" name="Slide Number Placeholder 17"/>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17032115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66255"/>
            <a:ext cx="10447866" cy="1114051"/>
          </a:xfrm>
        </p:spPr>
        <p:txBody>
          <a:bodyPr>
            <a:normAutofit fontScale="90000"/>
          </a:bodyPr>
          <a:lstStyle/>
          <a:p>
            <a:r>
              <a:rPr lang="en-ZA" dirty="0" smtClean="0"/>
              <a:t>Was there a political will to implement policy decisions? </a:t>
            </a:r>
            <a:endParaRPr lang="en-ZA" dirty="0"/>
          </a:p>
        </p:txBody>
      </p:sp>
      <p:sp>
        <p:nvSpPr>
          <p:cNvPr id="3" name="Content Placeholder 2"/>
          <p:cNvSpPr>
            <a:spLocks noGrp="1"/>
          </p:cNvSpPr>
          <p:nvPr>
            <p:ph idx="1"/>
          </p:nvPr>
        </p:nvSpPr>
        <p:spPr>
          <a:xfrm>
            <a:off x="677334" y="1427018"/>
            <a:ext cx="11611648" cy="5126181"/>
          </a:xfrm>
        </p:spPr>
        <p:txBody>
          <a:bodyPr/>
          <a:lstStyle/>
          <a:p>
            <a:r>
              <a:rPr lang="en-ZA" dirty="0" smtClean="0"/>
              <a:t>SONA 2011 Conversion of loans of the final year of study (President J Zuma)</a:t>
            </a:r>
          </a:p>
          <a:p>
            <a:pPr marL="0" indent="0">
              <a:buNone/>
            </a:pPr>
            <a:endParaRPr lang="en-ZA" dirty="0" smtClean="0"/>
          </a:p>
          <a:p>
            <a:r>
              <a:rPr lang="en-ZA" dirty="0" smtClean="0"/>
              <a:t>The conversion of loans to bursaries to be implemented for the other years of study as an introduction of fee free education</a:t>
            </a:r>
          </a:p>
          <a:p>
            <a:pPr lvl="1"/>
            <a:r>
              <a:rPr lang="en-ZA" dirty="0" smtClean="0"/>
              <a:t>This never implemented for the years of study</a:t>
            </a:r>
          </a:p>
          <a:p>
            <a:pPr lvl="1"/>
            <a:endParaRPr lang="en-ZA" dirty="0"/>
          </a:p>
          <a:p>
            <a:r>
              <a:rPr lang="en-ZA" dirty="0"/>
              <a:t>R200 million has been provided to enable NSFAS to grant loans to students who have completed their studies but have not received their certificates or graduated, due to outstanding debt. </a:t>
            </a:r>
            <a:r>
              <a:rPr lang="en-ZA" dirty="0" smtClean="0"/>
              <a:t>(Minister Nzimande, 2012)</a:t>
            </a:r>
          </a:p>
          <a:p>
            <a:pPr marL="0" indent="0">
              <a:buNone/>
            </a:pPr>
            <a:endParaRPr lang="en-ZA" dirty="0" smtClean="0"/>
          </a:p>
          <a:p>
            <a:r>
              <a:rPr lang="en-ZA" dirty="0"/>
              <a:t>R350 million for poor continuing students who were unable to register due to outstanding debt and insufficient funding in 2012. </a:t>
            </a:r>
            <a:r>
              <a:rPr lang="en-ZA" dirty="0" smtClean="0"/>
              <a:t>(Minister Nzimande, 2013)</a:t>
            </a:r>
          </a:p>
          <a:p>
            <a:pPr lvl="1"/>
            <a:r>
              <a:rPr lang="en-ZA" dirty="0" smtClean="0"/>
              <a:t>Acknowledgement of student funding shortfall</a:t>
            </a:r>
            <a:endParaRPr lang="en-ZA" dirty="0"/>
          </a:p>
          <a:p>
            <a:endParaRPr lang="en-ZA" dirty="0" smtClean="0"/>
          </a:p>
          <a:p>
            <a:endParaRPr lang="en-ZA"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1313668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48194"/>
            <a:ext cx="9080620" cy="1084217"/>
          </a:xfrm>
        </p:spPr>
        <p:txBody>
          <a:bodyPr>
            <a:normAutofit fontScale="90000"/>
          </a:bodyPr>
          <a:lstStyle/>
          <a:p>
            <a:r>
              <a:rPr lang="en-ZA" dirty="0" smtClean="0"/>
              <a:t>2012 Report of the Working Group (WG) on Fee-Free University Education for the poor in SA</a:t>
            </a:r>
            <a:endParaRPr lang="en-ZA" dirty="0"/>
          </a:p>
        </p:txBody>
      </p:sp>
      <p:sp>
        <p:nvSpPr>
          <p:cNvPr id="3" name="Content Placeholder 2"/>
          <p:cNvSpPr>
            <a:spLocks noGrp="1"/>
          </p:cNvSpPr>
          <p:nvPr>
            <p:ph idx="1"/>
          </p:nvPr>
        </p:nvSpPr>
        <p:spPr>
          <a:xfrm>
            <a:off x="677334" y="1567543"/>
            <a:ext cx="8596668" cy="5068388"/>
          </a:xfrm>
        </p:spPr>
        <p:txBody>
          <a:bodyPr/>
          <a:lstStyle/>
          <a:p>
            <a:pPr algn="just"/>
            <a:r>
              <a:rPr lang="en-ZA" dirty="0" smtClean="0"/>
              <a:t>The Minister established the WG in March 2012 to investigate, and advise on the feasibility of making university education fee-free for the poor in South Africa, (DHET, 2012)</a:t>
            </a:r>
          </a:p>
          <a:p>
            <a:pPr algn="just"/>
            <a:r>
              <a:rPr lang="en-ZA" dirty="0" smtClean="0"/>
              <a:t>This was necessitated by calls for the introduction of fee-free access policies for poor students from student political organisations and political parties, including the ruing party (ANC).</a:t>
            </a:r>
          </a:p>
          <a:p>
            <a:pPr algn="just"/>
            <a:r>
              <a:rPr lang="en-ZA" dirty="0" smtClean="0"/>
              <a:t>The WG was tasked to determine the actual cost of introducing fee-free HE for poor in SA;</a:t>
            </a:r>
          </a:p>
          <a:p>
            <a:pPr algn="just"/>
            <a:r>
              <a:rPr lang="en-ZA" dirty="0" smtClean="0"/>
              <a:t>Suggest a working definition of poor people in SA, if necessary suggesting different categories and how all can be provided fee-free HE;</a:t>
            </a:r>
          </a:p>
          <a:p>
            <a:pPr algn="just"/>
            <a:r>
              <a:rPr lang="en-ZA" dirty="0" smtClean="0"/>
              <a:t>Examine various model and options of providing fee-free HE for poor people used elsewhere in the world and make recommendations to the Minister, and</a:t>
            </a:r>
          </a:p>
          <a:p>
            <a:pPr algn="just"/>
            <a:r>
              <a:rPr lang="en-ZA" dirty="0" smtClean="0"/>
              <a:t>Contemplate all possible implications and consequences of providing fee-free HE for the poor.</a:t>
            </a:r>
            <a:endParaRPr lang="en-ZA"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29287676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49382"/>
            <a:ext cx="8596668" cy="789709"/>
          </a:xfrm>
        </p:spPr>
        <p:txBody>
          <a:bodyPr>
            <a:normAutofit fontScale="90000"/>
          </a:bodyPr>
          <a:lstStyle/>
          <a:p>
            <a:r>
              <a:rPr lang="en-ZA" dirty="0" smtClean="0"/>
              <a:t>Findings and recommendations of the WG</a:t>
            </a:r>
            <a:endParaRPr lang="en-ZA" dirty="0"/>
          </a:p>
        </p:txBody>
      </p:sp>
      <p:sp>
        <p:nvSpPr>
          <p:cNvPr id="3" name="Content Placeholder 2"/>
          <p:cNvSpPr>
            <a:spLocks noGrp="1"/>
          </p:cNvSpPr>
          <p:nvPr>
            <p:ph idx="1"/>
          </p:nvPr>
        </p:nvSpPr>
        <p:spPr>
          <a:xfrm>
            <a:off x="677334" y="1039091"/>
            <a:ext cx="9284084" cy="5666509"/>
          </a:xfrm>
        </p:spPr>
        <p:txBody>
          <a:bodyPr>
            <a:normAutofit/>
          </a:bodyPr>
          <a:lstStyle/>
          <a:p>
            <a:pPr algn="just"/>
            <a:r>
              <a:rPr lang="en-ZA" dirty="0" smtClean="0"/>
              <a:t>The WG found that free university education for the poor in SA was feasible, but would require significant additional funding of both the NSFAS and university system and recommended that: </a:t>
            </a:r>
          </a:p>
          <a:p>
            <a:pPr marL="0" indent="0" algn="just">
              <a:buNone/>
            </a:pPr>
            <a:endParaRPr lang="en-ZA" dirty="0" smtClean="0"/>
          </a:p>
          <a:p>
            <a:pPr algn="just"/>
            <a:r>
              <a:rPr lang="en-ZA" dirty="0" smtClean="0"/>
              <a:t>Free full cost of study undergraduate university education for the poor in SA should be introduced using the current NSFAS structure and basis, but refining these over time, and simultaneously ensuring that corporate governance, fund management procedures and loan recovery practices at NSFAS were completely overhauled and rendered above reproach.</a:t>
            </a:r>
          </a:p>
          <a:p>
            <a:pPr marL="0" indent="0" algn="just">
              <a:buNone/>
            </a:pPr>
            <a:endParaRPr lang="en-ZA" dirty="0" smtClean="0"/>
          </a:p>
          <a:p>
            <a:pPr algn="just"/>
            <a:r>
              <a:rPr lang="en-ZA" dirty="0" smtClean="0"/>
              <a:t>Funding for free  education for the poor should be derived at least in par from a proportion of the Sector Education and Training Authorities funds set aside by both the private and the public sectors for skills development, and earmarked to provide for sustainable NSFAS-administered income-contingent loans to poor students in identified scarce-skills sectors.</a:t>
            </a:r>
          </a:p>
          <a:p>
            <a:pPr marL="0" indent="0" algn="just">
              <a:buNone/>
            </a:pPr>
            <a:r>
              <a:rPr lang="en-ZA" dirty="0" smtClean="0"/>
              <a:t>(DHET, 2012)</a:t>
            </a:r>
          </a:p>
          <a:p>
            <a:pPr algn="just"/>
            <a:endParaRPr lang="en-ZA"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255578321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817</TotalTime>
  <Words>2784</Words>
  <Application>Microsoft Office PowerPoint</Application>
  <PresentationFormat>Widescreen</PresentationFormat>
  <Paragraphs>310</Paragraphs>
  <Slides>25</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Tahoma</vt:lpstr>
      <vt:lpstr>Trebuchet MS</vt:lpstr>
      <vt:lpstr>Wingdings</vt:lpstr>
      <vt:lpstr>Wingdings 3</vt:lpstr>
      <vt:lpstr>Facet</vt:lpstr>
      <vt:lpstr>Inculcating a political will to execute evidence-based decision making by Parliament of South Africa and the Executive: A case of student funding in the post-school education and training </vt:lpstr>
      <vt:lpstr>Table of contents</vt:lpstr>
      <vt:lpstr>1. INTRODUCTION AND BACKGROUND</vt:lpstr>
      <vt:lpstr>3. Constitutional mandate of Parliament and the Portfolio Committee  </vt:lpstr>
      <vt:lpstr>Instruments of oversights</vt:lpstr>
      <vt:lpstr>Policy priorities of the Ruling Party (African National Congress) and Government.</vt:lpstr>
      <vt:lpstr>Was there a political will to implement policy decisions? </vt:lpstr>
      <vt:lpstr>2012 Report of the Working Group (WG) on Fee-Free University Education for the poor in SA</vt:lpstr>
      <vt:lpstr>Findings and recommendations of the WG</vt:lpstr>
      <vt:lpstr>Announcement by the Minister of HET on the WG Report, 2013 Budget Speech</vt:lpstr>
      <vt:lpstr>Gap years</vt:lpstr>
      <vt:lpstr>What did the evidence show (2012/13 – 2015/16)? </vt:lpstr>
      <vt:lpstr>Conti….</vt:lpstr>
      <vt:lpstr>PowerPoint Presentation</vt:lpstr>
      <vt:lpstr>Forcing the hand of Parliament and the Executive to take evidence-based decision</vt:lpstr>
      <vt:lpstr>#FeesMustFall Movement</vt:lpstr>
      <vt:lpstr>#FeesMustFall movement demands</vt:lpstr>
      <vt:lpstr>PowerPoint Presentation</vt:lpstr>
      <vt:lpstr>PowerPoint Presentation</vt:lpstr>
      <vt:lpstr>Counting the losses</vt:lpstr>
      <vt:lpstr>PowerPoint Presentation</vt:lpstr>
      <vt:lpstr>Forced “political will”</vt:lpstr>
      <vt:lpstr>Cont.….</vt:lpstr>
      <vt:lpstr>Lessons learnt and conclusion</vt:lpstr>
      <vt:lpstr>References</vt:lpstr>
    </vt:vector>
  </TitlesOfParts>
  <Company>Parliament of the Republic  of South Africa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Inculcating a political will to execute evidence-based decision making by Parliament of South Africa and the Executive: A case of student funding in the post-school education and training</dc:title>
  <dc:creator>Mamphago Modiba</dc:creator>
  <cp:lastModifiedBy>Joshua</cp:lastModifiedBy>
  <cp:revision>135</cp:revision>
  <dcterms:created xsi:type="dcterms:W3CDTF">2019-01-22T16:06:19Z</dcterms:created>
  <dcterms:modified xsi:type="dcterms:W3CDTF">2019-02-04T19:23:03Z</dcterms:modified>
</cp:coreProperties>
</file>