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29" r:id="rId2"/>
    <p:sldId id="571" r:id="rId3"/>
    <p:sldId id="579" r:id="rId4"/>
    <p:sldId id="580" r:id="rId5"/>
    <p:sldId id="585" r:id="rId6"/>
    <p:sldId id="581" r:id="rId7"/>
    <p:sldId id="582" r:id="rId8"/>
    <p:sldId id="586" r:id="rId9"/>
    <p:sldId id="583" r:id="rId10"/>
    <p:sldId id="584" r:id="rId11"/>
    <p:sldId id="587" r:id="rId12"/>
    <p:sldId id="578" r:id="rId13"/>
  </p:sldIdLst>
  <p:sldSz cx="9144000" cy="6858000" type="screen4x3"/>
  <p:notesSz cx="7132638" cy="9418638"/>
  <p:defaultTextStyle>
    <a:defPPr>
      <a:defRPr lang="en-US"/>
    </a:defPPr>
    <a:lvl1pPr algn="ctr" rtl="0" fontAlgn="base">
      <a:lnSpc>
        <a:spcPct val="75000"/>
      </a:lnSpc>
      <a:spcBef>
        <a:spcPct val="25000"/>
      </a:spcBef>
      <a:spcAft>
        <a:spcPct val="0"/>
      </a:spcAft>
      <a:defRPr sz="12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1pPr>
    <a:lvl2pPr marL="457200" algn="ctr" rtl="0" fontAlgn="base">
      <a:lnSpc>
        <a:spcPct val="75000"/>
      </a:lnSpc>
      <a:spcBef>
        <a:spcPct val="25000"/>
      </a:spcBef>
      <a:spcAft>
        <a:spcPct val="0"/>
      </a:spcAft>
      <a:defRPr sz="12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2pPr>
    <a:lvl3pPr marL="914400" algn="ctr" rtl="0" fontAlgn="base">
      <a:lnSpc>
        <a:spcPct val="75000"/>
      </a:lnSpc>
      <a:spcBef>
        <a:spcPct val="25000"/>
      </a:spcBef>
      <a:spcAft>
        <a:spcPct val="0"/>
      </a:spcAft>
      <a:defRPr sz="12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3pPr>
    <a:lvl4pPr marL="1371600" algn="ctr" rtl="0" fontAlgn="base">
      <a:lnSpc>
        <a:spcPct val="75000"/>
      </a:lnSpc>
      <a:spcBef>
        <a:spcPct val="25000"/>
      </a:spcBef>
      <a:spcAft>
        <a:spcPct val="0"/>
      </a:spcAft>
      <a:defRPr sz="12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4pPr>
    <a:lvl5pPr marL="1828800" algn="ctr" rtl="0" fontAlgn="base">
      <a:lnSpc>
        <a:spcPct val="75000"/>
      </a:lnSpc>
      <a:spcBef>
        <a:spcPct val="25000"/>
      </a:spcBef>
      <a:spcAft>
        <a:spcPct val="0"/>
      </a:spcAft>
      <a:defRPr sz="12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6666FF"/>
    <a:srgbClr val="6600FF"/>
    <a:srgbClr val="FF3300"/>
    <a:srgbClr val="9FA800"/>
    <a:srgbClr val="F8F8F8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/>
    <p:restoredTop sz="99804" autoAdjust="0"/>
  </p:normalViewPr>
  <p:slideViewPr>
    <p:cSldViewPr>
      <p:cViewPr varScale="1">
        <p:scale>
          <a:sx n="74" d="100"/>
          <a:sy n="74" d="100"/>
        </p:scale>
        <p:origin x="1086" y="54"/>
      </p:cViewPr>
      <p:guideLst>
        <p:guide orient="horz" pos="624"/>
        <p:guide pos="5759"/>
      </p:guideLst>
    </p:cSldViewPr>
  </p:slideViewPr>
  <p:outlineViewPr>
    <p:cViewPr>
      <p:scale>
        <a:sx n="100" d="100"/>
        <a:sy n="10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878"/>
    </p:cViewPr>
  </p:sorterViewPr>
  <p:notesViewPr>
    <p:cSldViewPr>
      <p:cViewPr varScale="1">
        <p:scale>
          <a:sx n="100" d="100"/>
          <a:sy n="100" d="100"/>
        </p:scale>
        <p:origin x="-2556" y="-84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59" tIns="47279" rIns="94559" bIns="47279" numCol="1" anchor="t" anchorCtr="0" compatLnSpc="1">
            <a:prstTxWarp prst="textNoShape">
              <a:avLst/>
            </a:prstTxWarp>
          </a:bodyPr>
          <a:lstStyle>
            <a:lvl1pPr algn="l" defTabSz="946150" eaLnBrk="0" hangingPunct="0">
              <a:lnSpc>
                <a:spcPct val="100000"/>
              </a:lnSpc>
              <a:spcBef>
                <a:spcPct val="0"/>
              </a:spcBef>
              <a:defRPr>
                <a:latin typeface="Gill Sans M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768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59" tIns="47279" rIns="94559" bIns="47279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lnSpc>
                <a:spcPct val="100000"/>
              </a:lnSpc>
              <a:spcBef>
                <a:spcPct val="0"/>
              </a:spcBef>
              <a:defRPr>
                <a:latin typeface="Gill Sans M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5563"/>
            <a:ext cx="308927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59" tIns="47279" rIns="94559" bIns="47279" numCol="1" anchor="b" anchorCtr="0" compatLnSpc="1">
            <a:prstTxWarp prst="textNoShape">
              <a:avLst/>
            </a:prstTxWarp>
          </a:bodyPr>
          <a:lstStyle>
            <a:lvl1pPr algn="l" defTabSz="946150" eaLnBrk="0" hangingPunct="0">
              <a:lnSpc>
                <a:spcPct val="100000"/>
              </a:lnSpc>
              <a:spcBef>
                <a:spcPct val="0"/>
              </a:spcBef>
              <a:defRPr>
                <a:latin typeface="Gill Sans M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5563"/>
            <a:ext cx="308768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59" tIns="47279" rIns="94559" bIns="47279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lnSpc>
                <a:spcPct val="100000"/>
              </a:lnSpc>
              <a:spcBef>
                <a:spcPct val="0"/>
              </a:spcBef>
              <a:defRPr>
                <a:cs typeface="+mn-cs"/>
              </a:defRPr>
            </a:lvl1pPr>
          </a:lstStyle>
          <a:p>
            <a:pPr>
              <a:defRPr/>
            </a:pPr>
            <a:fld id="{635235C1-0634-2140-961A-C25B79CA4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35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59" tIns="47279" rIns="94559" bIns="47279" numCol="1" anchor="t" anchorCtr="0" compatLnSpc="1">
            <a:prstTxWarp prst="textNoShape">
              <a:avLst/>
            </a:prstTxWarp>
          </a:bodyPr>
          <a:lstStyle>
            <a:lvl1pPr algn="l" defTabSz="946150" eaLnBrk="0" hangingPunct="0">
              <a:lnSpc>
                <a:spcPct val="100000"/>
              </a:lnSpc>
              <a:spcBef>
                <a:spcPct val="0"/>
              </a:spcBef>
              <a:defRPr>
                <a:latin typeface="Gill Sans M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43363" y="0"/>
            <a:ext cx="30892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59" tIns="47279" rIns="94559" bIns="47279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lnSpc>
                <a:spcPct val="100000"/>
              </a:lnSpc>
              <a:spcBef>
                <a:spcPct val="0"/>
              </a:spcBef>
              <a:defRPr>
                <a:latin typeface="Gill Sans M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6438"/>
            <a:ext cx="4711700" cy="3532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0913" y="4475163"/>
            <a:ext cx="5230812" cy="423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59" tIns="47279" rIns="94559" bIns="472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47150"/>
            <a:ext cx="30892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59" tIns="47279" rIns="94559" bIns="47279" numCol="1" anchor="b" anchorCtr="0" compatLnSpc="1">
            <a:prstTxWarp prst="textNoShape">
              <a:avLst/>
            </a:prstTxWarp>
          </a:bodyPr>
          <a:lstStyle>
            <a:lvl1pPr algn="l" defTabSz="946150" eaLnBrk="0" hangingPunct="0">
              <a:lnSpc>
                <a:spcPct val="100000"/>
              </a:lnSpc>
              <a:spcBef>
                <a:spcPct val="0"/>
              </a:spcBef>
              <a:defRPr>
                <a:latin typeface="Gill Sans MT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43363" y="8947150"/>
            <a:ext cx="30892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59" tIns="47279" rIns="94559" bIns="47279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lnSpc>
                <a:spcPct val="100000"/>
              </a:lnSpc>
              <a:spcBef>
                <a:spcPct val="0"/>
              </a:spcBef>
              <a:defRPr>
                <a:cs typeface="+mn-cs"/>
              </a:defRPr>
            </a:lvl1pPr>
          </a:lstStyle>
          <a:p>
            <a:pPr>
              <a:defRPr/>
            </a:pPr>
            <a:fld id="{B4BFC34C-D93D-5B49-B6A0-8365B44AF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36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 MT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 MT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 MT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 MT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 Sans MT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defTabSz="94615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defTabSz="94615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defTabSz="94615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defTabSz="94615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algn="ctr" defTabSz="946150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algn="ctr" defTabSz="946150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algn="ctr" defTabSz="946150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algn="ctr" defTabSz="946150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fld id="{FF48BAFC-7DCD-3E4F-9DC6-17EF22AD618D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6438"/>
            <a:ext cx="4708525" cy="35321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Gill Sans MT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defTabSz="94615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defTabSz="94615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defTabSz="94615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defTabSz="94615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algn="ctr" defTabSz="946150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algn="ctr" defTabSz="946150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algn="ctr" defTabSz="946150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algn="ctr" defTabSz="946150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fld id="{4CDBBABB-1A89-FD4B-A087-D3206EBE7006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6438"/>
            <a:ext cx="4708525" cy="3532187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Gill Sans MT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 userDrawn="1"/>
        </p:nvSpPr>
        <p:spPr bwMode="auto">
          <a:xfrm>
            <a:off x="0" y="3124200"/>
            <a:ext cx="9144000" cy="3643313"/>
          </a:xfrm>
          <a:prstGeom prst="rect">
            <a:avLst/>
          </a:prstGeom>
          <a:solidFill>
            <a:srgbClr val="6666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ea typeface="+mn-ea"/>
              <a:cs typeface="+mn-cs"/>
            </a:endParaRPr>
          </a:p>
        </p:txBody>
      </p:sp>
      <p:sp>
        <p:nvSpPr>
          <p:cNvPr id="5" name="Rectangle 62"/>
          <p:cNvSpPr>
            <a:spLocks noChangeArrowheads="1"/>
          </p:cNvSpPr>
          <p:nvPr userDrawn="1"/>
        </p:nvSpPr>
        <p:spPr bwMode="auto">
          <a:xfrm>
            <a:off x="0" y="6811963"/>
            <a:ext cx="9144000" cy="46037"/>
          </a:xfrm>
          <a:prstGeom prst="rect">
            <a:avLst/>
          </a:prstGeom>
          <a:solidFill>
            <a:srgbClr val="6699FF"/>
          </a:solidFill>
          <a:ln w="9525">
            <a:solidFill>
              <a:srgbClr val="2F2F98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0"/>
            <a:ext cx="22288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721" name="Rectangle 65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828800"/>
            <a:ext cx="7772400" cy="609600"/>
          </a:xfrm>
        </p:spPr>
        <p:txBody>
          <a:bodyPr/>
          <a:lstStyle>
            <a:lvl1pPr algn="ctr">
              <a:defRPr sz="3900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0722" name="Rectangle 6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3276600"/>
            <a:ext cx="64008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2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8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3175" y="525463"/>
            <a:ext cx="2000250" cy="55705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0838" y="525463"/>
            <a:ext cx="5849937" cy="5570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83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50838" y="525463"/>
            <a:ext cx="8002587" cy="5570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8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0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664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425" y="12192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9125" y="12192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9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09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233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312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62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219200"/>
            <a:ext cx="8001000" cy="4876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72"/>
          <p:cNvSpPr>
            <a:spLocks noChangeArrowheads="1"/>
          </p:cNvSpPr>
          <p:nvPr userDrawn="1"/>
        </p:nvSpPr>
        <p:spPr bwMode="auto">
          <a:xfrm>
            <a:off x="15875" y="6553200"/>
            <a:ext cx="91440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ea typeface="+mn-ea"/>
              <a:cs typeface="+mn-cs"/>
            </a:endParaRPr>
          </a:p>
        </p:txBody>
      </p:sp>
      <p:sp>
        <p:nvSpPr>
          <p:cNvPr id="1028" name="Text Box 73"/>
          <p:cNvSpPr txBox="1">
            <a:spLocks noChangeArrowheads="1"/>
          </p:cNvSpPr>
          <p:nvPr userDrawn="1"/>
        </p:nvSpPr>
        <p:spPr bwMode="auto">
          <a:xfrm>
            <a:off x="7938" y="6559550"/>
            <a:ext cx="9144000" cy="274638"/>
          </a:xfrm>
          <a:prstGeom prst="rect">
            <a:avLst/>
          </a:prstGeom>
          <a:solidFill>
            <a:srgbClr val="3333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defRPr/>
            </a:pPr>
            <a:r>
              <a:rPr lang="en-US" altLang="en-US" smtClean="0">
                <a:solidFill>
                  <a:schemeClr val="bg1"/>
                </a:solidFill>
                <a:ea typeface="+mn-ea"/>
                <a:cs typeface="+mn-cs"/>
              </a:rPr>
              <a:t>Greater </a:t>
            </a:r>
            <a:r>
              <a:rPr lang="en-US" altLang="en-US" smtClean="0">
                <a:solidFill>
                  <a:srgbClr val="6666FF"/>
                </a:solidFill>
                <a:ea typeface="+mn-ea"/>
                <a:cs typeface="+mn-cs"/>
              </a:rPr>
              <a:t> </a:t>
            </a:r>
            <a:r>
              <a:rPr lang="en-US" altLang="en-US" smtClean="0">
                <a:ea typeface="+mn-ea"/>
                <a:cs typeface="+mn-cs"/>
              </a:rPr>
              <a:t>Productivity, </a:t>
            </a:r>
            <a:r>
              <a:rPr lang="en-US" altLang="en-US" smtClean="0">
                <a:solidFill>
                  <a:schemeClr val="bg1"/>
                </a:solidFill>
                <a:ea typeface="+mn-ea"/>
                <a:cs typeface="+mn-cs"/>
              </a:rPr>
              <a:t>Quality</a:t>
            </a:r>
            <a:r>
              <a:rPr lang="en-US" altLang="en-US" smtClean="0">
                <a:solidFill>
                  <a:srgbClr val="6666FF"/>
                </a:solidFill>
                <a:ea typeface="+mn-ea"/>
                <a:cs typeface="+mn-cs"/>
              </a:rPr>
              <a:t> </a:t>
            </a:r>
            <a:r>
              <a:rPr lang="en-US" altLang="en-US" smtClean="0">
                <a:ea typeface="+mn-ea"/>
                <a:cs typeface="+mn-cs"/>
              </a:rPr>
              <a:t>Results</a:t>
            </a:r>
            <a:r>
              <a:rPr lang="en-US" altLang="en-US" smtClean="0">
                <a:solidFill>
                  <a:srgbClr val="6666FF"/>
                </a:solidFill>
                <a:ea typeface="+mn-ea"/>
                <a:cs typeface="+mn-cs"/>
              </a:rPr>
              <a:t> </a:t>
            </a:r>
          </a:p>
        </p:txBody>
      </p:sp>
      <p:sp>
        <p:nvSpPr>
          <p:cNvPr id="1098" name="Rectangle 74"/>
          <p:cNvSpPr>
            <a:spLocks noChangeArrowheads="1"/>
          </p:cNvSpPr>
          <p:nvPr userDrawn="1"/>
        </p:nvSpPr>
        <p:spPr bwMode="auto">
          <a:xfrm>
            <a:off x="0" y="6461125"/>
            <a:ext cx="9140825" cy="46038"/>
          </a:xfrm>
          <a:prstGeom prst="rect">
            <a:avLst/>
          </a:prstGeom>
          <a:solidFill>
            <a:srgbClr val="3333FF"/>
          </a:solidFill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1030" name="Rectangle 75"/>
          <p:cNvSpPr>
            <a:spLocks noChangeArrowheads="1"/>
          </p:cNvSpPr>
          <p:nvPr userDrawn="1"/>
        </p:nvSpPr>
        <p:spPr bwMode="auto">
          <a:xfrm>
            <a:off x="6950075" y="6554788"/>
            <a:ext cx="19050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0" hangingPunct="0">
              <a:lnSpc>
                <a:spcPct val="100000"/>
              </a:lnSpc>
              <a:spcBef>
                <a:spcPct val="0"/>
              </a:spcBef>
            </a:pPr>
            <a:fld id="{AD8FAF70-FAFE-814C-B7BF-23EEF205B745}" type="slidenum">
              <a:rPr lang="en-US">
                <a:solidFill>
                  <a:schemeClr val="bg1"/>
                </a:solidFill>
              </a:rPr>
              <a:pPr algn="r" eaLnBrk="0" hangingPunct="0">
                <a:lnSpc>
                  <a:spcPct val="100000"/>
                </a:lnSpc>
                <a:spcBef>
                  <a:spcPct val="0"/>
                </a:spcBef>
              </a:pPr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100" name="Rectangle 76"/>
          <p:cNvSpPr>
            <a:spLocks noChangeArrowheads="1"/>
          </p:cNvSpPr>
          <p:nvPr userDrawn="1"/>
        </p:nvSpPr>
        <p:spPr bwMode="auto">
          <a:xfrm>
            <a:off x="0" y="0"/>
            <a:ext cx="9144000" cy="920750"/>
          </a:xfrm>
          <a:prstGeom prst="rect">
            <a:avLst/>
          </a:prstGeom>
          <a:gradFill flip="none" rotWithShape="1">
            <a:gsLst>
              <a:gs pos="100000">
                <a:srgbClr val="3333FF">
                  <a:alpha val="66000"/>
                </a:srgb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1101" name="Rectangle 77"/>
          <p:cNvSpPr>
            <a:spLocks noChangeArrowheads="1"/>
          </p:cNvSpPr>
          <p:nvPr userDrawn="1"/>
        </p:nvSpPr>
        <p:spPr bwMode="auto">
          <a:xfrm>
            <a:off x="0" y="976313"/>
            <a:ext cx="9144000" cy="46037"/>
          </a:xfrm>
          <a:prstGeom prst="rect">
            <a:avLst/>
          </a:prstGeom>
          <a:solidFill>
            <a:srgbClr val="6699FF"/>
          </a:solidFill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Gill Sans MT" pitchFamily="34" charset="0"/>
              <a:ea typeface="+mn-ea"/>
              <a:cs typeface="+mn-cs"/>
            </a:endParaRPr>
          </a:p>
        </p:txBody>
      </p:sp>
      <p:sp>
        <p:nvSpPr>
          <p:cNvPr id="1035" name="Rectangle 80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6629400" cy="533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</a:t>
            </a:r>
          </a:p>
        </p:txBody>
      </p:sp>
      <p:pic>
        <p:nvPicPr>
          <p:cNvPr id="1036" name="Picture 10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0"/>
            <a:ext cx="22288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mbria" pitchFamily="18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mbria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mbria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mbria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mbria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FA800"/>
        </a:buClr>
        <a:buBlip>
          <a:blip r:embed="rId15"/>
        </a:buBlip>
        <a:defRPr sz="3200">
          <a:solidFill>
            <a:schemeClr val="tx1"/>
          </a:solidFill>
          <a:latin typeface="Cambria" pitchFamily="18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FA800"/>
        </a:buClr>
        <a:buBlip>
          <a:blip r:embed="rId15"/>
        </a:buBlip>
        <a:defRPr sz="2800">
          <a:solidFill>
            <a:schemeClr val="tx1"/>
          </a:solidFill>
          <a:latin typeface="Cambria" pitchFamily="18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FA800"/>
        </a:buClr>
        <a:buBlip>
          <a:blip r:embed="rId15"/>
        </a:buBlip>
        <a:defRPr sz="2400">
          <a:solidFill>
            <a:schemeClr val="tx1"/>
          </a:solidFill>
          <a:latin typeface="Cambria" pitchFamily="18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FA800"/>
        </a:buClr>
        <a:buBlip>
          <a:blip r:embed="rId15"/>
        </a:buBlip>
        <a:defRPr sz="2000">
          <a:solidFill>
            <a:schemeClr val="tx1"/>
          </a:solidFill>
          <a:latin typeface="Cambria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FA800"/>
        </a:buClr>
        <a:buBlip>
          <a:blip r:embed="rId15"/>
        </a:buBlip>
        <a:defRPr sz="2000">
          <a:solidFill>
            <a:schemeClr val="tx1"/>
          </a:solidFill>
          <a:latin typeface="Cambria" pitchFamily="18" charset="0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FA8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FA8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FA8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FA8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000" y="3315285"/>
            <a:ext cx="8991600" cy="3505200"/>
          </a:xfrm>
        </p:spPr>
        <p:txBody>
          <a:bodyPr/>
          <a:lstStyle/>
          <a:p>
            <a:pPr eaLnBrk="1" hangingPunct="1"/>
            <a:endParaRPr lang="en-US" sz="1000" dirty="0" smtClean="0">
              <a:latin typeface="Cambria" charset="0"/>
            </a:endParaRPr>
          </a:p>
          <a:p>
            <a:pPr eaLnBrk="1" hangingPunct="1"/>
            <a:endParaRPr lang="en-US" sz="1000" b="1" dirty="0" smtClean="0">
              <a:latin typeface="Cambria" charset="0"/>
            </a:endParaRPr>
          </a:p>
          <a:p>
            <a:pPr eaLnBrk="1" hangingPunct="1"/>
            <a:r>
              <a:rPr lang="en-US" sz="2800" b="1" dirty="0" smtClean="0">
                <a:latin typeface="Cambria" charset="0"/>
              </a:rPr>
              <a:t>Presented to:</a:t>
            </a:r>
          </a:p>
          <a:p>
            <a:pPr eaLnBrk="1" hangingPunct="1"/>
            <a:r>
              <a:rPr lang="en-US" sz="2800" b="1" dirty="0" smtClean="0">
                <a:latin typeface="Cambria" charset="0"/>
              </a:rPr>
              <a:t>The Uganda Evaluation Week </a:t>
            </a:r>
            <a:r>
              <a:rPr lang="en-US" sz="2400" b="1" i="1" dirty="0" smtClean="0">
                <a:latin typeface="Cambria" charset="0"/>
              </a:rPr>
              <a:t>(Feb 2019)</a:t>
            </a:r>
          </a:p>
          <a:p>
            <a:pPr eaLnBrk="1" hangingPunct="1">
              <a:buFont typeface="Wingdings" charset="0"/>
              <a:buNone/>
            </a:pPr>
            <a:endParaRPr lang="en-US" sz="1000" b="1" dirty="0" smtClean="0">
              <a:latin typeface="Cambria" charset="0"/>
            </a:endParaRPr>
          </a:p>
          <a:p>
            <a:pPr eaLnBrk="1" hangingPunct="1">
              <a:buFont typeface="Wingdings" charset="0"/>
              <a:buNone/>
            </a:pPr>
            <a:endParaRPr lang="en-US" sz="1000" b="1" dirty="0">
              <a:latin typeface="Cambria" charset="0"/>
            </a:endParaRPr>
          </a:p>
          <a:p>
            <a:pPr eaLnBrk="1" hangingPunct="1"/>
            <a:r>
              <a:rPr lang="en-US" sz="2800" b="1" dirty="0">
                <a:latin typeface="Cambria" charset="0"/>
              </a:rPr>
              <a:t>By: </a:t>
            </a:r>
            <a:r>
              <a:rPr lang="en-US" sz="2800" b="1" dirty="0" smtClean="0">
                <a:latin typeface="Cambria" charset="0"/>
              </a:rPr>
              <a:t>Julian K. Bagyendera</a:t>
            </a:r>
            <a:r>
              <a:rPr lang="en-US" sz="2800" b="1" dirty="0">
                <a:latin typeface="Cambria" charset="0"/>
              </a:rPr>
              <a:t>, PhD, </a:t>
            </a:r>
          </a:p>
          <a:p>
            <a:pPr eaLnBrk="1" hangingPunct="1">
              <a:buFont typeface="Wingdings" charset="0"/>
              <a:buNone/>
            </a:pPr>
            <a:r>
              <a:rPr lang="en-US" sz="2800" b="1" dirty="0">
                <a:latin typeface="Cambria" charset="0"/>
              </a:rPr>
              <a:t>Executive Director,  Provide and Equip (P&amp;E</a:t>
            </a:r>
            <a:r>
              <a:rPr lang="en-US" sz="2800" b="1" dirty="0" smtClean="0">
                <a:latin typeface="Cambria" charset="0"/>
              </a:rPr>
              <a:t>)</a:t>
            </a:r>
            <a:endParaRPr lang="en-US" sz="2800" b="1" dirty="0">
              <a:latin typeface="Cambria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b="1" i="1" dirty="0" err="1">
                <a:latin typeface="Cambria" charset="0"/>
              </a:rPr>
              <a:t>www.provide-equip.com</a:t>
            </a:r>
            <a:endParaRPr lang="en-US" sz="2400" b="1" i="1" dirty="0">
              <a:latin typeface="Cambria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Cambria" charset="0"/>
            </a:endParaRP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1633538" y="307975"/>
            <a:ext cx="1841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8455025" y="598488"/>
            <a:ext cx="1841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5" name="TextBox 2"/>
          <p:cNvSpPr txBox="1">
            <a:spLocks noChangeArrowheads="1"/>
          </p:cNvSpPr>
          <p:nvPr/>
        </p:nvSpPr>
        <p:spPr bwMode="auto">
          <a:xfrm>
            <a:off x="8328025" y="417513"/>
            <a:ext cx="1841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algn="ctr" eaLnBrk="0" fontAlgn="base" hangingPunct="0">
              <a:lnSpc>
                <a:spcPct val="75000"/>
              </a:lnSpc>
              <a:spcBef>
                <a:spcPct val="25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8" name="Picture 7" descr="UEA Log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33" y="114300"/>
            <a:ext cx="1699155" cy="17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838200" y="1600200"/>
            <a:ext cx="7772400" cy="838200"/>
          </a:xfrm>
        </p:spPr>
        <p:txBody>
          <a:bodyPr/>
          <a:lstStyle/>
          <a:p>
            <a:r>
              <a:rPr lang="en-GB" sz="3200" b="1" dirty="0"/>
              <a:t>Use of Technologies</a:t>
            </a:r>
            <a:br>
              <a:rPr lang="en-GB" sz="3200" b="1" dirty="0"/>
            </a:br>
            <a:r>
              <a:rPr lang="en-GB" sz="3200" b="1" dirty="0"/>
              <a:t> in Evaluations </a:t>
            </a:r>
            <a:br>
              <a:rPr lang="en-GB" sz="3200" b="1" dirty="0"/>
            </a:br>
            <a:r>
              <a:rPr lang="en-GB" sz="3200" b="1" dirty="0"/>
              <a:t>Among Developing Countries 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GB" sz="2000" b="1" dirty="0"/>
              <a:t> 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/>
              <a:t>Common Challenges and Solutions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GB" sz="4000" b="1" dirty="0"/>
              <a:t/>
            </a:r>
            <a:br>
              <a:rPr lang="en-GB" sz="4000" b="1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477000" cy="533400"/>
          </a:xfrm>
        </p:spPr>
        <p:txBody>
          <a:bodyPr/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b="1" dirty="0" smtClean="0"/>
              <a:t>Recommendations</a:t>
            </a:r>
            <a:r>
              <a:rPr lang="en-US" sz="3200" dirty="0" smtClean="0"/>
              <a:t> </a:t>
            </a:r>
            <a:r>
              <a:rPr lang="en-US" sz="3200" dirty="0">
                <a:latin typeface="Cambria" charset="0"/>
              </a:rPr>
              <a:t/>
            </a:r>
            <a:br>
              <a:rPr lang="en-US" sz="3200" dirty="0">
                <a:latin typeface="Cambria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410200"/>
          </a:xfrm>
        </p:spPr>
        <p:txBody>
          <a:bodyPr/>
          <a:lstStyle/>
          <a:p>
            <a:pPr marL="0" lvl="0" indent="0">
              <a:buNone/>
            </a:pPr>
            <a:r>
              <a:rPr lang="en-GB" sz="2800" dirty="0" err="1" smtClean="0"/>
              <a:t>i</a:t>
            </a:r>
            <a:r>
              <a:rPr lang="en-GB" sz="2800" dirty="0" smtClean="0"/>
              <a:t>. The </a:t>
            </a:r>
            <a:r>
              <a:rPr lang="en-GB" sz="2800" dirty="0"/>
              <a:t>key personnel should thoroughly orient the programmer on the technical content of the survey in order for them to appreciate faster the required validation rules for </a:t>
            </a:r>
            <a:r>
              <a:rPr lang="en-GB" sz="2800" dirty="0" smtClean="0"/>
              <a:t>automation</a:t>
            </a:r>
          </a:p>
          <a:p>
            <a:pPr marL="0" lvl="0" indent="0">
              <a:buNone/>
            </a:pPr>
            <a:endParaRPr lang="en-US" sz="2800" dirty="0"/>
          </a:p>
          <a:p>
            <a:pPr marL="0" lvl="0" indent="0">
              <a:buNone/>
            </a:pPr>
            <a:r>
              <a:rPr lang="en-GB" sz="2800" dirty="0" smtClean="0"/>
              <a:t>ii. The </a:t>
            </a:r>
            <a:r>
              <a:rPr lang="en-GB" sz="2800" dirty="0"/>
              <a:t>key personnel should train and re-train the data collection team </a:t>
            </a:r>
            <a:r>
              <a:rPr lang="en-GB" sz="2800" dirty="0" smtClean="0"/>
              <a:t>- include </a:t>
            </a:r>
            <a:r>
              <a:rPr lang="en-GB" sz="2800" dirty="0"/>
              <a:t>role-plays in the training for proper electronic data collection.  The RAs </a:t>
            </a:r>
            <a:r>
              <a:rPr lang="en-GB" sz="2800" dirty="0" smtClean="0"/>
              <a:t>have a </a:t>
            </a:r>
            <a:r>
              <a:rPr lang="en-GB" sz="2800" dirty="0"/>
              <a:t>good mix of those experienced in </a:t>
            </a:r>
            <a:r>
              <a:rPr lang="en-GB" sz="2800" dirty="0" smtClean="0"/>
              <a:t>e-data collection to </a:t>
            </a:r>
            <a:r>
              <a:rPr lang="en-GB" sz="2800" dirty="0"/>
              <a:t>support the </a:t>
            </a:r>
            <a:r>
              <a:rPr lang="en-GB" sz="2800" dirty="0" smtClean="0"/>
              <a:t>rest</a:t>
            </a:r>
          </a:p>
          <a:p>
            <a:pPr marL="0" lv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850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477000" cy="533400"/>
          </a:xfrm>
        </p:spPr>
        <p:txBody>
          <a:bodyPr/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b="1" dirty="0" smtClean="0"/>
              <a:t>Recommendations</a:t>
            </a:r>
            <a:r>
              <a:rPr lang="en-US" sz="3200" dirty="0" smtClean="0"/>
              <a:t> </a:t>
            </a:r>
            <a:r>
              <a:rPr lang="en-US" sz="3200" dirty="0">
                <a:latin typeface="Cambria" charset="0"/>
              </a:rPr>
              <a:t/>
            </a:r>
            <a:br>
              <a:rPr lang="en-US" sz="3200" dirty="0">
                <a:latin typeface="Cambria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410200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/>
              <a:t>ii. The RAs should have a variety of power backup and saving options including: portable power backup devises, disable some functions when not in use  e.g. location and data and locating places with solar or generators such as health </a:t>
            </a:r>
            <a:r>
              <a:rPr lang="en-GB" sz="2600" dirty="0" err="1"/>
              <a:t>centers</a:t>
            </a:r>
            <a:r>
              <a:rPr lang="en-GB" sz="2600" dirty="0"/>
              <a:t> and hotels for charging opportunities in case there are power </a:t>
            </a:r>
            <a:r>
              <a:rPr lang="en-GB" sz="2600" dirty="0" smtClean="0"/>
              <a:t>cuts</a:t>
            </a:r>
            <a:endParaRPr lang="en-US" sz="2600" dirty="0"/>
          </a:p>
          <a:p>
            <a:pPr marL="0" lvl="0" indent="0">
              <a:buNone/>
            </a:pPr>
            <a:endParaRPr lang="en-GB" sz="2000" dirty="0" smtClean="0"/>
          </a:p>
          <a:p>
            <a:pPr marL="0" lvl="0" indent="0">
              <a:buNone/>
            </a:pPr>
            <a:r>
              <a:rPr lang="en-GB" sz="2600" dirty="0" smtClean="0"/>
              <a:t>iv. The </a:t>
            </a:r>
            <a:r>
              <a:rPr lang="en-GB" sz="2600" dirty="0"/>
              <a:t>supervisors should perform regular reviewing of data as it is being submitted to the server for completeness and </a:t>
            </a:r>
            <a:r>
              <a:rPr lang="en-GB" sz="2600" dirty="0" smtClean="0"/>
              <a:t>accuracy</a:t>
            </a:r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en-GB" sz="2600" dirty="0" smtClean="0"/>
              <a:t>v. The </a:t>
            </a:r>
            <a:r>
              <a:rPr lang="en-GB" sz="2600" dirty="0"/>
              <a:t>Programmer should auto-program sampling that </a:t>
            </a:r>
            <a:r>
              <a:rPr lang="en-GB" sz="2600" dirty="0" smtClean="0"/>
              <a:t>its </a:t>
            </a:r>
            <a:r>
              <a:rPr lang="en-GB" sz="2600" dirty="0"/>
              <a:t>done </a:t>
            </a:r>
            <a:r>
              <a:rPr lang="en-GB" sz="2600" dirty="0" smtClean="0"/>
              <a:t>electronically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8966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9975"/>
            <a:ext cx="6705600" cy="528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6"/>
          <p:cNvSpPr>
            <a:spLocks noGrp="1"/>
          </p:cNvSpPr>
          <p:nvPr>
            <p:ph type="title"/>
          </p:nvPr>
        </p:nvSpPr>
        <p:spPr>
          <a:xfrm>
            <a:off x="381000" y="152400"/>
            <a:ext cx="6248400" cy="533400"/>
          </a:xfrm>
        </p:spPr>
        <p:txBody>
          <a:bodyPr/>
          <a:lstStyle/>
          <a:p>
            <a:r>
              <a:rPr lang="en-US" sz="3600" b="1" dirty="0">
                <a:latin typeface="Cambria" charset="0"/>
              </a:rPr>
              <a:t>Presentation Outline</a:t>
            </a:r>
          </a:p>
        </p:txBody>
      </p:sp>
      <p:sp>
        <p:nvSpPr>
          <p:cNvPr id="7170" name="Content Placeholder 7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334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Background</a:t>
            </a:r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r>
              <a:rPr lang="en-US" dirty="0" smtClean="0"/>
              <a:t>Why electronic data collection?</a:t>
            </a:r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r>
              <a:rPr lang="en-GB" dirty="0" smtClean="0"/>
              <a:t>Methodology</a:t>
            </a:r>
          </a:p>
          <a:p>
            <a:pPr>
              <a:defRPr/>
            </a:pPr>
            <a:endParaRPr lang="en-GB" sz="1600" dirty="0" smtClean="0"/>
          </a:p>
          <a:p>
            <a:pPr>
              <a:defRPr/>
            </a:pPr>
            <a:r>
              <a:rPr lang="en-GB" dirty="0" smtClean="0"/>
              <a:t>Findings</a:t>
            </a:r>
          </a:p>
          <a:p>
            <a:pPr>
              <a:defRPr/>
            </a:pPr>
            <a:endParaRPr lang="en-GB" sz="1600" dirty="0" smtClean="0"/>
          </a:p>
          <a:p>
            <a:pPr>
              <a:defRPr/>
            </a:pPr>
            <a:r>
              <a:rPr lang="en-GB" dirty="0" smtClean="0"/>
              <a:t>Conclusions</a:t>
            </a:r>
          </a:p>
          <a:p>
            <a:pPr>
              <a:defRPr/>
            </a:pPr>
            <a:endParaRPr lang="en-GB" sz="1600" dirty="0" smtClean="0"/>
          </a:p>
          <a:p>
            <a:pPr>
              <a:defRPr/>
            </a:pPr>
            <a:r>
              <a:rPr lang="en-GB" dirty="0" smtClean="0"/>
              <a:t>Recommendations</a:t>
            </a:r>
            <a:r>
              <a:rPr lang="en-US" dirty="0" smtClean="0"/>
              <a:t> </a:t>
            </a:r>
            <a:endParaRPr lang="en-US" dirty="0" smtClean="0">
              <a:latin typeface="Cambria" charset="0"/>
            </a:endParaRPr>
          </a:p>
          <a:p>
            <a:pPr marL="0" indent="0">
              <a:buFontTx/>
              <a:buNone/>
              <a:defRPr/>
            </a:pPr>
            <a:endParaRPr lang="en-US" dirty="0">
              <a:latin typeface="Cambr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477000" cy="533400"/>
          </a:xfrm>
        </p:spPr>
        <p:txBody>
          <a:bodyPr/>
          <a:lstStyle/>
          <a:p>
            <a:r>
              <a:rPr lang="en-GB" sz="4000" b="1" dirty="0"/>
              <a:t>Background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257800"/>
          </a:xfrm>
        </p:spPr>
        <p:txBody>
          <a:bodyPr/>
          <a:lstStyle/>
          <a:p>
            <a:pPr algn="just"/>
            <a:r>
              <a:rPr lang="en-GB" sz="2600" dirty="0" smtClean="0"/>
              <a:t>Uganda </a:t>
            </a:r>
            <a:r>
              <a:rPr lang="en-GB" sz="2600" dirty="0"/>
              <a:t>is among the developing countries embracing</a:t>
            </a:r>
            <a:r>
              <a:rPr lang="en-GB" sz="2600" b="1" dirty="0"/>
              <a:t> </a:t>
            </a:r>
            <a:r>
              <a:rPr lang="en-GB" sz="2600" dirty="0"/>
              <a:t>the use of technologies in monitoring and Evaluation (M&amp;E</a:t>
            </a:r>
            <a:r>
              <a:rPr lang="en-GB" sz="2600" dirty="0" smtClean="0"/>
              <a:t>)</a:t>
            </a:r>
          </a:p>
          <a:p>
            <a:pPr algn="just"/>
            <a:endParaRPr lang="en-GB" sz="2600" dirty="0" smtClean="0"/>
          </a:p>
          <a:p>
            <a:pPr algn="just"/>
            <a:r>
              <a:rPr lang="en-GB" sz="2600" dirty="0" smtClean="0"/>
              <a:t>This </a:t>
            </a:r>
            <a:r>
              <a:rPr lang="en-GB" sz="2600" dirty="0"/>
              <a:t>is however not without challenges, which range from issues related to infrastructure, technology and soft </a:t>
            </a:r>
            <a:r>
              <a:rPr lang="en-GB" sz="2600" dirty="0" smtClean="0"/>
              <a:t>skills</a:t>
            </a:r>
          </a:p>
          <a:p>
            <a:pPr algn="just"/>
            <a:endParaRPr lang="en-GB" sz="2600" dirty="0" smtClean="0"/>
          </a:p>
          <a:p>
            <a:pPr algn="just"/>
            <a:r>
              <a:rPr lang="en-GB" sz="2600" dirty="0" smtClean="0"/>
              <a:t>Provide </a:t>
            </a:r>
            <a:r>
              <a:rPr lang="en-GB" sz="2600" dirty="0"/>
              <a:t>and Equip (P&amp;E) is an M&amp;E consultancy firm founded in </a:t>
            </a:r>
            <a:r>
              <a:rPr lang="en-GB" sz="2600" dirty="0" smtClean="0"/>
              <a:t>Uganda</a:t>
            </a:r>
          </a:p>
          <a:p>
            <a:pPr algn="just"/>
            <a:endParaRPr lang="en-GB" sz="2600" dirty="0" smtClean="0"/>
          </a:p>
          <a:p>
            <a:pPr algn="just"/>
            <a:r>
              <a:rPr lang="en-GB" sz="2600" dirty="0" smtClean="0"/>
              <a:t>P&amp;E </a:t>
            </a:r>
            <a:r>
              <a:rPr lang="en-GB" sz="2600" dirty="0"/>
              <a:t>employs both electronic and manual data collection systems depending of the preference of the client and availability of </a:t>
            </a:r>
            <a:r>
              <a:rPr lang="en-GB" sz="2600" dirty="0" smtClean="0"/>
              <a:t>funds</a:t>
            </a:r>
            <a:endParaRPr lang="en-US" sz="26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05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Why </a:t>
            </a:r>
            <a:r>
              <a:rPr lang="en-US" sz="3200" b="1" dirty="0"/>
              <a:t>electronic data collection?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105400"/>
          </a:xfrm>
        </p:spPr>
        <p:txBody>
          <a:bodyPr/>
          <a:lstStyle/>
          <a:p>
            <a:pPr algn="just"/>
            <a:r>
              <a:rPr lang="en-GB" sz="2800" dirty="0" smtClean="0"/>
              <a:t>Faster data collection </a:t>
            </a:r>
            <a:r>
              <a:rPr lang="mr-IN" sz="2800" dirty="0" smtClean="0"/>
              <a:t>–</a:t>
            </a:r>
            <a:r>
              <a:rPr lang="en-GB" sz="2800" dirty="0" smtClean="0"/>
              <a:t> eliminates time for writing responses</a:t>
            </a:r>
          </a:p>
          <a:p>
            <a:pPr algn="just"/>
            <a:endParaRPr lang="en-GB" sz="1600" dirty="0" smtClean="0"/>
          </a:p>
          <a:p>
            <a:pPr algn="just"/>
            <a:r>
              <a:rPr lang="en-GB" sz="2800" dirty="0"/>
              <a:t>Faster </a:t>
            </a:r>
            <a:r>
              <a:rPr lang="en-GB" sz="2800" dirty="0" smtClean="0"/>
              <a:t>compilation </a:t>
            </a:r>
            <a:r>
              <a:rPr lang="mr-IN" sz="2800" dirty="0" smtClean="0"/>
              <a:t>–</a:t>
            </a:r>
            <a:r>
              <a:rPr lang="en-GB" sz="2800" dirty="0" smtClean="0"/>
              <a:t> eliminates the time for  separate data entry</a:t>
            </a:r>
          </a:p>
          <a:p>
            <a:pPr algn="just"/>
            <a:endParaRPr lang="en-GB" sz="1600" dirty="0"/>
          </a:p>
          <a:p>
            <a:pPr algn="just"/>
            <a:r>
              <a:rPr lang="en-GB" sz="2800" dirty="0" smtClean="0"/>
              <a:t>Stronger data quality assurance - inbuilt data quality checks </a:t>
            </a:r>
          </a:p>
          <a:p>
            <a:pPr algn="just"/>
            <a:endParaRPr lang="en-GB" sz="1600" dirty="0" smtClean="0"/>
          </a:p>
          <a:p>
            <a:r>
              <a:rPr lang="en-US" sz="2800" dirty="0"/>
              <a:t>No </a:t>
            </a:r>
            <a:r>
              <a:rPr lang="en-GB" sz="2800" dirty="0"/>
              <a:t>transcription errors that are usually introduced during data entry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553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Methodology</a:t>
            </a:r>
            <a:r>
              <a:rPr lang="en-US" sz="36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257800"/>
          </a:xfrm>
        </p:spPr>
        <p:txBody>
          <a:bodyPr/>
          <a:lstStyle/>
          <a:p>
            <a:pPr algn="just"/>
            <a:r>
              <a:rPr lang="en-GB" sz="2600" dirty="0"/>
              <a:t>P&amp;E used </a:t>
            </a:r>
            <a:r>
              <a:rPr lang="en-GB" sz="2600" dirty="0" smtClean="0"/>
              <a:t>tablets </a:t>
            </a:r>
            <a:r>
              <a:rPr lang="en-GB" sz="2800" dirty="0"/>
              <a:t>programmed with </a:t>
            </a:r>
            <a:r>
              <a:rPr lang="en-GB" sz="2800" dirty="0" smtClean="0"/>
              <a:t>Open Data Kit (ODK)</a:t>
            </a:r>
            <a:r>
              <a:rPr lang="en-GB" sz="2600" dirty="0" smtClean="0"/>
              <a:t> </a:t>
            </a:r>
            <a:r>
              <a:rPr lang="en-GB" sz="2600" dirty="0"/>
              <a:t>to conduct </a:t>
            </a:r>
            <a:r>
              <a:rPr lang="en-GB" sz="2600" dirty="0" smtClean="0"/>
              <a:t>a </a:t>
            </a:r>
            <a:r>
              <a:rPr lang="en-GB" sz="2400" dirty="0" smtClean="0"/>
              <a:t>meningitis</a:t>
            </a:r>
            <a:r>
              <a:rPr lang="en-GB" sz="2600" dirty="0" smtClean="0"/>
              <a:t> </a:t>
            </a:r>
            <a:r>
              <a:rPr lang="en-GB" sz="2600" dirty="0"/>
              <a:t>vaccination coverage survey among 39 districts in Uganda, in July </a:t>
            </a:r>
            <a:r>
              <a:rPr lang="en-GB" sz="2600" dirty="0" smtClean="0"/>
              <a:t>2017</a:t>
            </a:r>
            <a:endParaRPr lang="en-GB" sz="2600" dirty="0"/>
          </a:p>
          <a:p>
            <a:pPr algn="just"/>
            <a:endParaRPr lang="en-GB" sz="1600" dirty="0" smtClean="0"/>
          </a:p>
          <a:p>
            <a:pPr algn="just"/>
            <a:r>
              <a:rPr lang="en-GB" sz="2600" dirty="0" smtClean="0"/>
              <a:t>The </a:t>
            </a:r>
            <a:r>
              <a:rPr lang="en-GB" sz="2600" dirty="0"/>
              <a:t>sampling frame of the National Population and Housing Census 2014, obtained from the Uganda Bureau of Statistics (UBOS), served as the primary sampling </a:t>
            </a:r>
            <a:r>
              <a:rPr lang="en-GB" sz="2600" dirty="0" smtClean="0"/>
              <a:t>frame</a:t>
            </a:r>
            <a:endParaRPr lang="en-GB" sz="2600" dirty="0"/>
          </a:p>
          <a:p>
            <a:pPr algn="just">
              <a:buFont typeface="Arial" charset="0"/>
              <a:buChar char="•"/>
            </a:pPr>
            <a:endParaRPr lang="en-GB" sz="1600" dirty="0" smtClean="0"/>
          </a:p>
          <a:p>
            <a:pPr algn="just"/>
            <a:r>
              <a:rPr lang="en-GB" sz="2600" dirty="0" smtClean="0"/>
              <a:t>A </a:t>
            </a:r>
            <a:r>
              <a:rPr lang="en-GB" sz="2600" dirty="0"/>
              <a:t>two-stage stratified cluster sampling was </a:t>
            </a:r>
            <a:r>
              <a:rPr lang="en-GB" sz="2600" dirty="0" smtClean="0"/>
              <a:t>used</a:t>
            </a:r>
          </a:p>
          <a:p>
            <a:pPr algn="just">
              <a:buFont typeface="Arial" charset="0"/>
              <a:buChar char="•"/>
            </a:pPr>
            <a:endParaRPr lang="en-GB" sz="1600" dirty="0" smtClean="0"/>
          </a:p>
          <a:p>
            <a:pPr algn="just"/>
            <a:r>
              <a:rPr lang="en-GB" sz="2600" dirty="0" smtClean="0"/>
              <a:t>At </a:t>
            </a:r>
            <a:r>
              <a:rPr lang="en-GB" sz="2600" dirty="0"/>
              <a:t>the first stage, Enumeration Areas (EAs) were selected using probability proportional to sample size (number of households</a:t>
            </a:r>
            <a:r>
              <a:rPr lang="en-GB" sz="2600" dirty="0" smtClean="0"/>
              <a:t>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5397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sz="3200" b="1" dirty="0" smtClean="0"/>
              <a:t>…</a:t>
            </a:r>
            <a:r>
              <a:rPr lang="en-GB" sz="3200" b="1" dirty="0" smtClean="0"/>
              <a:t>Methodology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334000"/>
          </a:xfrm>
        </p:spPr>
        <p:txBody>
          <a:bodyPr/>
          <a:lstStyle/>
          <a:p>
            <a:pPr algn="just"/>
            <a:r>
              <a:rPr lang="en-GB" sz="2800" dirty="0" smtClean="0"/>
              <a:t>A </a:t>
            </a:r>
            <a:r>
              <a:rPr lang="en-GB" sz="2800" dirty="0"/>
              <a:t>sample of 702 EAs from 39 districts was </a:t>
            </a:r>
            <a:r>
              <a:rPr lang="en-GB" sz="2800" dirty="0" smtClean="0"/>
              <a:t>obtained, </a:t>
            </a:r>
            <a:r>
              <a:rPr lang="en-GB" sz="2800" dirty="0"/>
              <a:t>thus an average of 18 EAs per </a:t>
            </a:r>
            <a:r>
              <a:rPr lang="en-GB" sz="2800" dirty="0" smtClean="0"/>
              <a:t>district  </a:t>
            </a:r>
          </a:p>
          <a:p>
            <a:pPr algn="just"/>
            <a:endParaRPr lang="en-GB" sz="800" dirty="0" smtClean="0"/>
          </a:p>
          <a:p>
            <a:pPr algn="just"/>
            <a:r>
              <a:rPr lang="en-GB" sz="2800" dirty="0" smtClean="0"/>
              <a:t>A </a:t>
            </a:r>
            <a:r>
              <a:rPr lang="en-GB" sz="2800" dirty="0"/>
              <a:t>total of 59,519 households were </a:t>
            </a:r>
            <a:r>
              <a:rPr lang="en-GB" sz="2800" dirty="0" smtClean="0"/>
              <a:t>listed;   4 households </a:t>
            </a:r>
            <a:r>
              <a:rPr lang="en-GB" sz="2800" dirty="0"/>
              <a:t>were randomly sampled per EA using systematic sampling, thus making a total of 72 targeted households per </a:t>
            </a:r>
            <a:r>
              <a:rPr lang="en-GB" sz="2800" dirty="0" smtClean="0"/>
              <a:t>district</a:t>
            </a:r>
          </a:p>
          <a:p>
            <a:pPr algn="just"/>
            <a:endParaRPr lang="en-GB" sz="800" dirty="0" smtClean="0"/>
          </a:p>
          <a:p>
            <a:pPr algn="just"/>
            <a:r>
              <a:rPr lang="en-GB" sz="2800" dirty="0" smtClean="0"/>
              <a:t>Data was </a:t>
            </a:r>
            <a:r>
              <a:rPr lang="en-GB" sz="2800" dirty="0"/>
              <a:t>collected on all individuals aged 1 to 29 years that were targeted for </a:t>
            </a:r>
            <a:r>
              <a:rPr lang="en-GB" sz="2800" dirty="0" smtClean="0"/>
              <a:t>meningitis vaccination</a:t>
            </a:r>
          </a:p>
          <a:p>
            <a:pPr algn="just"/>
            <a:endParaRPr lang="en-GB" sz="1000" dirty="0" smtClean="0"/>
          </a:p>
          <a:p>
            <a:pPr algn="just"/>
            <a:r>
              <a:rPr lang="en-GB" sz="2800" dirty="0" smtClean="0"/>
              <a:t>A </a:t>
            </a:r>
            <a:r>
              <a:rPr lang="en-GB" sz="2800" dirty="0"/>
              <a:t>total of 2,764 households were covered while 10,749 interviews </a:t>
            </a:r>
            <a:r>
              <a:rPr lang="en-GB" sz="2800" dirty="0" smtClean="0"/>
              <a:t>conducted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265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477000" cy="533400"/>
          </a:xfrm>
        </p:spPr>
        <p:txBody>
          <a:bodyPr/>
          <a:lstStyle/>
          <a:p>
            <a:r>
              <a:rPr lang="en-GB" sz="3600" b="1" dirty="0"/>
              <a:t>Findings/Results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199" cy="54102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following challenges were noted </a:t>
            </a:r>
            <a:r>
              <a:rPr lang="en-GB" dirty="0" smtClean="0"/>
              <a:t>:</a:t>
            </a:r>
            <a:endParaRPr lang="en-US" dirty="0"/>
          </a:p>
          <a:p>
            <a:pPr lvl="0"/>
            <a:r>
              <a:rPr lang="en-GB" dirty="0"/>
              <a:t>Limited knowledge of the technical content </a:t>
            </a:r>
            <a:r>
              <a:rPr lang="en-GB" dirty="0" smtClean="0"/>
              <a:t>by </a:t>
            </a:r>
            <a:r>
              <a:rPr lang="en-GB" dirty="0"/>
              <a:t>the ODK Programmer was very time consuming and influenced the kind of relevant inbuilt data validation </a:t>
            </a:r>
            <a:r>
              <a:rPr lang="en-GB" dirty="0" smtClean="0"/>
              <a:t>rules</a:t>
            </a:r>
          </a:p>
          <a:p>
            <a:pPr lvl="0"/>
            <a:endParaRPr lang="en-US" dirty="0"/>
          </a:p>
          <a:p>
            <a:pPr lvl="0"/>
            <a:r>
              <a:rPr lang="en-GB" dirty="0"/>
              <a:t>Pretesting the ODK tool once was not sufficient; the ODK tool needs be pretested </a:t>
            </a:r>
            <a:r>
              <a:rPr lang="en-GB" dirty="0" smtClean="0"/>
              <a:t>at least 3 </a:t>
            </a:r>
            <a:r>
              <a:rPr lang="en-GB" dirty="0"/>
              <a:t>times and by different users to ensure adequacy of data validation </a:t>
            </a:r>
            <a:r>
              <a:rPr lang="en-GB" dirty="0" smtClean="0"/>
              <a:t>rules</a:t>
            </a:r>
            <a:endParaRPr lang="en-US" dirty="0"/>
          </a:p>
          <a:p>
            <a:pPr marL="342900"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5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477000" cy="533400"/>
          </a:xfrm>
        </p:spPr>
        <p:txBody>
          <a:bodyPr/>
          <a:lstStyle/>
          <a:p>
            <a:r>
              <a:rPr lang="en-GB" sz="3600" b="1" dirty="0"/>
              <a:t>Findings/Results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199" cy="5410200"/>
          </a:xfrm>
        </p:spPr>
        <p:txBody>
          <a:bodyPr/>
          <a:lstStyle/>
          <a:p>
            <a:pPr marL="0" indent="0">
              <a:buNone/>
            </a:pPr>
            <a:r>
              <a:rPr lang="mr-IN" sz="2600" dirty="0" smtClean="0"/>
              <a:t>…</a:t>
            </a:r>
            <a:r>
              <a:rPr lang="en-GB" sz="2600" dirty="0" smtClean="0"/>
              <a:t>challenges </a:t>
            </a:r>
            <a:r>
              <a:rPr lang="en-GB" sz="2600" dirty="0"/>
              <a:t>were noted </a:t>
            </a:r>
            <a:r>
              <a:rPr lang="en-GB" sz="2600" dirty="0" smtClean="0"/>
              <a:t>:</a:t>
            </a:r>
            <a:endParaRPr lang="en-US" sz="2600" dirty="0"/>
          </a:p>
          <a:p>
            <a:pPr lvl="0"/>
            <a:r>
              <a:rPr lang="en-GB" sz="2600" dirty="0" smtClean="0"/>
              <a:t>Limited </a:t>
            </a:r>
            <a:r>
              <a:rPr lang="en-GB" sz="2600" dirty="0"/>
              <a:t>skills among some Research Assistants (RAs);</a:t>
            </a:r>
            <a:r>
              <a:rPr lang="en-GB" sz="2600" i="1" dirty="0"/>
              <a:t> </a:t>
            </a:r>
            <a:r>
              <a:rPr lang="en-GB" sz="2600" dirty="0" smtClean="0"/>
              <a:t>-</a:t>
            </a:r>
          </a:p>
          <a:p>
            <a:pPr lvl="1">
              <a:buFont typeface="Wingdings" charset="2"/>
              <a:buChar char="§"/>
            </a:pPr>
            <a:r>
              <a:rPr lang="en-GB" sz="2200" dirty="0" smtClean="0"/>
              <a:t>finalising </a:t>
            </a:r>
            <a:r>
              <a:rPr lang="en-GB" sz="2200" dirty="0"/>
              <a:t>the tool and saving on the </a:t>
            </a:r>
            <a:r>
              <a:rPr lang="en-GB" sz="2200" dirty="0" smtClean="0"/>
              <a:t>server</a:t>
            </a:r>
          </a:p>
          <a:p>
            <a:pPr lvl="1">
              <a:buFont typeface="Wingdings" charset="2"/>
              <a:buChar char="§"/>
            </a:pPr>
            <a:r>
              <a:rPr lang="en-GB" sz="2200" dirty="0" smtClean="0"/>
              <a:t>proper </a:t>
            </a:r>
            <a:r>
              <a:rPr lang="en-GB" sz="2200" dirty="0"/>
              <a:t>handling of the devices </a:t>
            </a:r>
            <a:endParaRPr lang="en-GB" sz="2200" dirty="0" smtClean="0"/>
          </a:p>
          <a:p>
            <a:pPr lvl="1">
              <a:buFont typeface="Wingdings" charset="2"/>
              <a:buChar char="§"/>
            </a:pPr>
            <a:r>
              <a:rPr lang="en-GB" sz="2200" dirty="0" smtClean="0"/>
              <a:t>accuracy </a:t>
            </a:r>
            <a:r>
              <a:rPr lang="en-GB" sz="2200" dirty="0"/>
              <a:t>in recording GPS </a:t>
            </a:r>
            <a:r>
              <a:rPr lang="en-GB" sz="2200" dirty="0" smtClean="0"/>
              <a:t>coordinates</a:t>
            </a:r>
          </a:p>
          <a:p>
            <a:pPr marL="457200" lvl="1" indent="0">
              <a:buNone/>
            </a:pPr>
            <a:endParaRPr lang="en-US" sz="1000" dirty="0"/>
          </a:p>
          <a:p>
            <a:pPr lvl="0"/>
            <a:r>
              <a:rPr lang="en-GB" sz="2600" dirty="0"/>
              <a:t>Unreliable supply of electricity in upcountry towns </a:t>
            </a:r>
            <a:r>
              <a:rPr lang="en-GB" sz="2600" dirty="0" smtClean="0"/>
              <a:t>- tablets </a:t>
            </a:r>
            <a:r>
              <a:rPr lang="en-GB" sz="2600" dirty="0"/>
              <a:t>running out of </a:t>
            </a:r>
            <a:r>
              <a:rPr lang="en-GB" sz="2600" dirty="0" smtClean="0"/>
              <a:t>battery</a:t>
            </a:r>
          </a:p>
          <a:p>
            <a:pPr marL="0" lvl="0" indent="0">
              <a:buNone/>
            </a:pPr>
            <a:endParaRPr lang="en-US" sz="1000" dirty="0"/>
          </a:p>
          <a:p>
            <a:pPr lvl="0"/>
            <a:r>
              <a:rPr lang="en-GB" sz="2600" dirty="0"/>
              <a:t>Although the ODK enabled faster household listing, sampling was very cumbersome and time </a:t>
            </a:r>
            <a:r>
              <a:rPr lang="en-GB" sz="2600" dirty="0" smtClean="0"/>
              <a:t>consuming</a:t>
            </a:r>
          </a:p>
          <a:p>
            <a:pPr marL="0" lvl="0" indent="0">
              <a:buNone/>
            </a:pPr>
            <a:endParaRPr lang="en-GB" sz="1000" dirty="0" smtClean="0"/>
          </a:p>
          <a:p>
            <a:pPr lvl="0"/>
            <a:r>
              <a:rPr lang="en-GB" sz="2600" b="1" i="1" dirty="0"/>
              <a:t>A</a:t>
            </a:r>
            <a:r>
              <a:rPr lang="en-GB" sz="2600" b="1" i="1" dirty="0" smtClean="0"/>
              <a:t>utomating </a:t>
            </a:r>
            <a:r>
              <a:rPr lang="en-GB" sz="2600" b="1" i="1" dirty="0"/>
              <a:t>sampling was a handy innovation used by </a:t>
            </a:r>
            <a:r>
              <a:rPr lang="en-GB" sz="2600" b="1" i="1" dirty="0" smtClean="0"/>
              <a:t>P&amp;E</a:t>
            </a:r>
            <a:endParaRPr lang="en-US" sz="2600" dirty="0"/>
          </a:p>
          <a:p>
            <a:pPr marL="342900"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5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477000" cy="533400"/>
          </a:xfrm>
        </p:spPr>
        <p:txBody>
          <a:bodyPr/>
          <a:lstStyle/>
          <a:p>
            <a:r>
              <a:rPr lang="en-GB" sz="3200" b="1" dirty="0" smtClean="0"/>
              <a:t>Conclusions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18160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The level of grasping the technical content of the tools and logical flow of questions for both the Programmer and RAs largely determines the effectiveness of electronic data </a:t>
            </a:r>
            <a:r>
              <a:rPr lang="en-GB" sz="2800" dirty="0" smtClean="0"/>
              <a:t>collection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Rigorous </a:t>
            </a:r>
            <a:r>
              <a:rPr lang="en-GB" sz="2800" dirty="0"/>
              <a:t>pretesting of the programed e-tools is essential to ensure the logical flow of questions, right skip patterns, and appropriate validation </a:t>
            </a:r>
            <a:r>
              <a:rPr lang="en-GB" sz="2800" dirty="0" smtClean="0"/>
              <a:t>rules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61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14300" marR="0" indent="-114300" algn="ctr" defTabSz="914400" rtl="0" eaLnBrk="1" fontAlgn="base" latinLnBrk="0" hangingPunct="1">
          <a:lnSpc>
            <a:spcPct val="75000"/>
          </a:lnSpc>
          <a:spcBef>
            <a:spcPct val="25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14300" marR="0" indent="-114300" algn="ctr" defTabSz="914400" rtl="0" eaLnBrk="1" fontAlgn="base" latinLnBrk="0" hangingPunct="1">
          <a:lnSpc>
            <a:spcPct val="75000"/>
          </a:lnSpc>
          <a:spcBef>
            <a:spcPct val="25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30079</TotalTime>
  <Words>666</Words>
  <Application>Microsoft Office PowerPoint</Application>
  <PresentationFormat>On-screen Show (4:3)</PresentationFormat>
  <Paragraphs>87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Cambria</vt:lpstr>
      <vt:lpstr>Gill Sans MT</vt:lpstr>
      <vt:lpstr>Wingdings</vt:lpstr>
      <vt:lpstr>Blank Presentation</vt:lpstr>
      <vt:lpstr>Use of Technologies  in Evaluations  Among Developing Countries    Common Challenges and Solutions  </vt:lpstr>
      <vt:lpstr>Presentation Outline</vt:lpstr>
      <vt:lpstr>Background</vt:lpstr>
      <vt:lpstr> Why electronic data collection? </vt:lpstr>
      <vt:lpstr>Methodology </vt:lpstr>
      <vt:lpstr>…Methodology </vt:lpstr>
      <vt:lpstr>Findings/Results</vt:lpstr>
      <vt:lpstr>Findings/Results</vt:lpstr>
      <vt:lpstr>Conclusions</vt:lpstr>
      <vt:lpstr> Recommendations  </vt:lpstr>
      <vt:lpstr> Recommendations  </vt:lpstr>
      <vt:lpstr>PowerPoint Presentation</vt:lpstr>
    </vt:vector>
  </TitlesOfParts>
  <Manager/>
  <Company>Provide and Equip Ltd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Future PowerPoint Template</dc:title>
  <dc:subject/>
  <dc:creator>Julian Bagyendera</dc:creator>
  <cp:keywords/>
  <dc:description/>
  <cp:lastModifiedBy>Joshua</cp:lastModifiedBy>
  <cp:revision>680</cp:revision>
  <cp:lastPrinted>2018-09-24T08:45:10Z</cp:lastPrinted>
  <dcterms:created xsi:type="dcterms:W3CDTF">2005-10-14T22:47:34Z</dcterms:created>
  <dcterms:modified xsi:type="dcterms:W3CDTF">2019-02-04T19:28:11Z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er">
    <vt:lpwstr>Ivan Adidjaja</vt:lpwstr>
  </property>
  <property fmtid="{D5CDD505-2E9C-101B-9397-08002B2CF9AE}" pid="3" name="Department">
    <vt:lpwstr>Communications</vt:lpwstr>
  </property>
  <property fmtid="{D5CDD505-2E9C-101B-9397-08002B2CF9AE}" pid="4" name="Date completed">
    <vt:lpwstr>20/09/2006</vt:lpwstr>
  </property>
</Properties>
</file>