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6" r:id="rId3"/>
    <p:sldId id="282" r:id="rId4"/>
    <p:sldId id="283" r:id="rId5"/>
    <p:sldId id="284" r:id="rId6"/>
    <p:sldId id="285" r:id="rId7"/>
    <p:sldId id="257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60" r:id="rId18"/>
    <p:sldId id="258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9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'fin resources'!$A$7</c:f>
              <c:strCache>
                <c:ptCount val="1"/>
                <c:pt idx="0">
                  <c:v>membership fee</c:v>
                </c:pt>
              </c:strCache>
            </c:strRef>
          </c:tx>
          <c:invertIfNegative val="0"/>
          <c:cat>
            <c:strRef>
              <c:f>'fin resources'!$B$6:$L$6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'fin resources'!$B$7:$L$7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%">
                  <c:v>5</c:v>
                </c:pt>
                <c:pt idx="5">
                  <c:v>100</c:v>
                </c:pt>
                <c:pt idx="6">
                  <c:v>70</c:v>
                </c:pt>
                <c:pt idx="7">
                  <c:v>5395.88</c:v>
                </c:pt>
                <c:pt idx="8" formatCode="0.00">
                  <c:v>18</c:v>
                </c:pt>
                <c:pt idx="9" formatCode="0.00">
                  <c:v>2</c:v>
                </c:pt>
                <c:pt idx="10" formatCode="0.00">
                  <c:v>45</c:v>
                </c:pt>
              </c:numCache>
            </c:numRef>
          </c:val>
        </c:ser>
        <c:ser>
          <c:idx val="1"/>
          <c:order val="1"/>
          <c:tx>
            <c:strRef>
              <c:f>'fin resources'!$A$8</c:f>
              <c:strCache>
                <c:ptCount val="1"/>
                <c:pt idx="0">
                  <c:v>government</c:v>
                </c:pt>
              </c:strCache>
            </c:strRef>
          </c:tx>
          <c:invertIfNegative val="0"/>
          <c:cat>
            <c:strRef>
              <c:f>'fin resources'!$B$6:$L$6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'fin resources'!$B$8:$L$8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20</c:v>
                </c:pt>
                <c:pt idx="7">
                  <c:v>0</c:v>
                </c:pt>
                <c:pt idx="8">
                  <c:v>0</c:v>
                </c:pt>
                <c:pt idx="9" formatCode="0.00">
                  <c:v>0</c:v>
                </c:pt>
                <c:pt idx="10" formatCode="0.00">
                  <c:v>46</c:v>
                </c:pt>
              </c:numCache>
            </c:numRef>
          </c:val>
        </c:ser>
        <c:ser>
          <c:idx val="2"/>
          <c:order val="2"/>
          <c:tx>
            <c:strRef>
              <c:f>'fin resources'!$A$9</c:f>
              <c:strCache>
                <c:ptCount val="1"/>
                <c:pt idx="0">
                  <c:v>donor agencies</c:v>
                </c:pt>
              </c:strCache>
            </c:strRef>
          </c:tx>
          <c:invertIfNegative val="0"/>
          <c:cat>
            <c:strRef>
              <c:f>'fin resources'!$B$6:$L$6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'fin resources'!$B$9:$L$9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 formatCode="0.00">
                  <c:v>95</c:v>
                </c:pt>
                <c:pt idx="5">
                  <c:v>0</c:v>
                </c:pt>
                <c:pt idx="6">
                  <c:v>5</c:v>
                </c:pt>
                <c:pt idx="7">
                  <c:v>24988.27</c:v>
                </c:pt>
                <c:pt idx="8" formatCode="0.00">
                  <c:v>82</c:v>
                </c:pt>
                <c:pt idx="9" formatCode="0.00">
                  <c:v>68</c:v>
                </c:pt>
                <c:pt idx="10" formatCode="0.00">
                  <c:v>9</c:v>
                </c:pt>
              </c:numCache>
            </c:numRef>
          </c:val>
        </c:ser>
        <c:ser>
          <c:idx val="3"/>
          <c:order val="3"/>
          <c:tx>
            <c:strRef>
              <c:f>'fin resources'!$A$10</c:f>
              <c:strCache>
                <c:ptCount val="1"/>
                <c:pt idx="0">
                  <c:v> private sector</c:v>
                </c:pt>
              </c:strCache>
            </c:strRef>
          </c:tx>
          <c:invertIfNegative val="0"/>
          <c:cat>
            <c:strRef>
              <c:f>'fin resources'!$B$6:$L$6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'fin resources'!$B$10:$L$10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  <c:pt idx="6">
                  <c:v>4</c:v>
                </c:pt>
                <c:pt idx="7">
                  <c:v>985.96</c:v>
                </c:pt>
                <c:pt idx="8">
                  <c:v>0</c:v>
                </c:pt>
                <c:pt idx="9" formatCode="0.00">
                  <c:v>22</c:v>
                </c:pt>
                <c:pt idx="10" formatCode="0.00">
                  <c:v>0</c:v>
                </c:pt>
              </c:numCache>
            </c:numRef>
          </c:val>
        </c:ser>
        <c:ser>
          <c:idx val="4"/>
          <c:order val="4"/>
          <c:tx>
            <c:strRef>
              <c:f>'fin resources'!$A$11</c:f>
              <c:strCache>
                <c:ptCount val="1"/>
                <c:pt idx="0">
                  <c:v>university</c:v>
                </c:pt>
              </c:strCache>
            </c:strRef>
          </c:tx>
          <c:invertIfNegative val="0"/>
          <c:cat>
            <c:strRef>
              <c:f>'fin resources'!$B$6:$L$6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'fin resources'!$B$11:$L$11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79385944"/>
        <c:axId val="379380456"/>
      </c:barChart>
      <c:catAx>
        <c:axId val="379385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79380456"/>
        <c:crosses val="autoZero"/>
        <c:auto val="1"/>
        <c:lblAlgn val="ctr"/>
        <c:lblOffset val="100"/>
        <c:noMultiLvlLbl val="0"/>
      </c:catAx>
      <c:valAx>
        <c:axId val="37938045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79385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849300087489069E-2"/>
          <c:y val="3.0303571298152962E-2"/>
          <c:w val="0.70014276102423556"/>
          <c:h val="0.622063715159575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'fin resources'!$A$19</c:f>
              <c:strCache>
                <c:ptCount val="1"/>
                <c:pt idx="0">
                  <c:v>full time staff</c:v>
                </c:pt>
              </c:strCache>
            </c:strRef>
          </c:tx>
          <c:invertIfNegative val="0"/>
          <c:cat>
            <c:strRef>
              <c:f>'fin resources'!$B$18:$L$18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'fin resources'!$B$19:$L$19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'fin resources'!$A$20</c:f>
              <c:strCache>
                <c:ptCount val="1"/>
                <c:pt idx="0">
                  <c:v>part time staff</c:v>
                </c:pt>
              </c:strCache>
            </c:strRef>
          </c:tx>
          <c:invertIfNegative val="0"/>
          <c:cat>
            <c:strRef>
              <c:f>'fin resources'!$B$18:$L$18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'fin resources'!$B$20:$L$20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'fin resources'!$A$21</c:f>
              <c:strCache>
                <c:ptCount val="1"/>
                <c:pt idx="0">
                  <c:v> active volunteers</c:v>
                </c:pt>
              </c:strCache>
            </c:strRef>
          </c:tx>
          <c:invertIfNegative val="0"/>
          <c:cat>
            <c:strRef>
              <c:f>'fin resources'!$B$18:$L$18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'fin resources'!$B$21:$L$21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9</c:v>
                </c:pt>
                <c:pt idx="6">
                  <c:v>8</c:v>
                </c:pt>
                <c:pt idx="7">
                  <c:v>16</c:v>
                </c:pt>
                <c:pt idx="8">
                  <c:v>6</c:v>
                </c:pt>
                <c:pt idx="9">
                  <c:v>7</c:v>
                </c:pt>
                <c:pt idx="1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79384376"/>
        <c:axId val="379385552"/>
      </c:barChart>
      <c:catAx>
        <c:axId val="379384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9385552"/>
        <c:crosses val="autoZero"/>
        <c:auto val="1"/>
        <c:lblAlgn val="ctr"/>
        <c:lblOffset val="100"/>
        <c:noMultiLvlLbl val="0"/>
      </c:catAx>
      <c:valAx>
        <c:axId val="379385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793843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Sectoral membership of Board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members!$A$40</c:f>
              <c:strCache>
                <c:ptCount val="1"/>
                <c:pt idx="0">
                  <c:v>Gov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members!$B$39:$L$39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members!$B$40:$L$40</c:f>
              <c:numCache>
                <c:formatCode>General</c:formatCode>
                <c:ptCount val="11"/>
                <c:pt idx="0">
                  <c:v>25</c:v>
                </c:pt>
                <c:pt idx="1">
                  <c:v>0</c:v>
                </c:pt>
                <c:pt idx="2">
                  <c:v>80</c:v>
                </c:pt>
                <c:pt idx="3">
                  <c:v>20</c:v>
                </c:pt>
                <c:pt idx="4">
                  <c:v>0</c:v>
                </c:pt>
                <c:pt idx="5">
                  <c:v>22</c:v>
                </c:pt>
                <c:pt idx="6">
                  <c:v>13</c:v>
                </c:pt>
                <c:pt idx="7">
                  <c:v>27.27</c:v>
                </c:pt>
                <c:pt idx="8">
                  <c:v>20</c:v>
                </c:pt>
                <c:pt idx="9">
                  <c:v>42.9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members!$A$41</c:f>
              <c:strCache>
                <c:ptCount val="1"/>
                <c:pt idx="0">
                  <c:v>Parl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members!$B$39:$L$39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members!$B$41:$L$41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</c:v>
                </c:pt>
                <c:pt idx="9">
                  <c:v>14.2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members!$A$42</c:f>
              <c:strCache>
                <c:ptCount val="1"/>
                <c:pt idx="0">
                  <c:v>civ soc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members!$B$39:$L$39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members!$B$42:$L$42</c:f>
              <c:numCache>
                <c:formatCode>General</c:formatCode>
                <c:ptCount val="11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34</c:v>
                </c:pt>
                <c:pt idx="6">
                  <c:v>26</c:v>
                </c:pt>
                <c:pt idx="7">
                  <c:v>18.18</c:v>
                </c:pt>
                <c:pt idx="8">
                  <c:v>50</c:v>
                </c:pt>
                <c:pt idx="9">
                  <c:v>14.2</c:v>
                </c:pt>
                <c:pt idx="10">
                  <c:v>33</c:v>
                </c:pt>
              </c:numCache>
            </c:numRef>
          </c:val>
        </c:ser>
        <c:ser>
          <c:idx val="3"/>
          <c:order val="3"/>
          <c:tx>
            <c:strRef>
              <c:f>members!$A$43</c:f>
              <c:strCache>
                <c:ptCount val="1"/>
                <c:pt idx="0">
                  <c:v>donors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members!$B$39:$L$39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members!$B$43:$L$43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  <c:pt idx="5">
                  <c:v>11</c:v>
                </c:pt>
                <c:pt idx="6">
                  <c:v>0</c:v>
                </c:pt>
                <c:pt idx="7">
                  <c:v>9.09</c:v>
                </c:pt>
                <c:pt idx="8">
                  <c:v>0</c:v>
                </c:pt>
                <c:pt idx="9">
                  <c:v>0</c:v>
                </c:pt>
                <c:pt idx="10">
                  <c:v>33</c:v>
                </c:pt>
              </c:numCache>
            </c:numRef>
          </c:val>
        </c:ser>
        <c:ser>
          <c:idx val="4"/>
          <c:order val="4"/>
          <c:tx>
            <c:strRef>
              <c:f>members!$A$44</c:f>
              <c:strCache>
                <c:ptCount val="1"/>
                <c:pt idx="0">
                  <c:v>academia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members!$B$39:$L$39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members!$B$44:$L$44</c:f>
              <c:numCache>
                <c:formatCode>General</c:formatCode>
                <c:ptCount val="11"/>
                <c:pt idx="0">
                  <c:v>25</c:v>
                </c:pt>
                <c:pt idx="1">
                  <c:v>0</c:v>
                </c:pt>
                <c:pt idx="2">
                  <c:v>20</c:v>
                </c:pt>
                <c:pt idx="3">
                  <c:v>20</c:v>
                </c:pt>
                <c:pt idx="4">
                  <c:v>12.5</c:v>
                </c:pt>
                <c:pt idx="5">
                  <c:v>11</c:v>
                </c:pt>
                <c:pt idx="6">
                  <c:v>0</c:v>
                </c:pt>
                <c:pt idx="7">
                  <c:v>9.09</c:v>
                </c:pt>
                <c:pt idx="8">
                  <c:v>20</c:v>
                </c:pt>
                <c:pt idx="9">
                  <c:v>28.6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members!$A$45</c:f>
              <c:strCache>
                <c:ptCount val="1"/>
                <c:pt idx="0">
                  <c:v>private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members!$B$39:$L$39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members!$B$45:$L$45</c:f>
              <c:numCache>
                <c:formatCode>General</c:formatCode>
                <c:ptCount val="11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60</c:v>
                </c:pt>
                <c:pt idx="4">
                  <c:v>37.5</c:v>
                </c:pt>
                <c:pt idx="5">
                  <c:v>22</c:v>
                </c:pt>
                <c:pt idx="6">
                  <c:v>61</c:v>
                </c:pt>
                <c:pt idx="7">
                  <c:v>36.36</c:v>
                </c:pt>
                <c:pt idx="8">
                  <c:v>5</c:v>
                </c:pt>
                <c:pt idx="9">
                  <c:v>14.2</c:v>
                </c:pt>
                <c:pt idx="10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9396136"/>
        <c:axId val="379393000"/>
      </c:barChart>
      <c:catAx>
        <c:axId val="379396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393000"/>
        <c:crosses val="autoZero"/>
        <c:auto val="1"/>
        <c:lblAlgn val="ctr"/>
        <c:lblOffset val="100"/>
        <c:noMultiLvlLbl val="0"/>
      </c:catAx>
      <c:valAx>
        <c:axId val="379393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396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Online</a:t>
            </a:r>
            <a:r>
              <a:rPr lang="en-US" sz="1200" baseline="0"/>
              <a:t> NES activities</a:t>
            </a:r>
            <a:endParaRPr lang="en-US" sz="120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activities!$A$18</c:f>
              <c:strCache>
                <c:ptCount val="1"/>
                <c:pt idx="0">
                  <c:v>website</c:v>
                </c:pt>
              </c:strCache>
            </c:strRef>
          </c:tx>
          <c:invertIfNegative val="0"/>
          <c:cat>
            <c:strRef>
              <c:f>activities!$B$17:$L$17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activities!$B$18:$L$18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activities!$A$19</c:f>
              <c:strCache>
                <c:ptCount val="1"/>
                <c:pt idx="0">
                  <c:v>list</c:v>
                </c:pt>
              </c:strCache>
            </c:strRef>
          </c:tx>
          <c:invertIfNegative val="0"/>
          <c:cat>
            <c:strRef>
              <c:f>activities!$B$17:$L$17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activities!$B$19:$L$19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activities!$A$20</c:f>
              <c:strCache>
                <c:ptCount val="1"/>
                <c:pt idx="0">
                  <c:v>soc media: FB</c:v>
                </c:pt>
              </c:strCache>
            </c:strRef>
          </c:tx>
          <c:invertIfNegative val="0"/>
          <c:cat>
            <c:strRef>
              <c:f>activities!$B$17:$L$17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activities!$B$20:$L$20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activities!$A$21</c:f>
              <c:strCache>
                <c:ptCount val="1"/>
                <c:pt idx="0">
                  <c:v>soc media: twitter</c:v>
                </c:pt>
              </c:strCache>
            </c:strRef>
          </c:tx>
          <c:invertIfNegative val="0"/>
          <c:cat>
            <c:strRef>
              <c:f>activities!$B$17:$L$17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activities!$B$21:$L$21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activities!$A$22</c:f>
              <c:strCache>
                <c:ptCount val="1"/>
                <c:pt idx="0">
                  <c:v>online interaction</c:v>
                </c:pt>
              </c:strCache>
            </c:strRef>
          </c:tx>
          <c:invertIfNegative val="0"/>
          <c:cat>
            <c:strRef>
              <c:f>activities!$B$17:$L$17</c:f>
              <c:strCache>
                <c:ptCount val="11"/>
                <c:pt idx="0">
                  <c:v>Bolivia</c:v>
                </c:pt>
                <c:pt idx="1">
                  <c:v>Cambodia</c:v>
                </c:pt>
                <c:pt idx="2">
                  <c:v>DRC</c:v>
                </c:pt>
                <c:pt idx="3">
                  <c:v>ecuador</c:v>
                </c:pt>
                <c:pt idx="4">
                  <c:v>ethiopia</c:v>
                </c:pt>
                <c:pt idx="5">
                  <c:v>Palestine</c:v>
                </c:pt>
                <c:pt idx="6">
                  <c:v>Kenya</c:v>
                </c:pt>
                <c:pt idx="7">
                  <c:v>Senegal</c:v>
                </c:pt>
                <c:pt idx="8">
                  <c:v>Tanzania</c:v>
                </c:pt>
                <c:pt idx="9">
                  <c:v>Uganda</c:v>
                </c:pt>
                <c:pt idx="10">
                  <c:v>Vietnam</c:v>
                </c:pt>
              </c:strCache>
            </c:strRef>
          </c:cat>
          <c:val>
            <c:numRef>
              <c:f>activities!$B$22:$L$22</c:f>
              <c:numCache>
                <c:formatCode>General</c:formatCode>
                <c:ptCount val="11"/>
                <c:pt idx="0">
                  <c:v>4</c:v>
                </c:pt>
                <c:pt idx="2">
                  <c:v>5</c:v>
                </c:pt>
                <c:pt idx="3">
                  <c:v>2.5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79394176"/>
        <c:axId val="379394568"/>
      </c:barChart>
      <c:catAx>
        <c:axId val="379394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79394568"/>
        <c:crosses val="autoZero"/>
        <c:auto val="1"/>
        <c:lblAlgn val="ctr"/>
        <c:lblOffset val="100"/>
        <c:noMultiLvlLbl val="0"/>
      </c:catAx>
      <c:valAx>
        <c:axId val="3793945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79394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914A5-25B8-426C-A60B-E7502657179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2CF5-DDF3-4771-9A50-16F53D5DB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248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0E2DA-C2C7-4367-9538-BB99141F4505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6CC3F-20A6-45F5-963A-1214DC26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69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6CC3F-20A6-45F5-963A-1214DC26D8C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76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5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2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9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8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2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5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38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83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00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9D98-D23A-4467-9656-A4246208FB9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5879E-F0E0-4067-9ABA-E720585B9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1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The </a:t>
            </a:r>
            <a:r>
              <a:rPr lang="en-US" sz="4800" b="1" dirty="0"/>
              <a:t>role </a:t>
            </a:r>
            <a:r>
              <a:rPr lang="en-US" sz="4800" b="1" dirty="0" smtClean="0"/>
              <a:t>of </a:t>
            </a:r>
            <a:r>
              <a:rPr lang="en-US" sz="4800" b="1" dirty="0"/>
              <a:t>Uganda Evaluation Association (UEA) in strengthening the quality of the National M&amp;E </a:t>
            </a:r>
            <a:r>
              <a:rPr lang="en-US" sz="4800" b="1" dirty="0" smtClean="0"/>
              <a:t>System  </a:t>
            </a:r>
            <a:r>
              <a:rPr lang="en-GB" sz="4800" dirty="0"/>
              <a:t/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584776" cy="1129680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By Isaac </a:t>
            </a:r>
            <a:r>
              <a:rPr lang="en-GB" b="1" dirty="0" err="1" smtClean="0">
                <a:solidFill>
                  <a:schemeClr val="tx1"/>
                </a:solidFill>
              </a:rPr>
              <a:t>Senyonjo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19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Weaknesses </a:t>
            </a:r>
            <a:r>
              <a:rPr lang="en-US" b="1" dirty="0"/>
              <a:t>the National M&amp;E system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184576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3800" dirty="0" smtClean="0"/>
              <a:t>Uncoordinated </a:t>
            </a:r>
            <a:r>
              <a:rPr lang="en-US" sz="3800" dirty="0"/>
              <a:t>evaluation sector methodologies </a:t>
            </a:r>
            <a:r>
              <a:rPr lang="en-US" sz="3800" dirty="0" smtClean="0"/>
              <a:t>i.e. each sector </a:t>
            </a:r>
            <a:r>
              <a:rPr lang="en-US" sz="3800" dirty="0"/>
              <a:t>uses its own methodologies</a:t>
            </a:r>
            <a:endParaRPr lang="en-GB" sz="3800" dirty="0"/>
          </a:p>
          <a:p>
            <a:pPr marL="514350" lvl="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3800" dirty="0"/>
              <a:t>Limited M&amp;E capacity among public sector officers </a:t>
            </a:r>
            <a:endParaRPr lang="en-GB" sz="3800" dirty="0"/>
          </a:p>
          <a:p>
            <a:pPr marL="514350" lvl="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3800" dirty="0"/>
              <a:t>Inadequate budget allocation for M&amp;E activities </a:t>
            </a:r>
            <a:endParaRPr lang="en-GB" sz="3800" dirty="0"/>
          </a:p>
          <a:p>
            <a:pPr marL="514350" lvl="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3800" dirty="0"/>
              <a:t>Absence of an integrated M&amp;E capacity building plan </a:t>
            </a:r>
            <a:endParaRPr lang="en-GB" sz="3800" dirty="0"/>
          </a:p>
          <a:p>
            <a:pPr marL="514350" lvl="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3800" dirty="0"/>
              <a:t>Weak mechanism to enforce evaluation recommendations among MDAs</a:t>
            </a:r>
            <a:endParaRPr lang="en-GB" sz="3800" dirty="0"/>
          </a:p>
          <a:p>
            <a:pPr marL="514350" lvl="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3800" dirty="0"/>
              <a:t>Although the policy is clear on the role of parliament on M&amp;E, their participation is limited  </a:t>
            </a:r>
            <a:endParaRPr lang="en-GB" sz="3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025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Opportunities </a:t>
            </a:r>
            <a:r>
              <a:rPr lang="en-US" b="1" dirty="0"/>
              <a:t>in the National M&amp;E system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Strong </a:t>
            </a:r>
            <a:r>
              <a:rPr lang="en-US" dirty="0"/>
              <a:t>good will of Donors to finance M&amp;E, mainly 3ie, DFID &amp; UNDP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Emerging results based methodologies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Evidence driven policy making wave/trend globally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Increasing number of M&amp;E training institutions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A CSO equipped with M&amp;E skills and experience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GAPR structure to compel MDAs to give feedback on utilization of Evaluation recommendations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Threats </a:t>
            </a:r>
            <a:r>
              <a:rPr lang="en-US" b="1" dirty="0"/>
              <a:t>of the National M&amp;E system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Donor </a:t>
            </a:r>
            <a:r>
              <a:rPr lang="en-US" dirty="0"/>
              <a:t>funding for evaluation is unpredictable in the sense that recipient sectors have no control over it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Parallel development of sector M&amp;E framework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Complex design of the system (PBS) that is supposed to compare level of achievement against targets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Limited interest of parliament in M&amp;E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Limited resources to operationalize the approved M&amp;E structure in public sector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63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UEA Strategies to strengthen the M&amp;E system &amp; UEA, short term &amp; Long term strategies   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UEA strategies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Conduct a stakeholder mapping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Review the UEA strategic plan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Standardize membership criteria with that of other NES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Operationalize the resource mobilization </a:t>
            </a:r>
            <a:r>
              <a:rPr lang="en-US" dirty="0" smtClean="0"/>
              <a:t>strategy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Up date members data base to capture expertise 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Strengthen traineeship/internship </a:t>
            </a:r>
            <a:r>
              <a:rPr lang="en-US" dirty="0"/>
              <a:t>and mentorship </a:t>
            </a:r>
            <a:r>
              <a:rPr lang="en-US" dirty="0" smtClean="0"/>
              <a:t>programs </a:t>
            </a:r>
            <a:r>
              <a:rPr lang="en-US" dirty="0"/>
              <a:t>for YEEs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86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Strengthen the M&amp;E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800" b="1" dirty="0" smtClean="0"/>
              <a:t>Increase Supply of M&amp;E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Strengthen stakeholders  capacity </a:t>
            </a:r>
            <a:endParaRPr lang="en-US" sz="28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GB" sz="2800" dirty="0" smtClean="0"/>
              <a:t>Network </a:t>
            </a:r>
            <a:r>
              <a:rPr lang="en-GB" sz="2800" dirty="0"/>
              <a:t>with academic institutions &amp; professional bodies 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800" dirty="0">
                <a:latin typeface="Calibri" panose="020F0502020204030204" pitchFamily="34" charset="0"/>
              </a:rPr>
              <a:t>Develop clear guidelines for engagement with the Donors and other Funding Agencies</a:t>
            </a:r>
          </a:p>
          <a:p>
            <a:pPr marL="0" indent="0">
              <a:buNone/>
            </a:pPr>
            <a:r>
              <a:rPr lang="en-US" sz="2800" b="1" dirty="0"/>
              <a:t>Increasing </a:t>
            </a:r>
            <a:r>
              <a:rPr lang="en-US" sz="2800" b="1" dirty="0" smtClean="0"/>
              <a:t>Use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GB" sz="2800" dirty="0" smtClean="0"/>
              <a:t>Develop </a:t>
            </a:r>
            <a:r>
              <a:rPr lang="en-GB" sz="2800" dirty="0"/>
              <a:t>an M&amp;E</a:t>
            </a:r>
            <a:r>
              <a:rPr lang="en-GB" sz="3600" dirty="0"/>
              <a:t> </a:t>
            </a:r>
            <a:r>
              <a:rPr lang="en-GB" sz="2800" dirty="0"/>
              <a:t>communication </a:t>
            </a:r>
            <a:r>
              <a:rPr lang="en-GB" sz="2800" dirty="0" smtClean="0"/>
              <a:t>strategy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Widely share  </a:t>
            </a:r>
            <a:r>
              <a:rPr lang="en-US" sz="2800" dirty="0" smtClean="0"/>
              <a:t>GAPR recommendations for the data to reach all parts of the country 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800" dirty="0" smtClean="0">
                <a:latin typeface="Calibri" panose="020F0502020204030204" pitchFamily="34" charset="0"/>
              </a:rPr>
              <a:t>Further institutionalize </a:t>
            </a:r>
            <a:r>
              <a:rPr lang="en-GB" sz="2800" dirty="0">
                <a:latin typeface="Calibri" panose="020F0502020204030204" pitchFamily="34" charset="0"/>
              </a:rPr>
              <a:t>M&amp;E in </a:t>
            </a:r>
            <a:r>
              <a:rPr lang="en-GB" sz="2800" dirty="0" smtClean="0">
                <a:latin typeface="Calibri" panose="020F0502020204030204" pitchFamily="34" charset="0"/>
              </a:rPr>
              <a:t>all governance structures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800" dirty="0" smtClean="0"/>
              <a:t>Further strengthen </a:t>
            </a:r>
            <a:r>
              <a:rPr lang="en-GB" sz="2800" dirty="0"/>
              <a:t>an incentives system for integration of evaluation findings in programs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800" dirty="0" smtClean="0">
                <a:latin typeface="Calibri" panose="020F0502020204030204" pitchFamily="34" charset="0"/>
              </a:rPr>
              <a:t>Further synchronisation </a:t>
            </a:r>
            <a:r>
              <a:rPr lang="en-GB" sz="2800" dirty="0">
                <a:latin typeface="Calibri" panose="020F0502020204030204" pitchFamily="34" charset="0"/>
              </a:rPr>
              <a:t>of data collection and harmonisation with the </a:t>
            </a:r>
            <a:r>
              <a:rPr lang="en-GB" sz="2800" dirty="0" smtClean="0">
                <a:latin typeface="Calibri" panose="020F0502020204030204" pitchFamily="34" charset="0"/>
              </a:rPr>
              <a:t>UBOS in all sectors</a:t>
            </a:r>
          </a:p>
          <a:p>
            <a:pPr marL="514350" indent="-514350">
              <a:buFont typeface="+mj-lt"/>
              <a:buAutoNum type="arabicParenR"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marL="514350" lvl="0" indent="-514350">
              <a:buFont typeface="+mj-lt"/>
              <a:buAutoNum type="arabicParenR"/>
            </a:pPr>
            <a:endParaRPr lang="en-US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0" lv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0486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/>
              <a:t>Strengthen the M&amp;E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>
                <a:solidFill>
                  <a:schemeClr val="dk1"/>
                </a:solidFill>
              </a:rPr>
              <a:t>Increasing Demand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Strengthen citizen engagements (</a:t>
            </a:r>
            <a:r>
              <a:rPr lang="en-US" dirty="0" err="1"/>
              <a:t>barazas</a:t>
            </a:r>
            <a:r>
              <a:rPr lang="en-US" dirty="0"/>
              <a:t>)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GB" dirty="0"/>
              <a:t>Build capacity of outside government M&amp;E actors (MPs, CSO, donors, media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>
                <a:latin typeface="Calibri" panose="020F0502020204030204" pitchFamily="34" charset="0"/>
              </a:rPr>
              <a:t>Promote structured engagement with CSO and government to participate in M&amp;E events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Strengthen annual sector reviews 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Further integrate </a:t>
            </a:r>
            <a:r>
              <a:rPr lang="en-US" dirty="0"/>
              <a:t>M&amp;E in </a:t>
            </a:r>
            <a:r>
              <a:rPr lang="en-US" dirty="0" smtClean="0"/>
              <a:t>all Gov`t programs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0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Future plans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Short term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Disseminate the SWOT </a:t>
            </a:r>
            <a:r>
              <a:rPr lang="en-GB" dirty="0"/>
              <a:t>to OPM &amp; UEA members </a:t>
            </a:r>
            <a:endParaRPr lang="en-GB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Partner up with academic Institutions for evaluation journal </a:t>
            </a:r>
            <a:endParaRPr lang="en-GB" dirty="0" smtClean="0"/>
          </a:p>
          <a:p>
            <a:pPr marL="0" lvl="0" indent="0">
              <a:buNone/>
            </a:pPr>
            <a:r>
              <a:rPr lang="en-US" b="1" dirty="0" smtClean="0"/>
              <a:t>Medium term </a:t>
            </a:r>
            <a:endParaRPr lang="en-GB" b="1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Pursue a formal relationship with </a:t>
            </a:r>
            <a:r>
              <a:rPr lang="en-US" dirty="0" smtClean="0"/>
              <a:t>Gov`t </a:t>
            </a:r>
            <a:r>
              <a:rPr lang="en-US" dirty="0"/>
              <a:t>(MOU, legal instrument)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Introduce a professional certification of </a:t>
            </a:r>
            <a:r>
              <a:rPr lang="en-US" dirty="0" smtClean="0"/>
              <a:t>members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Conduct national talks thru Webinars </a:t>
            </a:r>
            <a:endParaRPr lang="en-GB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Arial"/>
              </a:rPr>
              <a:t>Harmonisation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Arial"/>
              </a:rPr>
              <a:t> of working relationships between the 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Arial"/>
              </a:rPr>
              <a:t>Auditor Generals Office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Arial"/>
              </a:rPr>
              <a:t>, 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Arial"/>
              </a:rPr>
              <a:t>OPM, UBOS and UEA, so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Arial"/>
              </a:rPr>
              <a:t>as to avoid inherent confusions and duplications of responsibilities.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569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COMPARISON </a:t>
            </a:r>
            <a:r>
              <a:rPr lang="en-US" b="1" dirty="0" smtClean="0"/>
              <a:t>OF UEA WITH </a:t>
            </a:r>
            <a:r>
              <a:rPr lang="en-US" b="1" dirty="0"/>
              <a:t>OTHER 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Comparison of the UEA and other National evaluation societies (NES) that attended the seminar in the context of their Startup and official recognition; Sources of funding, Human resources, </a:t>
            </a:r>
            <a:r>
              <a:rPr lang="en-US" dirty="0" err="1"/>
              <a:t>Sectoral</a:t>
            </a:r>
            <a:r>
              <a:rPr lang="en-US" dirty="0"/>
              <a:t> and membership </a:t>
            </a:r>
            <a:r>
              <a:rPr lang="en-US" dirty="0" smtClean="0"/>
              <a:t>composition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2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20891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560" y="486916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Bukina</a:t>
            </a:r>
            <a:r>
              <a:rPr lang="en-US" dirty="0" smtClean="0"/>
              <a:t> Faso and UEA were the oldest NES that attended the workshop; The UEA started in the year 2001 and officially  </a:t>
            </a:r>
            <a:r>
              <a:rPr lang="en-US" dirty="0"/>
              <a:t>recognition </a:t>
            </a:r>
            <a:r>
              <a:rPr lang="en-US" dirty="0" smtClean="0"/>
              <a:t>in 2002 &amp; that of </a:t>
            </a:r>
            <a:r>
              <a:rPr lang="en-US" dirty="0" err="1" smtClean="0"/>
              <a:t>Bukina</a:t>
            </a:r>
            <a:r>
              <a:rPr lang="en-US" dirty="0" smtClean="0"/>
              <a:t> Faso started in the year 1997 &amp; recognized in the year 2006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0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Times New Roman"/>
                <a:cs typeface="Times New Roman"/>
              </a:rPr>
              <a:t/>
            </a:r>
            <a:br>
              <a:rPr lang="en-GB" dirty="0" smtClean="0">
                <a:ea typeface="Times New Roman"/>
                <a:cs typeface="Times New Roman"/>
              </a:rPr>
            </a:br>
            <a:r>
              <a:rPr lang="en-GB" dirty="0" smtClean="0">
                <a:ea typeface="Times New Roman"/>
                <a:cs typeface="Times New Roman"/>
              </a:rPr>
              <a:t>Figure 2: </a:t>
            </a:r>
            <a:r>
              <a:rPr lang="en-GB" dirty="0">
                <a:ea typeface="Times New Roman"/>
                <a:cs typeface="Times New Roman"/>
              </a:rPr>
              <a:t>Sources of funding for NES</a:t>
            </a:r>
            <a:br>
              <a:rPr lang="en-GB" dirty="0">
                <a:ea typeface="Times New Roman"/>
                <a:cs typeface="Times New Roman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222230"/>
              </p:ext>
            </p:extLst>
          </p:nvPr>
        </p:nvGraphicFramePr>
        <p:xfrm>
          <a:off x="457200" y="1052513"/>
          <a:ext cx="8229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92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Outline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lphaLcParenR"/>
            </a:pPr>
            <a:r>
              <a:rPr lang="en-US" sz="9600" dirty="0" smtClean="0">
                <a:latin typeface="+mj-lt"/>
              </a:rPr>
              <a:t>The Strength, Weakness, Opportunities and Threats (SWOT) Analysis of UEA</a:t>
            </a:r>
            <a:endParaRPr lang="en-GB" sz="9600" dirty="0">
              <a:latin typeface="+mj-lt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lphaLcParenR"/>
            </a:pPr>
            <a:r>
              <a:rPr lang="en-US" sz="9600" dirty="0">
                <a:latin typeface="+mj-lt"/>
              </a:rPr>
              <a:t>The </a:t>
            </a:r>
            <a:r>
              <a:rPr lang="en-US" sz="9600" dirty="0" smtClean="0">
                <a:latin typeface="+mj-lt"/>
              </a:rPr>
              <a:t>Strength</a:t>
            </a:r>
            <a:r>
              <a:rPr lang="en-US" sz="9600" dirty="0">
                <a:latin typeface="+mj-lt"/>
              </a:rPr>
              <a:t>, Weakness, Opportunities and Threats (SWOT) Analysis of </a:t>
            </a:r>
            <a:r>
              <a:rPr lang="en-US" sz="9600" dirty="0" smtClean="0">
                <a:latin typeface="+mj-lt"/>
              </a:rPr>
              <a:t>the National M&amp;E  system in Uganda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arenR"/>
            </a:pPr>
            <a:r>
              <a:rPr lang="en-US" sz="9600" dirty="0" smtClean="0">
                <a:latin typeface="+mj-lt"/>
              </a:rPr>
              <a:t>The UEA strategies to strengthen the M&amp; E system and the M&amp;E society, the short term &amp; long term future plans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arenR"/>
            </a:pPr>
            <a:r>
              <a:rPr lang="en-US" sz="9600" dirty="0">
                <a:latin typeface="+mj-lt"/>
              </a:rPr>
              <a:t>A Comparison of the UEA and other National evaluation societies (NES) that attended the seminar in the context of their Startup and official recognition; Sources of funding, Human resources, </a:t>
            </a:r>
            <a:r>
              <a:rPr lang="en-US" sz="9600" dirty="0" err="1">
                <a:latin typeface="+mj-lt"/>
              </a:rPr>
              <a:t>Sectoral</a:t>
            </a:r>
            <a:r>
              <a:rPr lang="en-US" sz="9600" dirty="0">
                <a:latin typeface="+mj-lt"/>
              </a:rPr>
              <a:t> and membership </a:t>
            </a:r>
            <a:r>
              <a:rPr lang="en-US" sz="9600" dirty="0" smtClean="0">
                <a:latin typeface="+mj-lt"/>
              </a:rPr>
              <a:t>composition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LcParenR"/>
            </a:pPr>
            <a:r>
              <a:rPr lang="en-US" sz="9600" dirty="0" smtClean="0">
                <a:latin typeface="+mj-lt"/>
              </a:rPr>
              <a:t>Information sharing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99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Figure </a:t>
            </a:r>
            <a:r>
              <a:rPr lang="en-GB" dirty="0"/>
              <a:t>2: Human resources in NES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391076"/>
              </p:ext>
            </p:extLst>
          </p:nvPr>
        </p:nvGraphicFramePr>
        <p:xfrm>
          <a:off x="395536" y="1052736"/>
          <a:ext cx="8229600" cy="5433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5757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Percentage Proportion of Board membership to the UEA –Year 2017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108874"/>
              </p:ext>
            </p:extLst>
          </p:nvPr>
        </p:nvGraphicFramePr>
        <p:xfrm>
          <a:off x="683568" y="1340768"/>
          <a:ext cx="7848872" cy="4679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4736"/>
                <a:gridCol w="1224136"/>
              </a:tblGrid>
              <a:tr h="333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Proportion</a:t>
                      </a:r>
                      <a:r>
                        <a:rPr lang="en-GB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83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Number of board members in the year 2017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09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Proportion </a:t>
                      </a:r>
                      <a:r>
                        <a:rPr lang="en-GB" sz="2000" dirty="0">
                          <a:effectLst/>
                        </a:rPr>
                        <a:t>(%) of board members from government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800" dirty="0" smtClean="0">
                          <a:effectLst/>
                        </a:rPr>
                        <a:t>42. 9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83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Proportion </a:t>
                      </a:r>
                      <a:r>
                        <a:rPr lang="en-GB" sz="2000" dirty="0">
                          <a:effectLst/>
                        </a:rPr>
                        <a:t>(%) of board members from Parliament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800" dirty="0" smtClean="0">
                          <a:effectLst/>
                        </a:rPr>
                        <a:t>14.2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83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Proportion </a:t>
                      </a:r>
                      <a:r>
                        <a:rPr lang="en-GB" sz="2000" dirty="0">
                          <a:effectLst/>
                        </a:rPr>
                        <a:t>(%) of board members from civil society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800" dirty="0" smtClean="0">
                          <a:effectLst/>
                        </a:rPr>
                        <a:t>14.2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83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Proportion </a:t>
                      </a:r>
                      <a:r>
                        <a:rPr lang="en-GB" sz="2000" dirty="0">
                          <a:effectLst/>
                        </a:rPr>
                        <a:t>(%)  of board members from donors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800" dirty="0">
                          <a:effectLst/>
                        </a:rPr>
                        <a:t>0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83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Proportion </a:t>
                      </a:r>
                      <a:r>
                        <a:rPr lang="en-GB" sz="2000" dirty="0">
                          <a:effectLst/>
                        </a:rPr>
                        <a:t>(%)  of board members from academia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800" dirty="0" smtClean="0">
                          <a:effectLst/>
                        </a:rPr>
                        <a:t>28.6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8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Proportion  </a:t>
                      </a:r>
                      <a:r>
                        <a:rPr lang="en-GB" sz="2000" dirty="0">
                          <a:effectLst/>
                        </a:rPr>
                        <a:t>(%) of board members from private sector ( e.g. consultants)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800" dirty="0" smtClean="0">
                          <a:effectLst/>
                        </a:rPr>
                        <a:t>14.2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86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</a:t>
                      </a:r>
                      <a:r>
                        <a:rPr lang="en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diversity board members(N sectors present among 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811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l-BE" dirty="0" smtClean="0"/>
              <a:t>UEA  MEMBERS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18521"/>
              </p:ext>
            </p:extLst>
          </p:nvPr>
        </p:nvGraphicFramePr>
        <p:xfrm>
          <a:off x="683568" y="1340768"/>
          <a:ext cx="7848872" cy="4881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6110"/>
                <a:gridCol w="982762"/>
              </a:tblGrid>
              <a:tr h="367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Number of  </a:t>
                      </a:r>
                      <a:r>
                        <a:rPr lang="nl-BE" sz="1800" dirty="0">
                          <a:effectLst/>
                        </a:rPr>
                        <a:t>official </a:t>
                      </a:r>
                      <a:r>
                        <a:rPr lang="nl-BE" sz="1800" dirty="0" smtClean="0">
                          <a:effectLst/>
                        </a:rPr>
                        <a:t>members in the year 2017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>
                          <a:effectLst/>
                        </a:rPr>
                        <a:t>120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24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Number of  </a:t>
                      </a:r>
                      <a:r>
                        <a:rPr lang="nl-BE" sz="1800" dirty="0">
                          <a:effectLst/>
                        </a:rPr>
                        <a:t>informal </a:t>
                      </a:r>
                      <a:r>
                        <a:rPr lang="nl-BE" sz="1800" dirty="0" smtClean="0">
                          <a:effectLst/>
                        </a:rPr>
                        <a:t>members in the year</a:t>
                      </a:r>
                      <a:r>
                        <a:rPr lang="nl-BE" sz="1800" baseline="0" dirty="0" smtClean="0">
                          <a:effectLst/>
                        </a:rPr>
                        <a:t> 2017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>
                          <a:effectLst/>
                        </a:rPr>
                        <a:t>461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67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Proportion </a:t>
                      </a:r>
                      <a:r>
                        <a:rPr lang="nl-BE" sz="1800" dirty="0">
                          <a:effectLst/>
                        </a:rPr>
                        <a:t>(%) from government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24.3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67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Proportion </a:t>
                      </a:r>
                      <a:r>
                        <a:rPr lang="nl-BE" sz="1800" dirty="0">
                          <a:effectLst/>
                        </a:rPr>
                        <a:t>(%) from Parliament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0.01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67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Proportion </a:t>
                      </a:r>
                      <a:r>
                        <a:rPr lang="nl-BE" sz="1800" dirty="0">
                          <a:effectLst/>
                        </a:rPr>
                        <a:t>(%) from civil society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16.7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67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Proportion </a:t>
                      </a:r>
                      <a:r>
                        <a:rPr lang="nl-BE" sz="1800" dirty="0">
                          <a:effectLst/>
                        </a:rPr>
                        <a:t>(%) from donors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67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Proportion </a:t>
                      </a:r>
                      <a:r>
                        <a:rPr lang="nl-BE" sz="1800" dirty="0">
                          <a:effectLst/>
                        </a:rPr>
                        <a:t>(%) from academia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3.6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67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Proportion </a:t>
                      </a:r>
                      <a:r>
                        <a:rPr lang="en-GB" sz="1800" dirty="0">
                          <a:effectLst/>
                        </a:rPr>
                        <a:t>(%) from private sector ( e.g. consultants)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10.7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758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Overall </a:t>
                      </a:r>
                      <a:r>
                        <a:rPr lang="en-GB" sz="1800" dirty="0" err="1">
                          <a:effectLst/>
                        </a:rPr>
                        <a:t>sectoral</a:t>
                      </a:r>
                      <a:r>
                        <a:rPr lang="en-GB" sz="1800" dirty="0">
                          <a:effectLst/>
                        </a:rPr>
                        <a:t> diversity members (N sectors present among members)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44.8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67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758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Number of participants </a:t>
                      </a:r>
                      <a:r>
                        <a:rPr lang="en-GB" sz="1800" dirty="0">
                          <a:effectLst/>
                        </a:rPr>
                        <a:t>in the last general assembly/ </a:t>
                      </a:r>
                      <a:r>
                        <a:rPr lang="en-GB" sz="1800" dirty="0" smtClean="0">
                          <a:effectLst/>
                        </a:rPr>
                        <a:t>UEA </a:t>
                      </a:r>
                      <a:r>
                        <a:rPr lang="en-GB" sz="1800" dirty="0">
                          <a:effectLst/>
                        </a:rPr>
                        <a:t>meeting</a:t>
                      </a:r>
                      <a:r>
                        <a:rPr lang="en-GB" sz="1800" dirty="0" smtClean="0">
                          <a:effectLst/>
                        </a:rPr>
                        <a:t>/ </a:t>
                      </a:r>
                      <a:r>
                        <a:rPr lang="en-GB" sz="1800" dirty="0">
                          <a:effectLst/>
                        </a:rPr>
                        <a:t>Open to all </a:t>
                      </a:r>
                      <a:r>
                        <a:rPr lang="en-GB" sz="1800" dirty="0" smtClean="0">
                          <a:effectLst/>
                        </a:rPr>
                        <a:t>members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>
                          <a:effectLst/>
                        </a:rPr>
                        <a:t>89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476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COMPARISON </a:t>
            </a:r>
            <a:r>
              <a:rPr lang="en-GB" dirty="0"/>
              <a:t>with OTHER NES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036556"/>
              </p:ext>
            </p:extLst>
          </p:nvPr>
        </p:nvGraphicFramePr>
        <p:xfrm>
          <a:off x="971600" y="1412776"/>
          <a:ext cx="7560840" cy="4464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901"/>
                <a:gridCol w="503478"/>
                <a:gridCol w="758885"/>
                <a:gridCol w="418120"/>
                <a:gridCol w="640851"/>
                <a:gridCol w="682196"/>
                <a:gridCol w="702868"/>
                <a:gridCol w="526152"/>
                <a:gridCol w="607508"/>
                <a:gridCol w="664191"/>
                <a:gridCol w="594838"/>
                <a:gridCol w="644852"/>
              </a:tblGrid>
              <a:tr h="565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Bolivia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Cambodia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DRC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ecuador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ethiopia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Palestine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Kenya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senegal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tanzania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uganda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vietnam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1111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Number of </a:t>
                      </a:r>
                      <a:r>
                        <a:rPr lang="nl-BE" sz="1100" dirty="0">
                          <a:effectLst/>
                        </a:rPr>
                        <a:t>official members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25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35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50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       &gt;100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23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100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359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300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120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1111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Number of informal </a:t>
                      </a:r>
                      <a:r>
                        <a:rPr lang="nl-BE" sz="1100" dirty="0">
                          <a:effectLst/>
                        </a:rPr>
                        <a:t>members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120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50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&gt;100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17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200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62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150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461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1111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Number of participants</a:t>
                      </a:r>
                      <a:r>
                        <a:rPr lang="en-GB" sz="1100" baseline="0" dirty="0" smtClean="0">
                          <a:effectLst/>
                        </a:rPr>
                        <a:t> in the last G/ 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meeting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16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30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57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9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25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34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89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565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Board members 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8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242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800600"/>
            <a:ext cx="7992888" cy="566738"/>
          </a:xfrm>
        </p:spPr>
        <p:txBody>
          <a:bodyPr>
            <a:normAutofit fontScale="90000"/>
          </a:bodyPr>
          <a:lstStyle/>
          <a:p>
            <a:r>
              <a:rPr lang="en-GB" dirty="0"/>
              <a:t>What sectors are missing? What sectors are over represented o</a:t>
            </a:r>
            <a:r>
              <a:rPr lang="en-GB" dirty="0" smtClean="0"/>
              <a:t>n </a:t>
            </a:r>
            <a:r>
              <a:rPr lang="en-GB" dirty="0"/>
              <a:t>the </a:t>
            </a:r>
            <a:r>
              <a:rPr lang="en-GB" dirty="0" smtClean="0"/>
              <a:t>board? </a:t>
            </a:r>
            <a:br>
              <a:rPr lang="en-GB" dirty="0" smtClean="0"/>
            </a:br>
            <a:r>
              <a:rPr lang="en-GB" dirty="0" smtClean="0"/>
              <a:t>Is </a:t>
            </a:r>
            <a:r>
              <a:rPr lang="en-GB" dirty="0"/>
              <a:t>this a </a:t>
            </a:r>
            <a:r>
              <a:rPr lang="en-GB" dirty="0" smtClean="0"/>
              <a:t>problem?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552" y="5367338"/>
            <a:ext cx="7992888" cy="1085998"/>
          </a:xfrm>
        </p:spPr>
        <p:txBody>
          <a:bodyPr>
            <a:noAutofit/>
          </a:bodyPr>
          <a:lstStyle/>
          <a:p>
            <a:r>
              <a:rPr lang="en-GB" b="1" dirty="0" smtClean="0"/>
              <a:t>Does this kind of unbalanced representation pose challenges in the association? If yes what are the likely challenges?</a:t>
            </a:r>
          </a:p>
          <a:p>
            <a:r>
              <a:rPr lang="en-GB" b="1" dirty="0" smtClean="0"/>
              <a:t>There four, there are some Strengths from each sector, </a:t>
            </a:r>
            <a:r>
              <a:rPr lang="en-GB" b="1" dirty="0"/>
              <a:t>possible good </a:t>
            </a:r>
            <a:r>
              <a:rPr lang="en-GB" b="1" dirty="0" smtClean="0"/>
              <a:t>practices and </a:t>
            </a:r>
            <a:r>
              <a:rPr lang="en-GB" b="1" dirty="0"/>
              <a:t>useful information we could </a:t>
            </a:r>
            <a:r>
              <a:rPr lang="en-GB" b="1" dirty="0" smtClean="0"/>
              <a:t>share, to take the association to another level?</a:t>
            </a:r>
            <a:endParaRPr lang="en-GB" b="1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035991883"/>
              </p:ext>
            </p:extLst>
          </p:nvPr>
        </p:nvGraphicFramePr>
        <p:xfrm>
          <a:off x="539552" y="548680"/>
          <a:ext cx="7992888" cy="4178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06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863377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100" b="1" dirty="0" smtClean="0"/>
              <a:t>INFORMATION </a:t>
            </a:r>
            <a:r>
              <a:rPr lang="en-GB" sz="3100" b="1" dirty="0"/>
              <a:t>SHARING AMONG UEA MEMBERS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2200" dirty="0" smtClean="0"/>
              <a:t>We look at the Network of Key members ( based on the name generated by members of the evaluation)</a:t>
            </a: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GB" sz="2200" dirty="0" smtClean="0"/>
              <a:t>The focus was on the M&amp;E related information sharing among the NES members </a:t>
            </a: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GB" sz="2200" b="1" dirty="0"/>
              <a:t/>
            </a:r>
            <a:br>
              <a:rPr lang="en-GB" sz="2200" b="1" dirty="0"/>
            </a:br>
            <a:r>
              <a:rPr lang="en-GB" sz="2000" b="1" dirty="0" smtClean="0"/>
              <a:t>Size </a:t>
            </a:r>
            <a:r>
              <a:rPr lang="en-GB" sz="2000" b="1" dirty="0"/>
              <a:t>of the nodes: </a:t>
            </a:r>
            <a:r>
              <a:rPr lang="en-GB" sz="2000" dirty="0"/>
              <a:t>the bigger the node, the more information they send to other members</a:t>
            </a:r>
            <a:br>
              <a:rPr lang="en-GB" sz="2000" dirty="0"/>
            </a:b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84334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sharing network </a:t>
            </a:r>
            <a:r>
              <a:rPr lang="en-GB" dirty="0" err="1" smtClean="0"/>
              <a:t>Cont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5" t="13728" r="9282" b="15192"/>
          <a:stretch/>
        </p:blipFill>
        <p:spPr bwMode="auto">
          <a:xfrm>
            <a:off x="457200" y="1547794"/>
            <a:ext cx="8229600" cy="42989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2050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sharing networks </a:t>
            </a:r>
            <a:r>
              <a:rPr lang="en-GB" dirty="0" err="1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GB" dirty="0" smtClean="0"/>
              <a:t>Do we Intensively share information?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Who’s central in information sending? Many/ few</a:t>
            </a:r>
            <a:r>
              <a:rPr lang="en-GB" dirty="0" smtClean="0"/>
              <a:t>?</a:t>
            </a:r>
            <a:r>
              <a:rPr lang="en-GB" dirty="0"/>
              <a:t> Is it a vulnerable network ( if a key actor is no longer there, does the network fall apart?) 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Is it efficient? Or are there many redundant ties?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GB" dirty="0" smtClean="0"/>
              <a:t>Who</a:t>
            </a:r>
            <a:r>
              <a:rPr lang="en-GB" dirty="0"/>
              <a:t> </a:t>
            </a:r>
            <a:r>
              <a:rPr lang="en-GB" dirty="0" smtClean="0"/>
              <a:t>are </a:t>
            </a:r>
            <a:r>
              <a:rPr lang="en-GB" dirty="0"/>
              <a:t>central in </a:t>
            </a:r>
            <a:r>
              <a:rPr lang="en-GB" dirty="0" smtClean="0"/>
              <a:t>sending </a:t>
            </a:r>
            <a:r>
              <a:rPr lang="en-GB" dirty="0"/>
              <a:t>information? </a:t>
            </a:r>
            <a:r>
              <a:rPr lang="en-GB" dirty="0" smtClean="0"/>
              <a:t>May/ Few? Are </a:t>
            </a:r>
            <a:r>
              <a:rPr lang="en-GB" dirty="0"/>
              <a:t>all sectors reached? 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417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sharing networks </a:t>
            </a:r>
            <a:r>
              <a:rPr lang="en-GB" dirty="0" err="1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b="1" dirty="0"/>
              <a:t>Sector perspective</a:t>
            </a:r>
            <a:r>
              <a:rPr lang="en-GB" b="1" dirty="0" smtClean="0"/>
              <a:t>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GB" dirty="0" smtClean="0"/>
              <a:t>who </a:t>
            </a:r>
            <a:r>
              <a:rPr lang="en-GB" dirty="0"/>
              <a:t>is central in the network? </a:t>
            </a:r>
            <a:endParaRPr lang="en-GB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GB" dirty="0" smtClean="0"/>
              <a:t>Are there biases to wards one </a:t>
            </a:r>
            <a:r>
              <a:rPr lang="en-GB" dirty="0"/>
              <a:t>or two sectors?  </a:t>
            </a:r>
            <a:endParaRPr lang="en-GB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GB" dirty="0" smtClean="0"/>
              <a:t>Which </a:t>
            </a:r>
            <a:r>
              <a:rPr lang="en-GB" dirty="0"/>
              <a:t>sectors are poorly represented? Are there ways to get other sectors more in the centre of the network</a:t>
            </a:r>
            <a:r>
              <a:rPr lang="en-GB" dirty="0" smtClean="0"/>
              <a:t>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GB" dirty="0" smtClean="0"/>
              <a:t>Is </a:t>
            </a:r>
            <a:r>
              <a:rPr lang="en-GB" dirty="0"/>
              <a:t>there mostly </a:t>
            </a:r>
            <a:r>
              <a:rPr lang="en-GB" dirty="0" smtClean="0"/>
              <a:t>inter- </a:t>
            </a:r>
            <a:r>
              <a:rPr lang="en-GB" dirty="0" err="1" smtClean="0"/>
              <a:t>sectoral</a:t>
            </a:r>
            <a:r>
              <a:rPr lang="en-GB" dirty="0" smtClean="0"/>
              <a:t> </a:t>
            </a:r>
            <a:r>
              <a:rPr lang="en-GB" dirty="0"/>
              <a:t>communication … i.e. </a:t>
            </a:r>
            <a:r>
              <a:rPr lang="en-GB" dirty="0" err="1"/>
              <a:t>gov</a:t>
            </a:r>
            <a:r>
              <a:rPr lang="en-GB" dirty="0"/>
              <a:t> communicating to </a:t>
            </a:r>
            <a:r>
              <a:rPr lang="en-GB" dirty="0" smtClean="0"/>
              <a:t>government </a:t>
            </a:r>
            <a:r>
              <a:rPr lang="en-GB" dirty="0"/>
              <a:t>actors? Civil society to civil society? Is this problematic? </a:t>
            </a:r>
            <a:endParaRPr lang="en-GB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GB" dirty="0" smtClean="0"/>
              <a:t>Is </a:t>
            </a:r>
            <a:r>
              <a:rPr lang="en-GB" dirty="0"/>
              <a:t>the </a:t>
            </a:r>
            <a:r>
              <a:rPr lang="en-GB" dirty="0" err="1"/>
              <a:t>sectoral</a:t>
            </a:r>
            <a:r>
              <a:rPr lang="en-GB" dirty="0"/>
              <a:t> network vulnerable? Are certain sectors cut off if a certain key actor is no longer in the network?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274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 smtClean="0"/>
              <a:t>Information sharing network cont</a:t>
            </a:r>
            <a:r>
              <a:rPr lang="en-GB" dirty="0" smtClean="0"/>
              <a:t>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GB" dirty="0" smtClean="0"/>
              <a:t>Recommendations </a:t>
            </a:r>
          </a:p>
          <a:p>
            <a:pPr marL="0" lvl="0" indent="0" algn="just">
              <a:buNone/>
            </a:pPr>
            <a:endParaRPr lang="en-GB" dirty="0" smtClean="0"/>
          </a:p>
          <a:p>
            <a:pPr marL="742950" lvl="0" indent="-742950" algn="just">
              <a:buFont typeface="+mj-lt"/>
              <a:buAutoNum type="alphaLcParenR"/>
            </a:pPr>
            <a:r>
              <a:rPr lang="en-GB" sz="3600" dirty="0" smtClean="0"/>
              <a:t>There is need to:</a:t>
            </a:r>
          </a:p>
          <a:p>
            <a:pPr marL="1143000" lvl="1" indent="-742950" algn="just">
              <a:buFont typeface="+mj-lt"/>
              <a:buAutoNum type="arabicPeriod"/>
            </a:pPr>
            <a:r>
              <a:rPr lang="en-GB" dirty="0" smtClean="0"/>
              <a:t>Identify accountability champions in all crucial sectors within UEA.  </a:t>
            </a:r>
          </a:p>
          <a:p>
            <a:pPr marL="1143000" lvl="1" indent="-742950" algn="just">
              <a:buFont typeface="+mj-lt"/>
              <a:buAutoNum type="arabicPeriod"/>
            </a:pPr>
            <a:r>
              <a:rPr lang="en-GB" dirty="0" smtClean="0"/>
              <a:t>Identified core groups to identify the sectors that are missing</a:t>
            </a:r>
          </a:p>
        </p:txBody>
      </p:sp>
    </p:spTree>
    <p:extLst>
      <p:ext uri="{BB962C8B-B14F-4D97-AF65-F5344CB8AC3E}">
        <p14:creationId xmlns:p14="http://schemas.microsoft.com/office/powerpoint/2010/main" val="428576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SWOT Analysis of the UEA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Strength of the UEA</a:t>
            </a:r>
            <a:endParaRPr lang="en-GB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Established secretariat </a:t>
            </a:r>
            <a:endParaRPr lang="en-GB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Active executive committee </a:t>
            </a:r>
            <a:endParaRPr lang="en-GB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Availability of Evaluation standards </a:t>
            </a:r>
            <a:endParaRPr lang="en-GB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Forum for members Professional Development (NEK)</a:t>
            </a:r>
            <a:endParaRPr lang="en-GB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Membership subscription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27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6700" dirty="0" smtClean="0"/>
              <a:t>Activities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Face to Face and Online activities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Does </a:t>
            </a:r>
            <a:r>
              <a:rPr lang="en-GB" dirty="0"/>
              <a:t>our </a:t>
            </a:r>
            <a:r>
              <a:rPr lang="en-GB" dirty="0" smtClean="0"/>
              <a:t>UEA </a:t>
            </a:r>
            <a:r>
              <a:rPr lang="en-GB" dirty="0"/>
              <a:t>perform well in terms </a:t>
            </a:r>
            <a:r>
              <a:rPr lang="en-GB" dirty="0" smtClean="0"/>
              <a:t>of: 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sz="3600" dirty="0" smtClean="0"/>
              <a:t>Face </a:t>
            </a:r>
            <a:r>
              <a:rPr lang="en-GB" sz="3600" dirty="0"/>
              <a:t>to face activities? </a:t>
            </a:r>
            <a:r>
              <a:rPr lang="en-GB" sz="3600" dirty="0" smtClean="0"/>
              <a:t>or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sz="3600" dirty="0" smtClean="0"/>
              <a:t>Online </a:t>
            </a:r>
            <a:r>
              <a:rPr lang="en-GB" sz="3600" dirty="0"/>
              <a:t>activities? </a:t>
            </a:r>
            <a:endParaRPr lang="en-GB" sz="3600" dirty="0" smtClean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/>
              <a:t>not, is this a deliberate strategy? Do we focus more on one mode of interaction (face to face/ online)? What should we do more in the future?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701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Face to Face </a:t>
            </a:r>
            <a:r>
              <a:rPr lang="en-GB" dirty="0" smtClean="0"/>
              <a:t>activities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87640"/>
              </p:ext>
            </p:extLst>
          </p:nvPr>
        </p:nvGraphicFramePr>
        <p:xfrm>
          <a:off x="755576" y="1772816"/>
          <a:ext cx="7344816" cy="3914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9115"/>
                <a:gridCol w="1135701"/>
              </a:tblGrid>
              <a:tr h="5443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 dirty="0">
                          <a:effectLst/>
                        </a:rPr>
                        <a:t>Uganda 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544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800" dirty="0">
                          <a:effectLst/>
                        </a:rPr>
                        <a:t>Face to face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481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Number </a:t>
                      </a:r>
                      <a:r>
                        <a:rPr lang="en-GB" sz="1800" dirty="0">
                          <a:effectLst/>
                        </a:rPr>
                        <a:t>of face to face meetings per year open to all members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400">
                          <a:effectLst/>
                        </a:rPr>
                        <a:t>13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544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Number  of face </a:t>
                      </a:r>
                      <a:r>
                        <a:rPr lang="en-GB" sz="1800" dirty="0">
                          <a:effectLst/>
                        </a:rPr>
                        <a:t>to face meetings </a:t>
                      </a:r>
                      <a:r>
                        <a:rPr lang="en-GB" sz="1800" dirty="0" smtClean="0">
                          <a:effectLst/>
                        </a:rPr>
                        <a:t>of board </a:t>
                      </a:r>
                      <a:r>
                        <a:rPr lang="en-GB" sz="1800" dirty="0">
                          <a:effectLst/>
                        </a:rPr>
                        <a:t>members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400">
                          <a:effectLst/>
                        </a:rPr>
                        <a:t>12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544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Number of workshops</a:t>
                      </a:r>
                      <a:r>
                        <a:rPr lang="en-GB" sz="1800" dirty="0">
                          <a:effectLst/>
                        </a:rPr>
                        <a:t>/ seminar/ learning activities per year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400">
                          <a:effectLst/>
                        </a:rPr>
                        <a:t>14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544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Number of networking </a:t>
                      </a:r>
                      <a:r>
                        <a:rPr lang="en-GB" sz="1800" dirty="0">
                          <a:effectLst/>
                        </a:rPr>
                        <a:t>activities per year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400">
                          <a:effectLst/>
                        </a:rPr>
                        <a:t>12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544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Number of awareness </a:t>
                      </a:r>
                      <a:r>
                        <a:rPr lang="en-GB" sz="1800" dirty="0">
                          <a:effectLst/>
                        </a:rPr>
                        <a:t>raising activities per year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400" dirty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438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Online </a:t>
            </a:r>
            <a:r>
              <a:rPr lang="en-GB" dirty="0" smtClean="0"/>
              <a:t>activities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3645635"/>
              </p:ext>
            </p:extLst>
          </p:nvPr>
        </p:nvGraphicFramePr>
        <p:xfrm>
          <a:off x="971600" y="1340768"/>
          <a:ext cx="748883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9366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Thank </a:t>
            </a:r>
            <a:r>
              <a:rPr lang="en-GB" dirty="0"/>
              <a:t>you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28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Weakness of the UEA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Inadequate </a:t>
            </a:r>
            <a:r>
              <a:rPr lang="en-US" dirty="0"/>
              <a:t>tangible benefits to members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Inadequate staff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Limited funding sources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Failure to operationalize evaluation standards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Limited visibility of UEA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Absence of board of Trustees to provide strategic direction to the executive 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13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Opportunities </a:t>
            </a:r>
            <a:r>
              <a:rPr lang="en-US" b="1" dirty="0"/>
              <a:t>to the UEA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Legally </a:t>
            </a:r>
            <a:r>
              <a:rPr lang="en-US" dirty="0"/>
              <a:t>registered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Strong reputation among partners &amp; worldwide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Fairly diverse membership from different </a:t>
            </a:r>
            <a:r>
              <a:rPr lang="en-US" dirty="0" smtClean="0"/>
              <a:t>sectors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Spirit of voluntarism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Strong support from Government (OPM)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514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Threats of the UEA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Limited </a:t>
            </a:r>
            <a:r>
              <a:rPr lang="en-US" dirty="0"/>
              <a:t>involvement in influencing government policies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Missing working relationship with like-minded associations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Dependence on member’s voluntarism </a:t>
            </a:r>
            <a:endParaRPr lang="en-GB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Attrition/</a:t>
            </a:r>
            <a:r>
              <a:rPr lang="en-US" dirty="0" err="1"/>
              <a:t>T</a:t>
            </a:r>
            <a:r>
              <a:rPr lang="en-US" dirty="0" err="1" smtClean="0"/>
              <a:t>ransint</a:t>
            </a:r>
            <a:r>
              <a:rPr lang="en-US" dirty="0" smtClean="0"/>
              <a:t> </a:t>
            </a:r>
            <a:r>
              <a:rPr lang="en-US" dirty="0"/>
              <a:t>of members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34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SWOT </a:t>
            </a:r>
            <a:r>
              <a:rPr lang="en-US" b="1" dirty="0"/>
              <a:t>Analysis of the National M&amp;E </a:t>
            </a:r>
            <a:r>
              <a:rPr lang="en-US" b="1" dirty="0" smtClean="0"/>
              <a:t>system in Uganda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Diagnosis was based on the checklist, developed from documents regarding the National M&amp;E system in Uganda, which include: The National M&amp;E policy and Plan, Documents illustrating the use of M&amp;E outputs like the performance reports &amp; a face to face discussion that was made with some officers at the OPM.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58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checklist focused on the following topics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LcPeriod"/>
            </a:pPr>
            <a:r>
              <a:rPr lang="en-GB" dirty="0" smtClean="0"/>
              <a:t>The M&amp;E Policy 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LcPeriod"/>
            </a:pPr>
            <a:r>
              <a:rPr lang="en-GB" dirty="0" smtClean="0"/>
              <a:t>The Quality of Indicators, Data (collection) &amp; Methodology 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LcPeriod"/>
            </a:pPr>
            <a:r>
              <a:rPr lang="en-GB" dirty="0" smtClean="0"/>
              <a:t>Organisation Structure, its linkage &amp; capacity 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LcPeriod"/>
            </a:pPr>
            <a:r>
              <a:rPr lang="en-GB" dirty="0" smtClean="0"/>
              <a:t>Participation of Non-Government actors 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LcPeriod"/>
            </a:pPr>
            <a:r>
              <a:rPr lang="en-GB" dirty="0" smtClean="0"/>
              <a:t>M&amp;E outputs; Quality and Use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23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Strength </a:t>
            </a:r>
            <a:r>
              <a:rPr lang="en-US" b="1" dirty="0"/>
              <a:t>in the National M&amp;E system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514350" lvl="0" indent="-514350" algn="just">
              <a:lnSpc>
                <a:spcPct val="120000"/>
              </a:lnSpc>
              <a:buFont typeface="+mj-lt"/>
              <a:buAutoNum type="arabicParenR"/>
            </a:pPr>
            <a:r>
              <a:rPr lang="en-US" sz="11200" dirty="0" smtClean="0"/>
              <a:t>Existence </a:t>
            </a:r>
            <a:r>
              <a:rPr lang="en-US" sz="11200" dirty="0"/>
              <a:t>of a comprehensive M&amp;E policy &amp; plan for MDAs </a:t>
            </a:r>
            <a:endParaRPr lang="en-GB" sz="11200" dirty="0"/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arenR"/>
            </a:pPr>
            <a:r>
              <a:rPr lang="en-US" sz="11200" dirty="0"/>
              <a:t>A functional linkage between the M&amp;E coordinating entity &amp; UBOS </a:t>
            </a:r>
            <a:endParaRPr lang="en-GB" sz="11200" dirty="0"/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arenR"/>
            </a:pPr>
            <a:r>
              <a:rPr lang="en-US" sz="11200" dirty="0"/>
              <a:t>An established system (</a:t>
            </a:r>
            <a:r>
              <a:rPr lang="en-US" sz="11200" dirty="0" smtClean="0"/>
              <a:t>PBS</a:t>
            </a:r>
            <a:r>
              <a:rPr lang="en-US" sz="11200" dirty="0"/>
              <a:t>) of comparing the level of achievements against targets in MDAs  </a:t>
            </a:r>
            <a:endParaRPr lang="en-GB" sz="11200" dirty="0"/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arenR"/>
            </a:pPr>
            <a:r>
              <a:rPr lang="en-US" sz="11200" dirty="0"/>
              <a:t>A culture of developing evaluation information </a:t>
            </a:r>
            <a:r>
              <a:rPr lang="en-US" sz="11200" dirty="0" smtClean="0"/>
              <a:t>products</a:t>
            </a: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arenR"/>
            </a:pPr>
            <a:r>
              <a:rPr lang="en-GB" sz="11200" dirty="0" smtClean="0">
                <a:solidFill>
                  <a:srgbClr val="000000"/>
                </a:solidFill>
              </a:rPr>
              <a:t>Presence </a:t>
            </a:r>
            <a:r>
              <a:rPr lang="en-GB" sz="11200" dirty="0">
                <a:solidFill>
                  <a:srgbClr val="000000"/>
                </a:solidFill>
              </a:rPr>
              <a:t>of oversight bodies that includes non state actors like Parliament, CSOs, DPs, etc. </a:t>
            </a:r>
            <a:r>
              <a:rPr lang="en-GB" sz="10000" dirty="0">
                <a:solidFill>
                  <a:srgbClr val="000000"/>
                </a:solidFill>
              </a:rPr>
              <a:t>	</a:t>
            </a:r>
          </a:p>
          <a:p>
            <a:pPr marL="0" lvl="0" indent="0" algn="just">
              <a:buNone/>
            </a:pPr>
            <a:r>
              <a:rPr lang="en-US" dirty="0" smtClean="0"/>
              <a:t> 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6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1511</Words>
  <Application>Microsoft Office PowerPoint</Application>
  <PresentationFormat>On-screen Show (4:3)</PresentationFormat>
  <Paragraphs>273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Office Theme</vt:lpstr>
      <vt:lpstr>   The role of Uganda Evaluation Association (UEA) in strengthening the quality of the National M&amp;E System   </vt:lpstr>
      <vt:lpstr>Outline </vt:lpstr>
      <vt:lpstr>The SWOT Analysis of the UEA</vt:lpstr>
      <vt:lpstr>Weakness of the UEA </vt:lpstr>
      <vt:lpstr> Opportunities to the UEA </vt:lpstr>
      <vt:lpstr>Threats of the UEA  </vt:lpstr>
      <vt:lpstr> The SWOT Analysis of the National M&amp;E system in Uganda  </vt:lpstr>
      <vt:lpstr>The checklist focused on the following topics </vt:lpstr>
      <vt:lpstr> Strength in the National M&amp;E system </vt:lpstr>
      <vt:lpstr> Weaknesses the National M&amp;E system </vt:lpstr>
      <vt:lpstr> Opportunities in the National M&amp;E system </vt:lpstr>
      <vt:lpstr> Threats of the National M&amp;E system </vt:lpstr>
      <vt:lpstr>The UEA Strategies to strengthen the M&amp;E system &amp; UEA, short term &amp; Long term strategies     </vt:lpstr>
      <vt:lpstr>Strengthen the M&amp;E system</vt:lpstr>
      <vt:lpstr>Strengthen the M&amp;E system</vt:lpstr>
      <vt:lpstr>Future plans </vt:lpstr>
      <vt:lpstr>COMPARISON OF UEA WITH OTHER NES</vt:lpstr>
      <vt:lpstr> </vt:lpstr>
      <vt:lpstr> Figure 2: Sources of funding for NES </vt:lpstr>
      <vt:lpstr> Figure 2: Human resources in NES </vt:lpstr>
      <vt:lpstr>Percentage Proportion of Board membership to the UEA –Year 2017</vt:lpstr>
      <vt:lpstr>UEA  MEMBERS</vt:lpstr>
      <vt:lpstr> COMPARISON with OTHER NES </vt:lpstr>
      <vt:lpstr>What sectors are missing? What sectors are over represented on the board?  Is this a problem?</vt:lpstr>
      <vt:lpstr>         INFORMATION SHARING AMONG UEA MEMBERS  We look at the Network of Key members ( based on the name generated by members of the evaluation)   The focus was on the M&amp;E related information sharing among the NES members   Size of the nodes: the bigger the node, the more information they send to other members    </vt:lpstr>
      <vt:lpstr>Information sharing network Cont</vt:lpstr>
      <vt:lpstr>Information sharing networks cont</vt:lpstr>
      <vt:lpstr>Information sharing networks cont</vt:lpstr>
      <vt:lpstr>Information sharing network cont..</vt:lpstr>
      <vt:lpstr>  Activities   Face to Face and Online activities   </vt:lpstr>
      <vt:lpstr>Face to Face activities </vt:lpstr>
      <vt:lpstr>Online activities </vt:lpstr>
      <vt:lpstr>          Thank you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Darlington Senoga</cp:lastModifiedBy>
  <cp:revision>85</cp:revision>
  <dcterms:created xsi:type="dcterms:W3CDTF">2019-01-03T09:40:52Z</dcterms:created>
  <dcterms:modified xsi:type="dcterms:W3CDTF">2019-01-21T13:21:59Z</dcterms:modified>
</cp:coreProperties>
</file>