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73" r:id="rId15"/>
    <p:sldId id="274" r:id="rId16"/>
    <p:sldId id="275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9900CC"/>
    <a:srgbClr val="CC0000"/>
    <a:srgbClr val="CC0066"/>
    <a:srgbClr val="FF0066"/>
    <a:srgbClr val="FF0000"/>
    <a:srgbClr val="FF3300"/>
    <a:srgbClr val="66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AA54-B8D7-46ED-94F4-DB902FE14E5F}" type="datetimeFigureOut">
              <a:rPr lang="en-US" smtClean="0"/>
              <a:pPr/>
              <a:t>04-Feb-19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F6AE7-979F-44E5-A9E9-11C19CDD3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F6AE7-979F-44E5-A9E9-11C19CDD3C2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C17-8B1A-4152-BAF7-4DA0F84C324F}" type="datetimeFigureOut">
              <a:rPr lang="en-US" smtClean="0"/>
              <a:pPr/>
              <a:t>04-Feb-19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3CE-2D11-43BB-AF01-B2CAF5DE6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C17-8B1A-4152-BAF7-4DA0F84C324F}" type="datetimeFigureOut">
              <a:rPr lang="en-US" smtClean="0"/>
              <a:pPr/>
              <a:t>04-Feb-19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3CE-2D11-43BB-AF01-B2CAF5DE6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C17-8B1A-4152-BAF7-4DA0F84C324F}" type="datetimeFigureOut">
              <a:rPr lang="en-US" smtClean="0"/>
              <a:pPr/>
              <a:t>04-Feb-19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3CE-2D11-43BB-AF01-B2CAF5DE6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C17-8B1A-4152-BAF7-4DA0F84C324F}" type="datetimeFigureOut">
              <a:rPr lang="en-US" smtClean="0"/>
              <a:pPr/>
              <a:t>04-Feb-19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3CE-2D11-43BB-AF01-B2CAF5DE6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C17-8B1A-4152-BAF7-4DA0F84C324F}" type="datetimeFigureOut">
              <a:rPr lang="en-US" smtClean="0"/>
              <a:pPr/>
              <a:t>04-Feb-19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3CE-2D11-43BB-AF01-B2CAF5DE6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C17-8B1A-4152-BAF7-4DA0F84C324F}" type="datetimeFigureOut">
              <a:rPr lang="en-US" smtClean="0"/>
              <a:pPr/>
              <a:t>04-Feb-19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3CE-2D11-43BB-AF01-B2CAF5DE6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C17-8B1A-4152-BAF7-4DA0F84C324F}" type="datetimeFigureOut">
              <a:rPr lang="en-US" smtClean="0"/>
              <a:pPr/>
              <a:t>04-Feb-19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3CE-2D11-43BB-AF01-B2CAF5DE6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C17-8B1A-4152-BAF7-4DA0F84C324F}" type="datetimeFigureOut">
              <a:rPr lang="en-US" smtClean="0"/>
              <a:pPr/>
              <a:t>04-Feb-19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3CE-2D11-43BB-AF01-B2CAF5DE6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C17-8B1A-4152-BAF7-4DA0F84C324F}" type="datetimeFigureOut">
              <a:rPr lang="en-US" smtClean="0"/>
              <a:pPr/>
              <a:t>04-Feb-19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3CE-2D11-43BB-AF01-B2CAF5DE6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C17-8B1A-4152-BAF7-4DA0F84C324F}" type="datetimeFigureOut">
              <a:rPr lang="en-US" smtClean="0"/>
              <a:pPr/>
              <a:t>04-Feb-19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3CE-2D11-43BB-AF01-B2CAF5DE6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7C17-8B1A-4152-BAF7-4DA0F84C324F}" type="datetimeFigureOut">
              <a:rPr lang="en-US" smtClean="0"/>
              <a:pPr/>
              <a:t>04-Feb-19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3CE-2D11-43BB-AF01-B2CAF5DE6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57C17-8B1A-4152-BAF7-4DA0F84C324F}" type="datetimeFigureOut">
              <a:rPr lang="en-US" smtClean="0"/>
              <a:pPr/>
              <a:t>04-Feb-19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9C3CE-2D11-43BB-AF01-B2CAF5DE6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kiiza@gmail.com" TargetMode="External"/><Relationship Id="rId2" Type="http://schemas.openxmlformats.org/officeDocument/2006/relationships/hyperlink" Target="mailto:resdevconsult.ltd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gwomiat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Impact of Savings and Credit Cooperatives on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Household Welfare in Uganda</a:t>
            </a:r>
          </a:p>
          <a:p>
            <a:endParaRPr lang="en-US" sz="2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Barnabas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Kiiza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(PhD)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George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Omiat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(PhD)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RESDEV CONSULT LTD</a:t>
            </a:r>
            <a:endParaRPr lang="en-US" b="1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P.O. Box 10376 Kampala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Email: 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2"/>
              </a:rPr>
              <a:t>resdevconsult.ltd@gmail.com</a:t>
            </a:r>
            <a:endParaRPr lang="en-US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3"/>
              </a:rPr>
              <a:t>abkiiza@gmail.com</a:t>
            </a:r>
            <a:endParaRPr lang="en-US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4"/>
              </a:rPr>
              <a:t>gwomiat@gmail.com</a:t>
            </a:r>
            <a:endParaRPr lang="en-US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Tel:+256-782-156-828</a:t>
            </a:r>
            <a:endParaRPr lang="en-US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Outcome  Variables cont’d</a:t>
            </a:r>
          </a:p>
          <a:p>
            <a:pPr algn="just"/>
            <a:r>
              <a:rPr lang="en-US" sz="26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Annual household expenditure on clothing and footwear </a:t>
            </a:r>
            <a:r>
              <a:rPr lang="en-US" sz="2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computed for each HH for the 2009/2010 and 2010/2011 surveys. </a:t>
            </a:r>
          </a:p>
          <a:p>
            <a:pPr algn="just"/>
            <a:r>
              <a:rPr lang="en-US" sz="26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School enrollment ratio </a:t>
            </a: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computed as sum of children in primary, secondary &amp; tertiary institutions divided by the total number of dependent children in the household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4.0	Results</a:t>
            </a:r>
          </a:p>
          <a:p>
            <a:pPr>
              <a:buNone/>
            </a:pPr>
            <a:r>
              <a:rPr lang="en-US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Impact of SACCOs on </a:t>
            </a:r>
            <a:r>
              <a:rPr lang="en-US" sz="2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HDDS</a:t>
            </a:r>
            <a:r>
              <a:rPr lang="en-US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FCS</a:t>
            </a:r>
            <a:r>
              <a:rPr lang="en-US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Access to SACCO savings services has a positive effect on the household dietary diversity score (HDDS). </a:t>
            </a:r>
          </a:p>
          <a:p>
            <a:pPr algn="just"/>
            <a:r>
              <a:rPr lang="en-US" sz="26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The ATT estimate is statistically significant. </a:t>
            </a:r>
          </a:p>
          <a:p>
            <a:pPr algn="just"/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2009/2010 &amp; 2010/2011 samples show when a household chooses to engage in SACCO savings services, on average, their HDDS increases by 10.70% and 11.70%, respectively.</a:t>
            </a:r>
          </a:p>
          <a:p>
            <a:pPr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Results cont’d</a:t>
            </a:r>
          </a:p>
          <a:p>
            <a:pPr algn="just"/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When a HH chooses to engage in SACCO savings services, on average, their </a:t>
            </a:r>
            <a:r>
              <a:rPr lang="en-US" sz="2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mean FCS increases by 19%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due to </a:t>
            </a:r>
            <a:r>
              <a:rPr lang="en-US" sz="2600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inter-temporal flexibility in consumption smoothing opportunities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provided by SACCOs.</a:t>
            </a:r>
            <a:endParaRPr lang="en-US" sz="2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Findings are in tandem with </a:t>
            </a:r>
            <a:r>
              <a:rPr lang="en-US" sz="2600" i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RCTs</a:t>
            </a: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26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Ksoll</a:t>
            </a: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 (2016) in Malawi;  by </a:t>
            </a:r>
            <a:r>
              <a:rPr lang="en-US" sz="26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Beaman</a:t>
            </a: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 (2014) in Mali; by </a:t>
            </a:r>
            <a:r>
              <a:rPr lang="en-US" sz="26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Dupas</a:t>
            </a: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and Robinson (2013) in Kenya. 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HH savings in Village Savings &amp; Loan Associations (VSLAs) in Malawi; in community based savings groups in Mali &amp; Kenya; </a:t>
            </a:r>
            <a:r>
              <a:rPr lang="en-US" sz="2400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results are:- 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HH Savings have a positive impact on food expenditure; that is, savings have a positive effect on food security and quality.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Uganda </a:t>
            </a:r>
            <a:r>
              <a:rPr lang="en-US" sz="2400" i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vulnerable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HHs </a:t>
            </a:r>
            <a:r>
              <a:rPr lang="en-US" sz="2400" i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self-insure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against idiosyncratic risks across periods by holding precautionary savings in the form of relatively liquid assets 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Kiiza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&amp; Pederson, 2006).</a:t>
            </a:r>
          </a:p>
          <a:p>
            <a:pPr algn="just"/>
            <a:endParaRPr lang="en-US" sz="2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Results cont’d</a:t>
            </a:r>
          </a:p>
          <a:p>
            <a:pPr>
              <a:buNone/>
            </a:pPr>
            <a:r>
              <a:rPr lang="en-US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Impact of SACCOs on HH Clothing and Footwear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Difference between average yearly HH expenditure on clothing &amp; footwear for SACCO participants and non-participants is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Shs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90,000 (US$41).</a:t>
            </a:r>
          </a:p>
          <a:p>
            <a:pPr algn="just"/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Difference is statistically significant.</a:t>
            </a:r>
          </a:p>
          <a:p>
            <a:pPr algn="just"/>
            <a:endParaRPr lang="en-US" sz="2600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In Table 4 we show the </a:t>
            </a:r>
            <a:r>
              <a:rPr lang="en-US" sz="2600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mean HH size of SACCO participants </a:t>
            </a: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is not statistically different from </a:t>
            </a:r>
            <a:r>
              <a:rPr lang="en-US" sz="2600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that of non-participants </a:t>
            </a: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upon </a:t>
            </a:r>
            <a:r>
              <a:rPr lang="en-US" sz="2600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matching the two cohorts</a:t>
            </a: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US" sz="26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 Kernel matching, mean HH size for the non-participants in 2010/2011 sample is 7.880.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That of participants is 8.351. </a:t>
            </a:r>
          </a:p>
          <a:p>
            <a:pPr algn="just"/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Difference between two means not significant; p-value = 0.272.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Results cont’d</a:t>
            </a:r>
            <a:endParaRPr lang="en-US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Impact of SACCOs on School Enrollment Rates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Our study shows that HHs with savings in a SACCO have higher school enrollment rates than non-participant HHs.</a:t>
            </a:r>
          </a:p>
          <a:p>
            <a:pPr algn="just"/>
            <a:r>
              <a:rPr lang="en-US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Difference is statistically significant. </a:t>
            </a:r>
          </a:p>
          <a:p>
            <a:pPr algn="just"/>
            <a:endParaRPr lang="en-US" sz="28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Holding savings at SACCOs is expected to </a:t>
            </a:r>
            <a:r>
              <a:rPr lang="en-US" sz="2800" i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decrease probability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being </a:t>
            </a:r>
            <a:r>
              <a:rPr lang="en-US" sz="2800" i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liquidity constrained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across periods. 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inter-temporal flexibility increases likelihood of </a:t>
            </a:r>
            <a:r>
              <a:rPr lang="en-US" sz="2800" i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marginal increments</a:t>
            </a:r>
            <a:r>
              <a:rPr lang="en-US" sz="2800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long-term investments in education of children.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8034" y="0"/>
            <a:ext cx="8615966" cy="601158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Table </a:t>
            </a:r>
            <a:r>
              <a:rPr lang="en-US" sz="2400" b="1" dirty="0" smtClean="0">
                <a:solidFill>
                  <a:srgbClr val="0000FF"/>
                </a:solidFill>
              </a:rPr>
              <a:t>2a</a:t>
            </a:r>
            <a:r>
              <a:rPr lang="en-US" sz="2400" b="1" dirty="0" smtClean="0"/>
              <a:t>: </a:t>
            </a:r>
            <a:r>
              <a:rPr lang="en-US" sz="2400" b="1" dirty="0"/>
              <a:t>Impact of SACCOs on </a:t>
            </a:r>
            <a:r>
              <a:rPr lang="en-US" sz="2400" b="1" dirty="0" smtClean="0"/>
              <a:t>HH Welfare: </a:t>
            </a:r>
            <a:r>
              <a:rPr lang="en-US" sz="2400" b="1" dirty="0">
                <a:solidFill>
                  <a:srgbClr val="FF0000"/>
                </a:solidFill>
              </a:rPr>
              <a:t>Sample of 2010/2011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926777"/>
              </p:ext>
            </p:extLst>
          </p:nvPr>
        </p:nvGraphicFramePr>
        <p:xfrm>
          <a:off x="528034" y="695458"/>
          <a:ext cx="8278992" cy="5355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04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Method and Outcome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ATT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t-value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8686" marR="38686" marT="0" marB="0">
                    <a:blipFill rotWithShape="1">
                      <a:blip r:embed="rId2"/>
                      <a:stretch>
                        <a:fillRect l="-438333" t="-6481" r="-216667" b="-73425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No. Matched </a:t>
                      </a:r>
                      <a:r>
                        <a:rPr lang="en-US" sz="1400" dirty="0">
                          <a:effectLst/>
                        </a:rPr>
                        <a:t>Pairs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No.</a:t>
                      </a:r>
                      <a:r>
                        <a:rPr lang="en-US" sz="1400" baseline="0" dirty="0" smtClean="0">
                          <a:effectLst/>
                        </a:rPr>
                        <a:t> Treatment Effects </a:t>
                      </a:r>
                      <a:r>
                        <a:rPr lang="en-US" sz="1400" dirty="0" smtClean="0">
                          <a:effectLst/>
                        </a:rPr>
                        <a:t>Model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HDDS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Kernel Matching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0.876***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8333" t="-332653" r="-216667" b="-1420408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8333" t="-441667" r="-216667" b="-135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Nearest Neighbor Matching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1.006***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3.37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8333" t="-541667" r="-216667" b="-125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8333" t="-641667" r="-216667" b="-115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Radius Matching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0.894***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4.27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8333" t="-741667" r="-216667" b="-105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8333" t="-841667" r="-216667" b="-95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Treatment Effects Model</a:t>
                      </a:r>
                      <a:endParaRPr lang="en-US" sz="1400" b="1" i="1" dirty="0"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0.976***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2.58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-0.550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1228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FCS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Kernel Matching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8.565***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5.02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8333" t="-1143750" r="-216667" b="-64791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8333" t="-1243750" r="-216667" b="-54791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Nearest Neighbor Matching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8.323***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3.60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8333" t="-1343750" r="-216667" b="-44791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8333" t="-1443750" r="-216667" b="-34791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Radius Matching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8.845***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4.27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8333" t="-1512245" r="-216667" b="-24081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8333" t="-1645833" r="-216667" b="-14583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Treatment Effects Model</a:t>
                      </a:r>
                      <a:endParaRPr lang="en-US" sz="1400" b="1" i="1" dirty="0"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8.200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-0.540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1228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8034" y="6073351"/>
                <a:ext cx="827899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/>
                  <a:t>Note: ***,**,* indicate significance at 1%, 5%, and 10%, respectively.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††</m:t>
                    </m:r>
                  </m:oMath>
                </a14:m>
                <a:r>
                  <a:rPr lang="en-US" sz="1400" i="1" dirty="0"/>
                  <a:t> indicates the value of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𝛤</m:t>
                    </m:r>
                  </m:oMath>
                </a14:m>
                <a:r>
                  <a:rPr lang="en-US" sz="1400" i="1" dirty="0"/>
                  <a:t> at 5% level of significance.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†</m:t>
                    </m:r>
                  </m:oMath>
                </a14:m>
                <a:r>
                  <a:rPr lang="en-US" sz="1400" i="1" dirty="0"/>
                  <a:t> indicates the value of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𝛤</m:t>
                    </m:r>
                  </m:oMath>
                </a14:m>
                <a:r>
                  <a:rPr lang="en-US" sz="1400" i="1" dirty="0"/>
                  <a:t> at 10% level of significance. </a:t>
                </a:r>
                <a:r>
                  <a:rPr lang="en-US" sz="1400" b="1" i="1" baseline="30000" dirty="0"/>
                  <a:t>a</a:t>
                </a:r>
                <a:r>
                  <a:rPr lang="en-US" sz="1400" i="1" dirty="0"/>
                  <a:t> denotes the t-value for Lambda in the hazard function of the treatment effect model. Exchange Rate; US$1.00 = </a:t>
                </a:r>
                <a:r>
                  <a:rPr lang="en-US" sz="1400" i="1" dirty="0" err="1"/>
                  <a:t>Shs</a:t>
                </a:r>
                <a:r>
                  <a:rPr lang="en-US" sz="1400" i="1" dirty="0"/>
                  <a:t> 2,200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34" y="6073351"/>
                <a:ext cx="8278992" cy="738664"/>
              </a:xfrm>
              <a:prstGeom prst="rect">
                <a:avLst/>
              </a:prstGeom>
              <a:blipFill rotWithShape="0">
                <a:blip r:embed="rId3"/>
                <a:stretch>
                  <a:fillRect l="-221" t="-826" b="-8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697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8034" y="0"/>
            <a:ext cx="8615966" cy="70834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Table </a:t>
            </a:r>
            <a:r>
              <a:rPr lang="en-US" sz="2400" b="1" dirty="0" smtClean="0">
                <a:solidFill>
                  <a:srgbClr val="0000FF"/>
                </a:solidFill>
              </a:rPr>
              <a:t>2b</a:t>
            </a:r>
            <a:r>
              <a:rPr lang="en-US" sz="2400" b="1" dirty="0" smtClean="0"/>
              <a:t>: </a:t>
            </a:r>
            <a:r>
              <a:rPr lang="en-US" sz="2400" b="1" dirty="0"/>
              <a:t>Impact of SACCOs on </a:t>
            </a:r>
            <a:r>
              <a:rPr lang="en-US" sz="2400" b="1" dirty="0" smtClean="0"/>
              <a:t>HH Welfare: </a:t>
            </a:r>
            <a:r>
              <a:rPr lang="en-US" sz="2400" b="1" dirty="0" smtClean="0">
                <a:solidFill>
                  <a:srgbClr val="FF0000"/>
                </a:solidFill>
              </a:rPr>
              <a:t>Sample </a:t>
            </a:r>
            <a:r>
              <a:rPr lang="en-US" sz="2400" b="1" dirty="0">
                <a:solidFill>
                  <a:srgbClr val="FF0000"/>
                </a:solidFill>
              </a:rPr>
              <a:t>of 2010/2011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686266"/>
              </p:ext>
            </p:extLst>
          </p:nvPr>
        </p:nvGraphicFramePr>
        <p:xfrm>
          <a:off x="539261" y="798490"/>
          <a:ext cx="8267764" cy="5243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7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Method and Outcome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ATT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T-value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>
                    <a:blipFill rotWithShape="1">
                      <a:blip r:embed="rId2"/>
                      <a:stretch>
                        <a:fillRect l="-437222" t="-8889" r="-216667" b="-87888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No. Matched </a:t>
                      </a:r>
                      <a:r>
                        <a:rPr lang="en-US" sz="1400" dirty="0">
                          <a:effectLst/>
                        </a:rPr>
                        <a:t>Pairs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No.</a:t>
                      </a:r>
                      <a:r>
                        <a:rPr lang="en-US" sz="1400" baseline="0" dirty="0" smtClean="0">
                          <a:effectLst/>
                        </a:rPr>
                        <a:t> Treatment Effects </a:t>
                      </a:r>
                      <a:r>
                        <a:rPr lang="en-US" sz="1400" dirty="0" smtClean="0">
                          <a:effectLst/>
                        </a:rPr>
                        <a:t>Model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Clothing Expenditure (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Shs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Kernel Matching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83,761***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5.00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7222" t="-304167" r="-216667" b="-144791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7222" t="-404167" r="-216667" b="-134791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Nearest Neighbor Matching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88,306***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2.78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7222" t="-504167" r="-216667" b="-124791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7222" t="-591837" r="-216667" b="-112244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Radius Matching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87,198***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5.25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7222" t="-706250" r="-216667" b="-104583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7222" t="-806250" r="-216667" b="-94583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Treatment Effects Model</a:t>
                      </a:r>
                      <a:endParaRPr lang="en-US" sz="1400" b="1" i="1" dirty="0"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87,667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1.77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-0.380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1228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School Enrollment Ratio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Kernel Matching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0.088***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2.44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7222" t="-1106250" r="-216667" b="-64583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7222" t="-1206250" r="-216667" b="-54583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Nearest Neighbor Matching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0.078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1.89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7222" t="-1306250" r="-216667" b="-44583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7222" t="-1377551" r="-216667" b="-33673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Radius Matching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0.087***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2.49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7222" t="-1508333" r="-216667" b="-24375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8686" marR="38686" marT="0" marB="0" anchor="ctr">
                    <a:blipFill rotWithShape="1">
                      <a:blip r:embed="rId2"/>
                      <a:stretch>
                        <a:fillRect l="-437222" t="-1608333" r="-216667" b="-14375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Treatment Effects Model</a:t>
                      </a:r>
                      <a:endParaRPr lang="en-US" sz="1400" b="1" i="1" dirty="0"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0.113**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1.94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-1.00</a:t>
                      </a:r>
                      <a:r>
                        <a:rPr lang="en-US" sz="18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1228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6" marR="38686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28034" y="6034714"/>
                <a:ext cx="827899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/>
                  <a:t>Note: ***,**,* indicate significance at 1%, 5%, and 10%, respectively.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††</m:t>
                    </m:r>
                  </m:oMath>
                </a14:m>
                <a:r>
                  <a:rPr lang="en-US" sz="1400" i="1" dirty="0"/>
                  <a:t> indicates the value of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𝛤</m:t>
                    </m:r>
                  </m:oMath>
                </a14:m>
                <a:r>
                  <a:rPr lang="en-US" sz="1400" i="1" dirty="0"/>
                  <a:t> at 5% level of significance.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†</m:t>
                    </m:r>
                  </m:oMath>
                </a14:m>
                <a:r>
                  <a:rPr lang="en-US" sz="1400" i="1" dirty="0"/>
                  <a:t> indicates the value of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𝛤</m:t>
                    </m:r>
                  </m:oMath>
                </a14:m>
                <a:r>
                  <a:rPr lang="en-US" sz="1400" i="1" dirty="0"/>
                  <a:t> at 10% level of significance. </a:t>
                </a:r>
                <a:r>
                  <a:rPr lang="en-US" sz="1400" b="1" i="1" baseline="30000" dirty="0"/>
                  <a:t>a</a:t>
                </a:r>
                <a:r>
                  <a:rPr lang="en-US" sz="1400" i="1" dirty="0"/>
                  <a:t> denotes the t-value for Lambda in the hazard function of the treatment effect model. Exchange Rate; US$1.00 = </a:t>
                </a:r>
                <a:r>
                  <a:rPr lang="en-US" sz="1400" i="1" dirty="0" err="1"/>
                  <a:t>Shs</a:t>
                </a:r>
                <a:r>
                  <a:rPr lang="en-US" sz="1400" i="1" dirty="0"/>
                  <a:t> 2,200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34" y="6034714"/>
                <a:ext cx="8278992" cy="738664"/>
              </a:xfrm>
              <a:prstGeom prst="rect">
                <a:avLst/>
              </a:prstGeom>
              <a:blipFill rotWithShape="0">
                <a:blip r:embed="rId3"/>
                <a:stretch>
                  <a:fillRect l="-221" t="-1653" b="-7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314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8034" y="0"/>
            <a:ext cx="8615966" cy="618187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Table </a:t>
            </a:r>
            <a:r>
              <a:rPr lang="en-US" sz="2400" b="1" dirty="0" smtClean="0">
                <a:solidFill>
                  <a:srgbClr val="0000FF"/>
                </a:solidFill>
              </a:rPr>
              <a:t>3a</a:t>
            </a:r>
            <a:r>
              <a:rPr lang="en-US" sz="2400" b="1" dirty="0" smtClean="0"/>
              <a:t>: </a:t>
            </a:r>
            <a:r>
              <a:rPr lang="en-US" sz="2400" b="1" dirty="0"/>
              <a:t>Impact of SACCOs on </a:t>
            </a:r>
            <a:r>
              <a:rPr lang="en-US" sz="2400" b="1" dirty="0" smtClean="0"/>
              <a:t>HH Welfare: </a:t>
            </a:r>
            <a:r>
              <a:rPr lang="en-US" sz="2400" b="1" dirty="0">
                <a:solidFill>
                  <a:srgbClr val="FF0000"/>
                </a:solidFill>
              </a:rPr>
              <a:t>Sample of 2009/2010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5321849"/>
                  </p:ext>
                </p:extLst>
              </p:nvPr>
            </p:nvGraphicFramePr>
            <p:xfrm>
              <a:off x="528034" y="695458"/>
              <a:ext cx="8278992" cy="535546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51827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630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2296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9728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8872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18872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66040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Method and Outcome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ATT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t-value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Hidden Bias 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𝚪</m:t>
                              </m:r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)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</a:rPr>
                            <a:t>No. Matched </a:t>
                          </a:r>
                          <a:r>
                            <a:rPr lang="en-US" sz="1400" dirty="0">
                              <a:effectLst/>
                            </a:rPr>
                            <a:t>Pairs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</a:rPr>
                            <a:t>No.</a:t>
                          </a:r>
                          <a:r>
                            <a:rPr lang="en-US" sz="1400" baseline="0" dirty="0" smtClean="0">
                              <a:effectLst/>
                            </a:rPr>
                            <a:t> Treatment Effects </a:t>
                          </a:r>
                          <a:r>
                            <a:rPr lang="en-US" sz="1400" dirty="0" smtClean="0">
                              <a:effectLst/>
                            </a:rPr>
                            <a:t>Model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HDDS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ea typeface="Calibri" panose="020F0502020204030204" pitchFamily="34" charset="0"/>
                            <a:cs typeface="Arial" pitchFamily="34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b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</a:rPr>
                            <a:t>Kernel Matching</a:t>
                          </a:r>
                          <a:endParaRPr lang="en-US" sz="14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0.804***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2.72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1.75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††</m:t>
                              </m:r>
                            </m:oMath>
                          </a14:m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</a:rPr>
                            <a:t> </a:t>
                          </a:r>
                          <a:endParaRPr lang="en-US" sz="14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1.95 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†</m:t>
                              </m:r>
                            </m:oMath>
                          </a14:m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effectLst/>
                            </a:rPr>
                            <a:t>Nearest Neighbor Matching</a:t>
                          </a:r>
                          <a:endParaRPr lang="en-US" sz="14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0.894**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2.23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1.35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††</m:t>
                              </m:r>
                            </m:oMath>
                          </a14:m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effectLst/>
                            </a:rPr>
                            <a:t> </a:t>
                          </a:r>
                          <a:endParaRPr lang="en-US" sz="14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1.50 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†</m:t>
                              </m:r>
                            </m:oMath>
                          </a14:m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</a:rPr>
                            <a:t>Radius Matching</a:t>
                          </a:r>
                          <a:endParaRPr lang="en-US" sz="14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0.770***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2.74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1.70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††</m:t>
                              </m:r>
                            </m:oMath>
                          </a14:m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effectLst/>
                            </a:rPr>
                            <a:t> </a:t>
                          </a:r>
                          <a:endParaRPr lang="en-US" sz="14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1.90 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†</m:t>
                              </m:r>
                            </m:oMath>
                          </a14:m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i="1" dirty="0">
                              <a:solidFill>
                                <a:srgbClr val="0000FF"/>
                              </a:solidFill>
                              <a:effectLst/>
                              <a:latin typeface="Arial Narrow" pitchFamily="34" charset="0"/>
                            </a:rPr>
                            <a:t>Treatment Effects Model</a:t>
                          </a:r>
                          <a:endParaRPr lang="en-US" sz="1400" b="1" i="1" dirty="0">
                            <a:solidFill>
                              <a:srgbClr val="0000FF"/>
                            </a:solidFill>
                            <a:effectLst/>
                            <a:latin typeface="Arial Narrow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0.710**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1.93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0.280</a:t>
                          </a:r>
                          <a:r>
                            <a:rPr lang="en-US" sz="1800" b="1" baseline="30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605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FCS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ea typeface="Calibri" panose="020F0502020204030204" pitchFamily="34" charset="0"/>
                            <a:cs typeface="Arial" pitchFamily="34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effectLst/>
                            </a:rPr>
                            <a:t>Kernel Matching</a:t>
                          </a:r>
                          <a:endParaRPr lang="en-US" sz="14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6.485***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2.61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1.35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††</m:t>
                              </m:r>
                            </m:oMath>
                          </a14:m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effectLst/>
                            </a:rPr>
                            <a:t> </a:t>
                          </a:r>
                          <a:endParaRPr lang="en-US" sz="14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1.50 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†</m:t>
                              </m:r>
                            </m:oMath>
                          </a14:m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effectLst/>
                            </a:rPr>
                            <a:t>Nearest Neighbor Matching</a:t>
                          </a:r>
                          <a:endParaRPr lang="en-US" sz="14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6.447**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1.91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1.20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††</m:t>
                              </m:r>
                            </m:oMath>
                          </a14:m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effectLst/>
                            </a:rPr>
                            <a:t> </a:t>
                          </a:r>
                          <a:endParaRPr lang="en-US" sz="14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1.30 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†</m:t>
                              </m:r>
                            </m:oMath>
                          </a14:m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13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effectLst/>
                            </a:rPr>
                            <a:t>Radius Matching</a:t>
                          </a:r>
                          <a:endParaRPr lang="en-US" sz="14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6.580***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2.77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1.40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††</m:t>
                              </m:r>
                            </m:oMath>
                          </a14:m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14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</a:rPr>
                            <a:t> </a:t>
                          </a:r>
                          <a:endParaRPr lang="en-US" sz="14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1.50 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†</m:t>
                              </m:r>
                            </m:oMath>
                          </a14:m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15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i="1" dirty="0">
                              <a:solidFill>
                                <a:srgbClr val="0000FF"/>
                              </a:solidFill>
                              <a:effectLst/>
                              <a:latin typeface="Arial Narrow" pitchFamily="34" charset="0"/>
                            </a:rPr>
                            <a:t>Treatment Effects Model</a:t>
                          </a:r>
                          <a:endParaRPr lang="en-US" sz="1400" b="1" i="1" dirty="0">
                            <a:solidFill>
                              <a:srgbClr val="0000FF"/>
                            </a:solidFill>
                            <a:effectLst/>
                            <a:latin typeface="Arial Narrow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6.427**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1.80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-0.550</a:t>
                          </a:r>
                          <a:r>
                            <a:rPr lang="en-US" sz="1800" b="1" baseline="30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605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255321849"/>
                  </p:ext>
                </p:extLst>
              </p:nvPr>
            </p:nvGraphicFramePr>
            <p:xfrm>
              <a:off x="528034" y="695458"/>
              <a:ext cx="8278992" cy="535546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518272"/>
                    <a:gridCol w="1463040"/>
                    <a:gridCol w="822960"/>
                    <a:gridCol w="1097280"/>
                    <a:gridCol w="1188720"/>
                    <a:gridCol w="1188720"/>
                  </a:tblGrid>
                  <a:tr h="66040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Method and Outcome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ATT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t-value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8686" marR="38686" marT="0" marB="0">
                        <a:blipFill rotWithShape="1">
                          <a:blip r:embed="rId2"/>
                          <a:stretch>
                            <a:fillRect l="-438333" t="-6481" r="-216667" b="-7342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</a:rPr>
                            <a:t>No. Matched </a:t>
                          </a:r>
                          <a:r>
                            <a:rPr lang="en-US" sz="1400" dirty="0">
                              <a:effectLst/>
                            </a:rPr>
                            <a:t>Pairs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</a:rPr>
                            <a:t>No.</a:t>
                          </a:r>
                          <a:r>
                            <a:rPr lang="en-US" sz="1400" baseline="0" dirty="0" smtClean="0">
                              <a:effectLst/>
                            </a:rPr>
                            <a:t> Treatment Effects </a:t>
                          </a:r>
                          <a:r>
                            <a:rPr lang="en-US" sz="1400" dirty="0" smtClean="0">
                              <a:effectLst/>
                            </a:rPr>
                            <a:t>Model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</a:tr>
                  <a:tr h="29260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HDDS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ea typeface="Calibri" panose="020F0502020204030204" pitchFamily="34" charset="0"/>
                            <a:cs typeface="Arial" pitchFamily="34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b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</a:rPr>
                            <a:t>Kernel Matching</a:t>
                          </a:r>
                          <a:endParaRPr lang="en-US" sz="14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0.804***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2.72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38333" t="-332653" r="-216667" b="-1420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</a:rPr>
                            <a:t> </a:t>
                          </a:r>
                          <a:endParaRPr lang="en-US" sz="14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38333" t="-441667" r="-216667" b="-13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effectLst/>
                            </a:rPr>
                            <a:t>Nearest Neighbor Matching</a:t>
                          </a:r>
                          <a:endParaRPr lang="en-US" sz="14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0.894**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2.23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38333" t="-541667" r="-216667" b="-12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effectLst/>
                            </a:rPr>
                            <a:t> </a:t>
                          </a:r>
                          <a:endParaRPr lang="en-US" sz="14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38333" t="-641667" r="-216667" b="-11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</a:rPr>
                            <a:t>Radius Matching</a:t>
                          </a:r>
                          <a:endParaRPr lang="en-US" sz="14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0.770***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2.74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38333" t="-741667" r="-216667" b="-10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effectLst/>
                            </a:rPr>
                            <a:t> </a:t>
                          </a:r>
                          <a:endParaRPr lang="en-US" sz="14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38333" t="-841667" r="-216667" b="-9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i="1" dirty="0">
                              <a:solidFill>
                                <a:srgbClr val="0000FF"/>
                              </a:solidFill>
                              <a:effectLst/>
                              <a:latin typeface="Arial Narrow" pitchFamily="34" charset="0"/>
                            </a:rPr>
                            <a:t>Treatment Effects Model</a:t>
                          </a:r>
                          <a:endParaRPr lang="en-US" sz="1400" b="1" i="1" dirty="0">
                            <a:solidFill>
                              <a:srgbClr val="0000FF"/>
                            </a:solidFill>
                            <a:effectLst/>
                            <a:latin typeface="Arial Narrow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0.710**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1.93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0.280</a:t>
                          </a:r>
                          <a:r>
                            <a:rPr lang="en-US" sz="1800" b="1" baseline="30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605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FCS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ea typeface="Calibri" panose="020F0502020204030204" pitchFamily="34" charset="0"/>
                            <a:cs typeface="Arial" pitchFamily="34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effectLst/>
                            </a:rPr>
                            <a:t>Kernel Matching</a:t>
                          </a:r>
                          <a:endParaRPr lang="en-US" sz="14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6.485***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2.61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38333" t="-1143750" r="-216667" b="-647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effectLst/>
                            </a:rPr>
                            <a:t> </a:t>
                          </a:r>
                          <a:endParaRPr lang="en-US" sz="14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38333" t="-1243750" r="-216667" b="-547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effectLst/>
                            </a:rPr>
                            <a:t>Nearest Neighbor Matching</a:t>
                          </a:r>
                          <a:endParaRPr lang="en-US" sz="14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6.447**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1.91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38333" t="-1343750" r="-216667" b="-447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effectLst/>
                            </a:rPr>
                            <a:t> </a:t>
                          </a:r>
                          <a:endParaRPr lang="en-US" sz="14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38333" t="-1443750" r="-216667" b="-347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effectLst/>
                            </a:rPr>
                            <a:t>Radius Matching</a:t>
                          </a:r>
                          <a:endParaRPr lang="en-US" sz="14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6.580***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2.77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38333" t="-1512245" r="-216667" b="-2408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</a:rPr>
                            <a:t> </a:t>
                          </a:r>
                          <a:endParaRPr lang="en-US" sz="14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38333" t="-1645833" r="-216667" b="-14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i="1" dirty="0">
                              <a:solidFill>
                                <a:srgbClr val="0000FF"/>
                              </a:solidFill>
                              <a:effectLst/>
                              <a:latin typeface="Arial Narrow" pitchFamily="34" charset="0"/>
                            </a:rPr>
                            <a:t>Treatment Effects Model</a:t>
                          </a:r>
                          <a:endParaRPr lang="en-US" sz="1400" b="1" i="1" dirty="0">
                            <a:solidFill>
                              <a:srgbClr val="0000FF"/>
                            </a:solidFill>
                            <a:effectLst/>
                            <a:latin typeface="Arial Narrow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6.427**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1.80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-0.550</a:t>
                          </a:r>
                          <a:r>
                            <a:rPr lang="en-US" sz="1800" b="1" baseline="30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endParaRPr lang="en-US" sz="1800" b="1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605</a:t>
                          </a:r>
                          <a:endParaRPr lang="en-US" sz="18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8034" y="6086230"/>
                <a:ext cx="827899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/>
                  <a:t>Note: ***,**,* indicate significance at 1%, 5%, and 10%, respectively.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††</m:t>
                    </m:r>
                  </m:oMath>
                </a14:m>
                <a:r>
                  <a:rPr lang="en-US" sz="1400" i="1" dirty="0"/>
                  <a:t> indicates the value of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𝛤</m:t>
                    </m:r>
                  </m:oMath>
                </a14:m>
                <a:r>
                  <a:rPr lang="en-US" sz="1400" i="1" dirty="0"/>
                  <a:t> at 5% level of significance.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†</m:t>
                    </m:r>
                  </m:oMath>
                </a14:m>
                <a:r>
                  <a:rPr lang="en-US" sz="1400" i="1" dirty="0"/>
                  <a:t> indicates the value of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𝛤</m:t>
                    </m:r>
                  </m:oMath>
                </a14:m>
                <a:r>
                  <a:rPr lang="en-US" sz="1400" i="1" dirty="0"/>
                  <a:t> at 10% level of significance. </a:t>
                </a:r>
                <a:r>
                  <a:rPr lang="en-US" sz="1400" b="1" i="1" baseline="30000" dirty="0"/>
                  <a:t>a</a:t>
                </a:r>
                <a:r>
                  <a:rPr lang="en-US" sz="1400" i="1" dirty="0"/>
                  <a:t> denotes the t-value for Lambda in the hazard function of the treatment effect model. Exchange Rate; US$1.00 = </a:t>
                </a:r>
                <a:r>
                  <a:rPr lang="en-US" sz="1400" i="1" dirty="0" err="1"/>
                  <a:t>Shs</a:t>
                </a:r>
                <a:r>
                  <a:rPr lang="en-US" sz="1400" i="1" dirty="0"/>
                  <a:t> 2,200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34" y="6086230"/>
                <a:ext cx="8278992" cy="738664"/>
              </a:xfrm>
              <a:prstGeom prst="rect">
                <a:avLst/>
              </a:prstGeom>
              <a:blipFill rotWithShape="0">
                <a:blip r:embed="rId3"/>
                <a:stretch>
                  <a:fillRect l="-221" t="-820" b="-7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242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"/>
            <a:ext cx="8915400" cy="746976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Table </a:t>
            </a:r>
            <a:r>
              <a:rPr lang="en-US" sz="2400" b="1" dirty="0" smtClean="0">
                <a:solidFill>
                  <a:srgbClr val="0000FF"/>
                </a:solidFill>
              </a:rPr>
              <a:t>3b: </a:t>
            </a:r>
            <a:r>
              <a:rPr lang="en-US" sz="2400" b="1" dirty="0"/>
              <a:t>Impact of SACCOs on </a:t>
            </a:r>
            <a:r>
              <a:rPr lang="en-US" sz="2400" b="1" dirty="0" smtClean="0"/>
              <a:t>HHD Welfare: </a:t>
            </a:r>
            <a:r>
              <a:rPr lang="en-US" sz="2400" b="1" dirty="0" smtClean="0">
                <a:solidFill>
                  <a:srgbClr val="FF0000"/>
                </a:solidFill>
              </a:rPr>
              <a:t>Sample </a:t>
            </a:r>
            <a:r>
              <a:rPr lang="en-US" sz="2400" b="1" dirty="0">
                <a:solidFill>
                  <a:srgbClr val="FF0000"/>
                </a:solidFill>
              </a:rPr>
              <a:t>of 2009/2010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1310429"/>
                  </p:ext>
                </p:extLst>
              </p:nvPr>
            </p:nvGraphicFramePr>
            <p:xfrm>
              <a:off x="528034" y="837127"/>
              <a:ext cx="8278992" cy="289572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51827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630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2296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9728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8872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18872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Method and Outcome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ATT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</a:rPr>
                            <a:t>T-value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Hidden Bias 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  <a:latin typeface="Cambria Math"/>
                                </a:rPr>
                                <m:t>𝚪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</a:rPr>
                            <a:t>)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</a:rPr>
                            <a:t>No. Matched </a:t>
                          </a:r>
                          <a:r>
                            <a:rPr lang="en-US" sz="1400" dirty="0">
                              <a:effectLst/>
                            </a:rPr>
                            <a:t>Pairs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</a:rPr>
                            <a:t>No.</a:t>
                          </a:r>
                          <a:r>
                            <a:rPr lang="en-US" sz="1400" baseline="0" dirty="0" smtClean="0">
                              <a:effectLst/>
                            </a:rPr>
                            <a:t> Treatment Effects </a:t>
                          </a:r>
                          <a:r>
                            <a:rPr lang="en-US" sz="1400" dirty="0" smtClean="0">
                              <a:effectLst/>
                            </a:rPr>
                            <a:t>Model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Clothing Expenditure (</a:t>
                          </a:r>
                          <a:r>
                            <a:rPr lang="en-US" sz="1400" b="1" dirty="0" err="1"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Shs</a:t>
                          </a:r>
                          <a:r>
                            <a:rPr lang="en-US" sz="1400" b="1" dirty="0"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)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ea typeface="Calibri" panose="020F0502020204030204" pitchFamily="34" charset="0"/>
                            <a:cs typeface="Arial" pitchFamily="34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b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</a:rPr>
                            <a:t>Kernel Matching</a:t>
                          </a:r>
                          <a:endParaRPr lang="en-US" sz="14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92,666***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2.36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1.60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††</m:t>
                              </m:r>
                            </m:oMath>
                          </a14:m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</a:rPr>
                            <a:t> </a:t>
                          </a:r>
                          <a:endParaRPr lang="en-US" sz="14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1.75 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†</m:t>
                              </m:r>
                            </m:oMath>
                          </a14:m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</a:rPr>
                            <a:t>Nearest Neighbor Matching</a:t>
                          </a:r>
                          <a:endParaRPr lang="en-US" sz="14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124,210***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4.05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2.65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††</m:t>
                              </m:r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</a:rPr>
                            <a:t> </a:t>
                          </a:r>
                          <a:endParaRPr lang="en-US" sz="14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2.95 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†</m:t>
                              </m:r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</a:rPr>
                            <a:t>Radius Matching</a:t>
                          </a:r>
                          <a:endParaRPr lang="en-US" sz="14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91,316***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2.49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1.55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††</m:t>
                              </m:r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effectLst/>
                            </a:rPr>
                            <a:t> </a:t>
                          </a:r>
                          <a:endParaRPr lang="en-US" sz="14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1.70 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†</m:t>
                              </m:r>
                            </m:oMath>
                          </a14:m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292608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i="1" dirty="0">
                              <a:solidFill>
                                <a:srgbClr val="0000FF"/>
                              </a:solidFill>
                              <a:effectLst/>
                              <a:latin typeface="Arial Narrow" pitchFamily="34" charset="0"/>
                            </a:rPr>
                            <a:t>Treatment Effects Model</a:t>
                          </a:r>
                          <a:endParaRPr lang="en-US" sz="1400" b="1" i="1" dirty="0">
                            <a:solidFill>
                              <a:srgbClr val="0000FF"/>
                            </a:solidFill>
                            <a:effectLst/>
                            <a:latin typeface="Arial Narrow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90,378**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2.19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-0.830</a:t>
                          </a:r>
                          <a:r>
                            <a:rPr lang="en-US" sz="1800" b="1" baseline="30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605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091310429"/>
                  </p:ext>
                </p:extLst>
              </p:nvPr>
            </p:nvGraphicFramePr>
            <p:xfrm>
              <a:off x="528034" y="837127"/>
              <a:ext cx="8278992" cy="289572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518272"/>
                    <a:gridCol w="1463040"/>
                    <a:gridCol w="822960"/>
                    <a:gridCol w="1097280"/>
                    <a:gridCol w="1188720"/>
                    <a:gridCol w="1188720"/>
                  </a:tblGrid>
                  <a:tr h="54864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Method and Outcome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ATT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</a:rPr>
                            <a:t>T-value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8686" marR="38686" marT="0" marB="0">
                        <a:blipFill rotWithShape="1">
                          <a:blip r:embed="rId2"/>
                          <a:stretch>
                            <a:fillRect l="-438333" t="-7778" r="-216667" b="-4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</a:rPr>
                            <a:t>No. Matched </a:t>
                          </a:r>
                          <a:r>
                            <a:rPr lang="en-US" sz="1400" dirty="0">
                              <a:effectLst/>
                            </a:rPr>
                            <a:t>Pairs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</a:rPr>
                            <a:t>No.</a:t>
                          </a:r>
                          <a:r>
                            <a:rPr lang="en-US" sz="1400" baseline="0" dirty="0" smtClean="0">
                              <a:effectLst/>
                            </a:rPr>
                            <a:t> Treatment Effects </a:t>
                          </a:r>
                          <a:r>
                            <a:rPr lang="en-US" sz="1400" dirty="0" smtClean="0">
                              <a:effectLst/>
                            </a:rPr>
                            <a:t>Model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</a:tr>
                  <a:tr h="29260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Clothing Expenditure (</a:t>
                          </a:r>
                          <a:r>
                            <a:rPr lang="en-US" sz="1400" b="1" dirty="0" err="1"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Shs</a:t>
                          </a:r>
                          <a:r>
                            <a:rPr lang="en-US" sz="1400" b="1" dirty="0"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)</a:t>
                          </a:r>
                          <a:endParaRPr lang="en-US" sz="1400" b="1" dirty="0"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ea typeface="Calibri" panose="020F0502020204030204" pitchFamily="34" charset="0"/>
                            <a:cs typeface="Arial" pitchFamily="34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 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 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b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</a:rPr>
                            <a:t>Kernel Matching</a:t>
                          </a:r>
                          <a:endParaRPr lang="en-US" sz="14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92,666***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2.36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38333" t="-302083" r="-216667" b="-6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</a:rPr>
                            <a:t> </a:t>
                          </a:r>
                          <a:endParaRPr lang="en-US" sz="14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38333" t="-402083" r="-216667" b="-5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</a:rPr>
                            <a:t>Nearest Neighbor Matching</a:t>
                          </a:r>
                          <a:endParaRPr lang="en-US" sz="14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124,210***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4.05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38333" t="-502083" r="-216667" b="-4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</a:rPr>
                            <a:t> </a:t>
                          </a:r>
                          <a:endParaRPr lang="en-US" sz="14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38333" t="-589796" r="-216667" b="-3408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>
                              <a:effectLst/>
                            </a:rPr>
                            <a:t>Radius Matching</a:t>
                          </a:r>
                          <a:endParaRPr lang="en-US" sz="14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91,316***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2.49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38333" t="-704167" r="-216667" b="-247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>
                              <a:effectLst/>
                            </a:rPr>
                            <a:t> </a:t>
                          </a:r>
                          <a:endParaRPr lang="en-US" sz="1400" b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38333" t="-804167" r="-216667" b="-147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9144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i="1" dirty="0">
                              <a:solidFill>
                                <a:srgbClr val="0000FF"/>
                              </a:solidFill>
                              <a:effectLst/>
                              <a:latin typeface="Arial Narrow" pitchFamily="34" charset="0"/>
                            </a:rPr>
                            <a:t>Treatment Effects Model</a:t>
                          </a:r>
                          <a:endParaRPr lang="en-US" sz="1400" b="1" i="1" dirty="0">
                            <a:solidFill>
                              <a:srgbClr val="0000FF"/>
                            </a:solidFill>
                            <a:effectLst/>
                            <a:latin typeface="Arial Narrow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686" marR="38686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90,378**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2.19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-0.830</a:t>
                          </a:r>
                          <a:r>
                            <a:rPr lang="en-US" sz="1800" b="1" baseline="30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endParaRPr lang="en-US" sz="18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605</a:t>
                          </a:r>
                          <a:endParaRPr lang="en-US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28034" y="3819545"/>
                <a:ext cx="827899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/>
                  <a:t>Note: ***,**,* indicate significance at 1%, 5%, and 10%, respectively.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††</m:t>
                    </m:r>
                  </m:oMath>
                </a14:m>
                <a:r>
                  <a:rPr lang="en-US" sz="1400" i="1" dirty="0"/>
                  <a:t> indicates the value of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𝛤</m:t>
                    </m:r>
                  </m:oMath>
                </a14:m>
                <a:r>
                  <a:rPr lang="en-US" sz="1400" i="1" dirty="0"/>
                  <a:t> at 5% level of significance.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†</m:t>
                    </m:r>
                  </m:oMath>
                </a14:m>
                <a:r>
                  <a:rPr lang="en-US" sz="1400" i="1" dirty="0"/>
                  <a:t> indicates the value of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𝛤</m:t>
                    </m:r>
                  </m:oMath>
                </a14:m>
                <a:r>
                  <a:rPr lang="en-US" sz="1400" i="1" dirty="0"/>
                  <a:t> at 10% level of significance. </a:t>
                </a:r>
                <a:r>
                  <a:rPr lang="en-US" sz="1400" b="1" i="1" baseline="30000" dirty="0"/>
                  <a:t>a</a:t>
                </a:r>
                <a:r>
                  <a:rPr lang="en-US" sz="1400" i="1" dirty="0"/>
                  <a:t> denotes the t-value for Lambda in the hazard function of the treatment effect model. Exchange Rate; US$1.00 = </a:t>
                </a:r>
                <a:r>
                  <a:rPr lang="en-US" sz="1400" i="1" dirty="0" err="1"/>
                  <a:t>Shs</a:t>
                </a:r>
                <a:r>
                  <a:rPr lang="en-US" sz="1400" i="1" dirty="0"/>
                  <a:t> 2,200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34" y="3819545"/>
                <a:ext cx="8278992" cy="738664"/>
              </a:xfrm>
              <a:prstGeom prst="rect">
                <a:avLst/>
              </a:prstGeom>
              <a:blipFill rotWithShape="0">
                <a:blip r:embed="rId3"/>
                <a:stretch>
                  <a:fillRect l="-221" t="-1653" b="-7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073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78794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Table 4:</a:t>
            </a:r>
            <a:r>
              <a:rPr lang="en-US" sz="2400" b="1" dirty="0"/>
              <a:t> Clothing </a:t>
            </a:r>
            <a:r>
              <a:rPr lang="en-US" sz="2400" b="1" dirty="0" smtClean="0"/>
              <a:t> &amp; </a:t>
            </a:r>
            <a:r>
              <a:rPr lang="en-US" sz="2400" b="1" dirty="0"/>
              <a:t>Footwear Expenditure</a:t>
            </a:r>
            <a:r>
              <a:rPr lang="en-US" sz="2400" b="1" dirty="0" smtClean="0"/>
              <a:t>: </a:t>
            </a:r>
            <a:r>
              <a:rPr lang="en-US" sz="2400" b="1" dirty="0">
                <a:solidFill>
                  <a:srgbClr val="FF0000"/>
                </a:solidFill>
              </a:rPr>
              <a:t>Matched </a:t>
            </a:r>
            <a:r>
              <a:rPr lang="en-US" sz="2400" b="1" dirty="0" smtClean="0">
                <a:solidFill>
                  <a:srgbClr val="FF0000"/>
                </a:solidFill>
              </a:rPr>
              <a:t>HH Size </a:t>
            </a:r>
            <a:r>
              <a:rPr lang="en-US" sz="2400" b="1" dirty="0">
                <a:solidFill>
                  <a:srgbClr val="FF0000"/>
                </a:solidFill>
              </a:rPr>
              <a:t>Means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163773"/>
              </p:ext>
            </p:extLst>
          </p:nvPr>
        </p:nvGraphicFramePr>
        <p:xfrm>
          <a:off x="628650" y="1070868"/>
          <a:ext cx="7886700" cy="4358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5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3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4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3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1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2010/2011 Sample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9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Method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Non-SACCO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HH Size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SACCO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HH Size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p-value</a:t>
                      </a:r>
                    </a:p>
                  </a:txBody>
                  <a:tcPr marL="68580" marR="68580" marT="0" marB="0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Kernel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Matching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7.880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8.351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0.272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Nearest Neighbor Matching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8.214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8.351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0.736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Radius Matching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7.770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8.351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0.178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1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2009/2010 Sample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74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Method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Non-SACCO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HH Size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SACCO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HH Size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p-value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Kernel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Matching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7.533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7.585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0.907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Nearest Neighbor Matching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7.511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7.585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0.858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Radius Matching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7.510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7.585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0.867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58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Table 5: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HDDS Kernel Matching Results of Sample HH 		Characteristics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	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Treated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p-value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HH Income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Shs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        	1,000,000   	910,000     	0.751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HH Head Age              	45.62   	44.81     	0.576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HH Head Education 	8.66 		8.58      	0.892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HH Head Work Exp  	19.17   	19.03      	0.932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Location Dummy            0.245 		0.239      	0.905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HH Head Gender            	0.813  		0.802</a:t>
            </a:r>
            <a:r>
              <a:rPr lang="en-US" dirty="0" smtClean="0"/>
              <a:t>	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0.815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Cooks with Firewood 	0.800   	0.801		0.989</a:t>
            </a:r>
          </a:p>
          <a:p>
            <a:pPr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Exchange Rate: US$1.00 =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Shs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2,200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Location (Urban=1; Rural=0)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HH Head Gender (Male=l; Female=0)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Cooks with Firewood (Yes=1;No=0)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1.0	Introduction</a:t>
            </a:r>
          </a:p>
          <a:p>
            <a:pPr algn="just"/>
            <a:r>
              <a:rPr lang="en-US" sz="33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Global poverty </a:t>
            </a:r>
            <a:r>
              <a:rPr lang="en-US" sz="3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reduction is among key focus points of  </a:t>
            </a:r>
            <a:r>
              <a:rPr lang="en-US" sz="33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Sustainable Development Goals (SGDs). </a:t>
            </a:r>
            <a:endParaRPr lang="en-US" sz="33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33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Poverty </a:t>
            </a:r>
            <a:r>
              <a:rPr lang="en-US" sz="33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reduction </a:t>
            </a:r>
            <a:r>
              <a:rPr lang="en-US" sz="3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&amp; improved </a:t>
            </a:r>
            <a:r>
              <a:rPr lang="en-US" sz="33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access to financial markets by households are two </a:t>
            </a:r>
            <a:r>
              <a:rPr lang="en-US" sz="3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very closely related phenomena</a:t>
            </a:r>
            <a:r>
              <a:rPr lang="en-US" sz="33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en-US" sz="33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3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Financial</a:t>
            </a:r>
            <a:r>
              <a:rPr lang="en-US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exclusion</a:t>
            </a:r>
            <a:r>
              <a:rPr lang="en-US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from </a:t>
            </a:r>
            <a:r>
              <a:rPr lang="en-US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traditional </a:t>
            </a:r>
            <a:r>
              <a:rPr lang="en-US" sz="3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financial services is widespread in </a:t>
            </a:r>
            <a:r>
              <a:rPr lang="en-US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developing </a:t>
            </a:r>
            <a:r>
              <a:rPr lang="en-US" sz="3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countries. </a:t>
            </a:r>
            <a:endParaRPr lang="en-US" sz="33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33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3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33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Africa, less than </a:t>
            </a:r>
            <a:r>
              <a:rPr lang="en-US" sz="33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20% of households have access </a:t>
            </a:r>
            <a:r>
              <a:rPr lang="en-US" sz="33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33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formal credit </a:t>
            </a:r>
            <a:r>
              <a:rPr lang="en-US" sz="33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(Beck </a:t>
            </a:r>
            <a:r>
              <a:rPr lang="en-US" sz="3300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et al</a:t>
            </a:r>
            <a:r>
              <a:rPr lang="en-US" sz="33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., 2009). </a:t>
            </a:r>
            <a:endParaRPr lang="en-US" sz="33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33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 last 30 years microfinance emerged </a:t>
            </a:r>
            <a:r>
              <a:rPr lang="en-US" sz="33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to address this </a:t>
            </a:r>
            <a:r>
              <a:rPr lang="en-US" sz="3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gap.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en-US" sz="33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3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Improved </a:t>
            </a:r>
            <a:r>
              <a:rPr lang="en-US" sz="33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access to microfinance by </a:t>
            </a:r>
            <a:r>
              <a:rPr lang="en-US" sz="33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HHs leads to increase &amp; diversification of incomes; generation of human </a:t>
            </a:r>
            <a:r>
              <a:rPr lang="en-US" sz="33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and social </a:t>
            </a:r>
            <a:r>
              <a:rPr lang="en-US" sz="33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capital; as </a:t>
            </a:r>
            <a:r>
              <a:rPr lang="en-US" sz="33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well as </a:t>
            </a:r>
            <a:r>
              <a:rPr lang="en-US" sz="33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asset accumulation. </a:t>
            </a:r>
            <a:endParaRPr lang="en-US" sz="33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5.0	Conclusions</a:t>
            </a:r>
          </a:p>
          <a:p>
            <a:pPr algn="just"/>
            <a:r>
              <a:rPr lang="en-US" sz="2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We use propensity score matching and two-step treatment effects models.  </a:t>
            </a:r>
            <a:r>
              <a:rPr lang="en-US" sz="26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Results are similar. </a:t>
            </a:r>
          </a:p>
          <a:p>
            <a:pPr algn="just"/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Tests show Confounding Factors Not a Serious Problem in our ATT estimations(Differences in Mean Outcomes).</a:t>
            </a:r>
          </a:p>
          <a:p>
            <a:pPr algn="just"/>
            <a:endParaRPr lang="en-US" sz="2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SACCOs play key role in HH food security; clothing &amp; footwear  expenditure; school enrollment.</a:t>
            </a:r>
          </a:p>
          <a:p>
            <a:pPr algn="just"/>
            <a:endParaRPr lang="en-US" sz="26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SACCOs important in poverty alleviation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don’t need  substantial investment in physical &amp; institutional infrastructure like that required by traditional microfinance organizations.</a:t>
            </a:r>
          </a:p>
          <a:p>
            <a:pPr algn="just"/>
            <a:endParaRPr lang="en-US" sz="26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Many SACCOs face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:(a)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Poor financial management &amp; capacity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b)Poor bookkeeping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(c)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9900CC"/>
                </a:solidFill>
                <a:latin typeface="Arial" pitchFamily="34" charset="0"/>
                <a:cs typeface="Arial" pitchFamily="34" charset="0"/>
              </a:rPr>
              <a:t>Inadequately skilled staff and boards 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(BoU,MoFPED,2017). </a:t>
            </a:r>
          </a:p>
          <a:p>
            <a:pPr algn="just"/>
            <a:endParaRPr lang="en-US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Given SACCOs’ importance to vulnerable HHs, thus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need for supervision  of SACCOs thru Monetary Authorities to improve SACCO service provision.</a:t>
            </a:r>
            <a:endParaRPr lang="en-US" sz="26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Introduction cont’d</a:t>
            </a:r>
          </a:p>
          <a:p>
            <a:pPr algn="just"/>
            <a:r>
              <a:rPr lang="en-US" sz="2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Our study </a:t>
            </a:r>
            <a:r>
              <a:rPr lang="en-US" sz="2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focuses on </a:t>
            </a:r>
            <a:r>
              <a:rPr lang="en-US" sz="2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impact </a:t>
            </a:r>
            <a:r>
              <a:rPr lang="en-US" sz="2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of Savings and Credit Cooperative Organizations (SACCOs) on </a:t>
            </a:r>
            <a:r>
              <a:rPr lang="en-US" sz="2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welfare </a:t>
            </a:r>
            <a:r>
              <a:rPr lang="en-US" sz="2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member </a:t>
            </a:r>
            <a:r>
              <a:rPr lang="en-US" sz="2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households in </a:t>
            </a:r>
            <a:r>
              <a:rPr lang="en-US" sz="2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Uganda.</a:t>
            </a:r>
          </a:p>
          <a:p>
            <a:pPr algn="just"/>
            <a:r>
              <a:rPr lang="en-US" sz="26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600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Uganda, the government has encouraged the formation of SACCOs to increase outreach and access to financial </a:t>
            </a:r>
            <a:r>
              <a:rPr lang="en-US" sz="26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services. </a:t>
            </a:r>
          </a:p>
          <a:p>
            <a:pPr algn="just"/>
            <a:r>
              <a:rPr lang="en-US" sz="2600" i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Estimates show by 2010 SACCOs in Uganda had</a:t>
            </a:r>
            <a:r>
              <a:rPr lang="en-US" sz="26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:-</a:t>
            </a:r>
          </a:p>
          <a:p>
            <a:pPr algn="just"/>
            <a:r>
              <a:rPr lang="en-US" sz="26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Outstanding </a:t>
            </a:r>
            <a:r>
              <a:rPr lang="en-US" sz="26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loans of </a:t>
            </a:r>
            <a:r>
              <a:rPr lang="en-US" sz="2600" dirty="0" err="1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Shs</a:t>
            </a:r>
            <a:r>
              <a:rPr lang="en-US" sz="26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292 billion (</a:t>
            </a:r>
            <a:r>
              <a:rPr lang="en-US" sz="2600" u="sng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US$132.73 million</a:t>
            </a:r>
            <a:r>
              <a:rPr lang="en-US" sz="26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algn="just"/>
            <a:r>
              <a:rPr lang="en-US" sz="2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Net </a:t>
            </a:r>
            <a:r>
              <a:rPr lang="en-US" sz="2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savings of </a:t>
            </a:r>
            <a:r>
              <a:rPr lang="en-US" sz="26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Shs</a:t>
            </a:r>
            <a:r>
              <a:rPr lang="en-US" sz="2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208 billion (</a:t>
            </a:r>
            <a:r>
              <a:rPr lang="en-US" sz="2600" u="sng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US$94.55 million</a:t>
            </a:r>
            <a:r>
              <a:rPr lang="en-US" sz="2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algn="just"/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Share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capital of </a:t>
            </a:r>
            <a:r>
              <a:rPr lang="en-US" sz="26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Shs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178 billion (</a:t>
            </a:r>
            <a:r>
              <a:rPr lang="en-US" sz="26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US$80.91 million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algn="just"/>
            <a:r>
              <a:rPr lang="en-US" sz="2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Income </a:t>
            </a:r>
            <a:r>
              <a:rPr lang="en-US" sz="2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6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Shs</a:t>
            </a:r>
            <a:r>
              <a:rPr lang="en-US" sz="2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60 billion (</a:t>
            </a:r>
            <a:r>
              <a:rPr lang="en-US" sz="2600" u="sng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US$27.27 million</a:t>
            </a:r>
            <a:r>
              <a:rPr lang="en-US" sz="2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en-US" sz="26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By 2013 there were 1,900 operational SACCOs in Uganda. </a:t>
            </a:r>
            <a:endParaRPr lang="en-US" sz="2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Introduction cont’d</a:t>
            </a:r>
          </a:p>
          <a:p>
            <a:pPr algn="just">
              <a:buNone/>
            </a:pPr>
            <a:r>
              <a:rPr lang="en-US" sz="2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Objectives of a typical SACCO include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:-</a:t>
            </a:r>
          </a:p>
          <a:p>
            <a:pPr algn="just"/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Promoting welfare &amp; economic interests of members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providing savings &amp; credit facilities at favorable interest rates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training members in business skills;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poverty reduction and cooperation. </a:t>
            </a:r>
          </a:p>
          <a:p>
            <a:pPr algn="just">
              <a:buNone/>
            </a:pPr>
            <a:r>
              <a:rPr lang="en-US" sz="2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Importance and Challenges of SACCOs</a:t>
            </a:r>
          </a:p>
          <a:p>
            <a:pPr algn="just"/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SACCOs legally constituted, but not controlled by Central Bank were a </a:t>
            </a:r>
            <a:r>
              <a:rPr lang="en-US" sz="2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 option </a:t>
            </a: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to commercial banks by adults holding an account at a financial institution (EPRC, 2013). </a:t>
            </a:r>
          </a:p>
          <a:p>
            <a:pPr algn="just"/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61% </a:t>
            </a:r>
            <a:r>
              <a:rPr lang="en-US" sz="2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all users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SACCOs were women; 87% </a:t>
            </a:r>
            <a:r>
              <a:rPr lang="en-US" sz="2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all adult users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  SACCOs were in rural areas of Uganda (EPRC, 2013).</a:t>
            </a:r>
          </a:p>
          <a:p>
            <a:pPr algn="just"/>
            <a:r>
              <a:rPr lang="en-US" sz="26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Governance remains the major weakness of SACCOs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 developing countries (including Uganda) (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Labie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Périlleux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2008; Cuevas &amp; Fischer, 2006; Cornforth, 2004; B Branch &amp; Baker, 2000)</a:t>
            </a:r>
            <a:endParaRPr lang="en-US" sz="2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2.0	Methodology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dirty="0" smtClean="0">
                <a:solidFill>
                  <a:srgbClr val="0000FF"/>
                </a:solidFill>
              </a:rPr>
              <a:t>We  evaluate impact </a:t>
            </a:r>
            <a:r>
              <a:rPr lang="en-US" sz="2600" dirty="0">
                <a:solidFill>
                  <a:srgbClr val="0000FF"/>
                </a:solidFill>
              </a:rPr>
              <a:t>of access to SACCO services on </a:t>
            </a:r>
            <a:r>
              <a:rPr lang="en-US" sz="2600" dirty="0" smtClean="0">
                <a:solidFill>
                  <a:srgbClr val="0000FF"/>
                </a:solidFill>
              </a:rPr>
              <a:t>HH welfare by controlling for </a:t>
            </a:r>
            <a:r>
              <a:rPr lang="en-US" sz="2600" dirty="0">
                <a:solidFill>
                  <a:srgbClr val="0000FF"/>
                </a:solidFill>
              </a:rPr>
              <a:t>potential differences between the treatment </a:t>
            </a:r>
            <a:r>
              <a:rPr lang="en-US" sz="2600" dirty="0" smtClean="0">
                <a:solidFill>
                  <a:srgbClr val="0000FF"/>
                </a:solidFill>
              </a:rPr>
              <a:t>&amp; control cases using </a:t>
            </a:r>
            <a:r>
              <a:rPr lang="en-US" sz="2600" b="1" dirty="0" smtClean="0">
                <a:solidFill>
                  <a:srgbClr val="0000FF"/>
                </a:solidFill>
              </a:rPr>
              <a:t>Propensity Score Matching</a:t>
            </a:r>
            <a:r>
              <a:rPr lang="en-US" sz="2600" dirty="0" smtClean="0">
                <a:solidFill>
                  <a:srgbClr val="0000FF"/>
                </a:solidFill>
              </a:rPr>
              <a:t> method(PSM).</a:t>
            </a:r>
          </a:p>
          <a:p>
            <a:pPr algn="just"/>
            <a:r>
              <a:rPr lang="en-US" sz="2600" dirty="0" smtClean="0">
                <a:solidFill>
                  <a:srgbClr val="008000"/>
                </a:solidFill>
              </a:rPr>
              <a:t>Sample restricted to HHs </a:t>
            </a:r>
            <a:r>
              <a:rPr lang="en-US" sz="2600" dirty="0">
                <a:solidFill>
                  <a:srgbClr val="008000"/>
                </a:solidFill>
              </a:rPr>
              <a:t>that use the services </a:t>
            </a:r>
            <a:r>
              <a:rPr lang="en-US" sz="2600" dirty="0" smtClean="0">
                <a:solidFill>
                  <a:srgbClr val="008000"/>
                </a:solidFill>
              </a:rPr>
              <a:t>&amp; actually </a:t>
            </a:r>
            <a:r>
              <a:rPr lang="en-US" sz="2600" dirty="0">
                <a:solidFill>
                  <a:srgbClr val="008000"/>
                </a:solidFill>
              </a:rPr>
              <a:t>save in SACCOs only (treatment cases</a:t>
            </a:r>
            <a:r>
              <a:rPr lang="en-US" sz="2600" dirty="0" smtClean="0">
                <a:solidFill>
                  <a:srgbClr val="008000"/>
                </a:solidFill>
              </a:rPr>
              <a:t>);</a:t>
            </a:r>
          </a:p>
          <a:p>
            <a:pPr algn="just"/>
            <a:r>
              <a:rPr lang="en-US" sz="2600" dirty="0" smtClean="0">
                <a:solidFill>
                  <a:srgbClr val="0000FF"/>
                </a:solidFill>
              </a:rPr>
              <a:t>Compare them with HHs that do not use the services nor save in in banks, microfinance institutions, SACCOs, etc (control cases).</a:t>
            </a:r>
          </a:p>
          <a:p>
            <a:pPr algn="just"/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Indicator variable for participation in SACCOs is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= 1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participants and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= 0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non-participants. </a:t>
            </a:r>
          </a:p>
          <a:p>
            <a:pPr algn="just"/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Observed </a:t>
            </a:r>
            <a:r>
              <a:rPr lang="en-US" sz="2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mean </a:t>
            </a:r>
            <a:r>
              <a:rPr lang="en-US" sz="26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outcome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Y under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condition of </a:t>
            </a:r>
            <a:r>
              <a:rPr lang="en-US" sz="26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participation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is given as  E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[Y</a:t>
            </a:r>
            <a:r>
              <a:rPr lang="en-US" sz="26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|D = 1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]. </a:t>
            </a:r>
          </a:p>
          <a:p>
            <a:pPr algn="just"/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Observed </a:t>
            </a:r>
            <a:r>
              <a:rPr lang="en-US" sz="2600" u="sng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mean </a:t>
            </a:r>
            <a:r>
              <a:rPr lang="en-US" sz="2600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outcome</a:t>
            </a: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Y </a:t>
            </a:r>
            <a:r>
              <a:rPr lang="en-US" sz="2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under the </a:t>
            </a:r>
            <a:r>
              <a:rPr lang="en-US" sz="2600" u="sng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condition of </a:t>
            </a:r>
            <a:r>
              <a:rPr lang="en-US" sz="2600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non-participation</a:t>
            </a: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 [Y</a:t>
            </a:r>
            <a:r>
              <a:rPr lang="en-US" sz="2600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|D = 0</a:t>
            </a: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pPr algn="just"/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Unobserved Counterfactual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E[Y</a:t>
            </a:r>
            <a:r>
              <a:rPr lang="en-US" sz="26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|D = 1].</a:t>
            </a:r>
            <a:endParaRPr lang="en-US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Methodology cont’d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We want </a:t>
            </a:r>
            <a:r>
              <a:rPr lang="en-US" sz="26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average </a:t>
            </a:r>
            <a:r>
              <a:rPr lang="en-US" sz="2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treatment effect on the treated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HHs (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ATT)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ATT 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 [Y</a:t>
            </a:r>
            <a:r>
              <a:rPr lang="en-US" sz="26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|D = 1] 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 [Y</a:t>
            </a:r>
            <a:r>
              <a:rPr lang="en-US" sz="2600" b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|D = 1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(For participants).</a:t>
            </a:r>
          </a:p>
          <a:p>
            <a:r>
              <a:rPr lang="en-US" sz="2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In practice we </a:t>
            </a: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600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Observed mean outcome for non-participants  </a:t>
            </a:r>
            <a:r>
              <a:rPr lang="en-US" sz="2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E[Y</a:t>
            </a:r>
            <a:r>
              <a:rPr lang="en-US" sz="2600" b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|D = 0] </a:t>
            </a:r>
            <a:r>
              <a:rPr lang="en-US" sz="2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to proxy </a:t>
            </a:r>
            <a:r>
              <a:rPr lang="en-US" sz="2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Counterfactual outcome</a:t>
            </a:r>
            <a:r>
              <a:rPr lang="en-US" sz="26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E[Y</a:t>
            </a:r>
            <a:r>
              <a:rPr lang="en-US" sz="2600" b="1" baseline="-250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|D = 1</a:t>
            </a:r>
            <a:r>
              <a:rPr lang="en-US" sz="2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We use PSM to match participants and non-participants in terms of observed characteristics, such as age, education, income, assets, etc, etc.</a:t>
            </a:r>
          </a:p>
          <a:p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We estimate 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ATT = E [Y</a:t>
            </a:r>
            <a:r>
              <a:rPr lang="en-US" sz="26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|D = 1] - E [Y</a:t>
            </a:r>
            <a:r>
              <a:rPr lang="en-US" sz="26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|D = 0].</a:t>
            </a:r>
          </a:p>
          <a:p>
            <a:pPr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 Effects Model</a:t>
            </a:r>
          </a:p>
          <a:p>
            <a:pPr algn="just"/>
            <a:r>
              <a:rPr lang="en-US" sz="2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We also test </a:t>
            </a:r>
            <a:r>
              <a:rPr lang="en-US" sz="26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whether </a:t>
            </a:r>
            <a:r>
              <a:rPr lang="en-US" sz="2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participation in SACCOs is endogenous </a:t>
            </a:r>
            <a:r>
              <a:rPr lang="en-US" sz="26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2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Wu-</a:t>
            </a:r>
            <a:r>
              <a:rPr lang="en-US" sz="26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Hausman</a:t>
            </a:r>
            <a:r>
              <a:rPr lang="en-US" sz="2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test. </a:t>
            </a:r>
            <a:endParaRPr lang="en-US" sz="26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We find it’s endogenous and then use two-step </a:t>
            </a:r>
            <a:r>
              <a:rPr lang="en-US" sz="2600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treatment effects model that </a:t>
            </a:r>
            <a:r>
              <a:rPr lang="en-US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controls </a:t>
            </a:r>
            <a:r>
              <a:rPr lang="en-US" sz="2600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for hidden selection </a:t>
            </a:r>
            <a:r>
              <a:rPr lang="en-US" sz="2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bias.</a:t>
            </a:r>
          </a:p>
          <a:p>
            <a:pPr algn="just"/>
            <a:endParaRPr lang="en-US" sz="26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Treatment effects model uses the two step procedure with the </a:t>
            </a:r>
            <a:r>
              <a:rPr lang="en-US" sz="26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participation first stage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probit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as:- </a:t>
            </a:r>
            <a:endParaRPr lang="en-US" sz="2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β′x</a:t>
            </a:r>
            <a:r>
              <a:rPr lang="en-US" sz="2600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′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600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6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6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predicted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values of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probit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model are used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second stage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OLS regression given by: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β′x</a:t>
            </a:r>
            <a:r>
              <a:rPr lang="en-US" sz="2600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600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600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(Outcome equation)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Impact of Participation is given by coefficient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6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26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-25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 = 1 for participants and D = 0 for non-participants</a:t>
            </a:r>
          </a:p>
          <a:p>
            <a:pPr algn="just"/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λ is </a:t>
            </a:r>
            <a:r>
              <a:rPr lang="en-US" sz="2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 inverse Mills </a:t>
            </a: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ratio/hazard function, a corrective term for sample selection bias.</a:t>
            </a:r>
          </a:p>
          <a:p>
            <a:r>
              <a:rPr lang="en-US" sz="2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Instrument variables are in the vector </a:t>
            </a:r>
            <a:r>
              <a:rPr lang="en-US" sz="26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600" baseline="-250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are assumed to be correlated with participation in SACCOs, D, but not with the error vector </a:t>
            </a:r>
            <a:r>
              <a:rPr lang="en-US" sz="26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600" baseline="-250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3.0	The DATA</a:t>
            </a:r>
          </a:p>
          <a:p>
            <a:pPr algn="just"/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Our study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uses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HH survey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data from the World Bank’s Living Standards Measurement Surveys (LSMS) for Uganda. The LSMS for Uganda is the Uganda National Panel Survey (UNPS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n-US" sz="2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We use UNPS </a:t>
            </a:r>
            <a:r>
              <a:rPr lang="en-US" sz="26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for periods </a:t>
            </a:r>
            <a:r>
              <a:rPr lang="en-US" sz="26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2009/2010 and 2010/2011.  </a:t>
            </a:r>
            <a:endParaRPr lang="en-US" sz="26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2009/2010 UNPS sample </a:t>
            </a: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had 2,975 HHs. </a:t>
            </a:r>
          </a:p>
          <a:p>
            <a:pPr algn="just"/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2010/2011 UNPS sample </a:t>
            </a: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had 2,716 HHs.</a:t>
            </a:r>
          </a:p>
          <a:p>
            <a:pPr algn="just"/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restrict our analysis to the 2009/2010 and 2010/2011 UNPS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HH data due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 availability of detailed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info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HH participation in financial services</a:t>
            </a:r>
            <a:r>
              <a:rPr lang="en-US" sz="2600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6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Indicator  Variable</a:t>
            </a:r>
          </a:p>
          <a:p>
            <a:pPr algn="just"/>
            <a:r>
              <a:rPr lang="en-US" sz="26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D=1 for SACCO </a:t>
            </a:r>
            <a:r>
              <a:rPr lang="en-US" sz="26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saving </a:t>
            </a:r>
            <a:r>
              <a:rPr lang="en-US" sz="2600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HHs;those</a:t>
            </a:r>
            <a:r>
              <a:rPr lang="en-US" sz="26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holding </a:t>
            </a:r>
            <a:r>
              <a:rPr lang="en-US" sz="26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savings in a SACCO only and not in banks or </a:t>
            </a:r>
            <a:r>
              <a:rPr lang="en-US" sz="26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MFIs; (Treatment Group). </a:t>
            </a:r>
          </a:p>
          <a:p>
            <a:pPr algn="just"/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HHs that do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not use the services of nor save in banks, microfinance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institutions, SACCOs; D =  0 (Control Group)</a:t>
            </a:r>
            <a:endParaRPr lang="en-US" sz="2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Outcome  Variables</a:t>
            </a:r>
          </a:p>
          <a:p>
            <a:pPr algn="just"/>
            <a:r>
              <a:rPr lang="en-US" sz="3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Household Dietary Diversity Score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(HDDS) with 12 main food groups with the same weight (WFP and FAO 2012; Kennedy </a:t>
            </a:r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et al.,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2011).  </a:t>
            </a:r>
            <a:r>
              <a:rPr lang="en-US" sz="3400" i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Maximum Score = 12</a:t>
            </a:r>
          </a:p>
          <a:p>
            <a:pPr algn="just"/>
            <a:r>
              <a:rPr lang="en-US" sz="3400" i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HHDS measures access to food &amp; nutrition</a:t>
            </a:r>
            <a:r>
              <a:rPr lang="en-US" sz="3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 We modified HHDS   to average No. of food categories eaten by a HH last seven days prior to the survey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Food groups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:-(a)</a:t>
            </a:r>
            <a:r>
              <a:rPr lang="en-US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cereals;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(b)</a:t>
            </a:r>
            <a:r>
              <a:rPr lang="en-US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pulses/legumes;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(c)</a:t>
            </a:r>
            <a:r>
              <a:rPr lang="en-US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roots/tubers;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(d)</a:t>
            </a:r>
            <a:r>
              <a:rPr lang="en-US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vegetables;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(e)</a:t>
            </a:r>
            <a:r>
              <a:rPr lang="fr-FR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fruit/</a:t>
            </a:r>
            <a:r>
              <a:rPr lang="fr-FR" sz="34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juices</a:t>
            </a:r>
            <a:r>
              <a:rPr lang="fr-FR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fr-FR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(f)</a:t>
            </a:r>
            <a:r>
              <a:rPr lang="fr-FR" sz="34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meats</a:t>
            </a:r>
            <a:r>
              <a:rPr lang="fr-FR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4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poultry</a:t>
            </a:r>
            <a:r>
              <a:rPr lang="fr-FR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4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offals</a:t>
            </a:r>
            <a:r>
              <a:rPr lang="fr-FR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4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fr-FR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fr-FR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fr-FR" sz="34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fish</a:t>
            </a:r>
            <a:r>
              <a:rPr lang="fr-FR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types; </a:t>
            </a:r>
            <a:r>
              <a:rPr lang="fr-FR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(h)</a:t>
            </a:r>
            <a:r>
              <a:rPr lang="fr-FR" sz="34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eggs</a:t>
            </a:r>
            <a:r>
              <a:rPr lang="fr-FR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fr-FR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(i)</a:t>
            </a:r>
            <a:r>
              <a:rPr lang="fr-FR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4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milk</a:t>
            </a:r>
            <a:r>
              <a:rPr lang="fr-FR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34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milk</a:t>
            </a:r>
            <a:r>
              <a:rPr lang="fr-FR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4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products</a:t>
            </a:r>
            <a:r>
              <a:rPr lang="fr-FR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(j)</a:t>
            </a:r>
            <a:r>
              <a:rPr lang="en-US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oils/fats;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(k)</a:t>
            </a:r>
            <a:r>
              <a:rPr lang="en-US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sugar/honey;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(l)</a:t>
            </a:r>
            <a:r>
              <a:rPr lang="en-US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fr-FR" sz="34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offee</a:t>
            </a:r>
            <a:r>
              <a:rPr lang="fr-FR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4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tea</a:t>
            </a:r>
            <a:r>
              <a:rPr lang="fr-FR" sz="3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condiments</a:t>
            </a:r>
            <a:r>
              <a:rPr lang="fr-FR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Food Consumption Score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(FCS) composite score of </a:t>
            </a: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major food groups eaten by HH in last 7 days; after being weighted &amp; then multiplied by the No. of  Days food group was eaten. </a:t>
            </a:r>
          </a:p>
          <a:p>
            <a:pPr algn="just"/>
            <a:r>
              <a:rPr lang="en-US" sz="3400" i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Maximum Score =112</a:t>
            </a:r>
          </a:p>
          <a:p>
            <a:pPr algn="just"/>
            <a:r>
              <a:rPr lang="en-US" sz="3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Food groups:-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(a)</a:t>
            </a:r>
            <a:r>
              <a:rPr lang="en-US" sz="3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staples(cereals/tubers),</a:t>
            </a:r>
            <a:r>
              <a:rPr lang="en-US" sz="3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weight=2</a:t>
            </a:r>
            <a:r>
              <a:rPr lang="en-US" sz="3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(b)</a:t>
            </a:r>
            <a:r>
              <a:rPr lang="en-US" sz="3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pulses/legumes, </a:t>
            </a:r>
            <a:r>
              <a:rPr lang="en-US" sz="3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weight=3</a:t>
            </a:r>
            <a:r>
              <a:rPr lang="en-US" sz="3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(c)</a:t>
            </a:r>
            <a:r>
              <a:rPr lang="en-US" sz="3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vegetables, </a:t>
            </a:r>
            <a:r>
              <a:rPr lang="en-US" sz="3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weight=1</a:t>
            </a:r>
            <a:r>
              <a:rPr lang="en-US" sz="3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(d)</a:t>
            </a:r>
            <a:r>
              <a:rPr lang="en-US" sz="3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fruits/fruit juices, </a:t>
            </a:r>
            <a:r>
              <a:rPr lang="en-US" sz="3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weight=1</a:t>
            </a:r>
            <a:r>
              <a:rPr lang="en-US" sz="3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(e)</a:t>
            </a:r>
            <a:r>
              <a:rPr lang="fr-FR" sz="3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meats,poultry,fish,offals,</a:t>
            </a:r>
            <a:r>
              <a:rPr lang="fr-FR" sz="3400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weight</a:t>
            </a:r>
            <a:r>
              <a:rPr lang="fr-FR" sz="3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=4</a:t>
            </a:r>
            <a:r>
              <a:rPr lang="en-US" sz="3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(f) </a:t>
            </a:r>
            <a:r>
              <a:rPr lang="en-US" sz="3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milk/milk </a:t>
            </a:r>
            <a:r>
              <a:rPr lang="en-US" sz="3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products,</a:t>
            </a:r>
            <a:r>
              <a:rPr lang="en-US" sz="3400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weight</a:t>
            </a:r>
            <a:r>
              <a:rPr lang="en-US" sz="3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=4</a:t>
            </a:r>
            <a:r>
              <a:rPr lang="en-US" sz="3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en-US" sz="3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sugar/honey, </a:t>
            </a:r>
            <a:r>
              <a:rPr lang="en-US" sz="3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weight=0.5</a:t>
            </a:r>
            <a:r>
              <a:rPr lang="en-US" sz="3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en-US" sz="3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oil/</a:t>
            </a:r>
            <a:r>
              <a:rPr lang="en-US" sz="3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fats,</a:t>
            </a:r>
            <a:r>
              <a:rPr lang="en-US" sz="3400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weight</a:t>
            </a:r>
            <a:r>
              <a:rPr lang="en-US" sz="3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=0.5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(WFP &amp; FAO 2012; Kennedy </a:t>
            </a:r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et al.,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2011).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1810</Words>
  <Application>Microsoft Office PowerPoint</Application>
  <PresentationFormat>On-screen Show (4:3)</PresentationFormat>
  <Paragraphs>527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Calibri</vt:lpstr>
      <vt:lpstr>Cambria Math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Table 2a: Impact of SACCOs on HH Welfare: Sample of 2010/2011</vt:lpstr>
      <vt:lpstr>Table 2b: Impact of SACCOs on HH Welfare: Sample of 2010/2011</vt:lpstr>
      <vt:lpstr>Table 3a: Impact of SACCOs on HH Welfare: Sample of 2009/2010</vt:lpstr>
      <vt:lpstr>Table 3b: Impact of SACCOs on HHD Welfare: Sample of 2009/2010</vt:lpstr>
      <vt:lpstr>Table 4: Clothing  &amp; Footwear Expenditure: Matched HH Size Means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 Kiiza</dc:creator>
  <cp:lastModifiedBy>Joshua</cp:lastModifiedBy>
  <cp:revision>146</cp:revision>
  <dcterms:created xsi:type="dcterms:W3CDTF">2019-01-28T10:34:26Z</dcterms:created>
  <dcterms:modified xsi:type="dcterms:W3CDTF">2019-02-04T19:24:57Z</dcterms:modified>
</cp:coreProperties>
</file>