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9" r:id="rId4"/>
    <p:sldId id="260" r:id="rId5"/>
    <p:sldId id="261" r:id="rId6"/>
    <p:sldId id="262" r:id="rId7"/>
    <p:sldId id="264" r:id="rId8"/>
    <p:sldId id="268" r:id="rId9"/>
    <p:sldId id="269" r:id="rId10"/>
    <p:sldId id="270" r:id="rId11"/>
    <p:sldId id="292" r:id="rId12"/>
    <p:sldId id="271" r:id="rId13"/>
    <p:sldId id="272" r:id="rId14"/>
    <p:sldId id="273" r:id="rId15"/>
    <p:sldId id="275" r:id="rId16"/>
    <p:sldId id="276" r:id="rId17"/>
    <p:sldId id="277" r:id="rId18"/>
    <p:sldId id="278" r:id="rId19"/>
    <p:sldId id="279" r:id="rId20"/>
    <p:sldId id="280" r:id="rId21"/>
    <p:sldId id="288" r:id="rId22"/>
    <p:sldId id="281" r:id="rId23"/>
    <p:sldId id="284" r:id="rId24"/>
    <p:sldId id="285" r:id="rId25"/>
    <p:sldId id="283" r:id="rId26"/>
    <p:sldId id="286" r:id="rId27"/>
    <p:sldId id="287" r:id="rId28"/>
    <p:sldId id="289" r:id="rId29"/>
    <p:sldId id="290" r:id="rId30"/>
    <p:sldId id="291" r:id="rId31"/>
    <p:sldId id="29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0D02D-3F24-4E01-BDA3-D47848DA9C3E}" type="datetimeFigureOut">
              <a:rPr lang="en-US" smtClean="0"/>
              <a:t>2/12/2019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637DF-D133-4A30-8E6A-9D41CB0FB41E}" type="slidenum">
              <a:rPr lang="en-US" smtClean="0"/>
              <a:t>‹#›</a:t>
            </a:fld>
            <a:endParaRPr lang="en-US"/>
          </a:p>
        </p:txBody>
      </p:sp>
    </p:spTree>
    <p:extLst>
      <p:ext uri="{BB962C8B-B14F-4D97-AF65-F5344CB8AC3E}">
        <p14:creationId xmlns:p14="http://schemas.microsoft.com/office/powerpoint/2010/main" val="152644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1F9700-15B2-4F09-B0CA-AFB93401644C}"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6" name="Slide Number Placeholder 5"/>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204312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31DD8-9DAB-474F-A093-4F2D0A7FA81D}"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6" name="Slide Number Placeholder 5"/>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4244560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76423-0C49-4BDB-9A25-764C8F987E45}"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6" name="Slide Number Placeholder 5"/>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28891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A13E7-725F-47BB-BC8E-5F947BDDB3FA}"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6" name="Slide Number Placeholder 5"/>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418691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24E03A-AAB4-4D1B-8A43-629FDB9CE675}"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6" name="Slide Number Placeholder 5"/>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297013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E1CEF6-0EC5-415F-887B-4AA9B9811ED5}" type="datetime1">
              <a:rPr lang="en-US" smtClean="0"/>
              <a:t>2/12/2019</a:t>
            </a:fld>
            <a:endParaRPr lang="en-US"/>
          </a:p>
        </p:txBody>
      </p:sp>
      <p:sp>
        <p:nvSpPr>
          <p:cNvPr id="6" name="Footer Placeholder 5"/>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7" name="Slide Number Placeholder 6"/>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332873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818DC8-D835-455C-B45F-DE979868BFE2}" type="datetime1">
              <a:rPr lang="en-US" smtClean="0"/>
              <a:t>2/12/2019</a:t>
            </a:fld>
            <a:endParaRPr lang="en-US"/>
          </a:p>
        </p:txBody>
      </p:sp>
      <p:sp>
        <p:nvSpPr>
          <p:cNvPr id="8" name="Footer Placeholder 7"/>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9" name="Slide Number Placeholder 8"/>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364718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4C42E-E98C-4985-BFDD-27198D4D8A75}" type="datetime1">
              <a:rPr lang="en-US" smtClean="0"/>
              <a:t>2/12/2019</a:t>
            </a:fld>
            <a:endParaRPr lang="en-US"/>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5" name="Slide Number Placeholder 4"/>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10173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B99A6-DC80-471B-885C-FB9CE18CA1A0}" type="datetime1">
              <a:rPr lang="en-US" smtClean="0"/>
              <a:t>2/12/2019</a:t>
            </a:fld>
            <a:endParaRPr lang="en-US"/>
          </a:p>
        </p:txBody>
      </p:sp>
      <p:sp>
        <p:nvSpPr>
          <p:cNvPr id="3" name="Footer Placeholder 2"/>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4" name="Slide Number Placeholder 3"/>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362637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A7D5C3-2D50-4C2D-B9CA-127954781ECC}" type="datetime1">
              <a:rPr lang="en-US" smtClean="0"/>
              <a:t>2/12/2019</a:t>
            </a:fld>
            <a:endParaRPr lang="en-US"/>
          </a:p>
        </p:txBody>
      </p:sp>
      <p:sp>
        <p:nvSpPr>
          <p:cNvPr id="6" name="Footer Placeholder 5"/>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7" name="Slide Number Placeholder 6"/>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111140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02B97B-15FE-4706-B8F1-ED70C23311BA}" type="datetime1">
              <a:rPr lang="en-US" smtClean="0"/>
              <a:t>2/12/2019</a:t>
            </a:fld>
            <a:endParaRPr lang="en-US"/>
          </a:p>
        </p:txBody>
      </p:sp>
      <p:sp>
        <p:nvSpPr>
          <p:cNvPr id="6" name="Footer Placeholder 5"/>
          <p:cNvSpPr>
            <a:spLocks noGrp="1"/>
          </p:cNvSpPr>
          <p:nvPr>
            <p:ph type="ftr" sz="quarter" idx="11"/>
          </p:nvPr>
        </p:nvSpPr>
        <p:spPr/>
        <p:txBody>
          <a:bodyPr/>
          <a:lstStyle/>
          <a:p>
            <a:r>
              <a:rPr lang="en-US" smtClean="0"/>
              <a:t>The CBMES Model – Presented by Gilbert Musinguzi, Uganda Debt Network - UDN</a:t>
            </a:r>
            <a:endParaRPr lang="en-US"/>
          </a:p>
        </p:txBody>
      </p:sp>
      <p:sp>
        <p:nvSpPr>
          <p:cNvPr id="7" name="Slide Number Placeholder 6"/>
          <p:cNvSpPr>
            <a:spLocks noGrp="1"/>
          </p:cNvSpPr>
          <p:nvPr>
            <p:ph type="sldNum" sz="quarter" idx="12"/>
          </p:nvPr>
        </p:nvSpPr>
        <p:spPr/>
        <p:txBody>
          <a:bodyPr/>
          <a:lstStyle/>
          <a:p>
            <a:fld id="{B832E581-7E0D-44EC-A1B4-E55634843769}" type="slidenum">
              <a:rPr lang="en-US" smtClean="0"/>
              <a:t>‹#›</a:t>
            </a:fld>
            <a:endParaRPr lang="en-US"/>
          </a:p>
        </p:txBody>
      </p:sp>
    </p:spTree>
    <p:extLst>
      <p:ext uri="{BB962C8B-B14F-4D97-AF65-F5344CB8AC3E}">
        <p14:creationId xmlns:p14="http://schemas.microsoft.com/office/powerpoint/2010/main" val="318788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3DAC0-DFFC-4E9D-B3FE-E0E57E3E7971}" type="datetime1">
              <a:rPr lang="en-US" smtClean="0"/>
              <a:t>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CBMES Model – Presented by Gilbert Musinguzi, Uganda Debt Network - UDN</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2E581-7E0D-44EC-A1B4-E55634843769}" type="slidenum">
              <a:rPr lang="en-US" smtClean="0"/>
              <a:t>‹#›</a:t>
            </a:fld>
            <a:endParaRPr lang="en-US"/>
          </a:p>
        </p:txBody>
      </p:sp>
    </p:spTree>
    <p:extLst>
      <p:ext uri="{BB962C8B-B14F-4D97-AF65-F5344CB8AC3E}">
        <p14:creationId xmlns:p14="http://schemas.microsoft.com/office/powerpoint/2010/main" val="4048530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THE UDN’S CBMES MODEL: A PRACTICAL MULTI-LEVEL TOOL FOR TRANSFORMING M&amp;E GLOBALLY </a:t>
            </a:r>
            <a:r>
              <a:rPr lang="en-US" dirty="0" smtClean="0"/>
              <a:t>.</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Presented at the 7</a:t>
            </a:r>
            <a:r>
              <a:rPr lang="en-US" baseline="30000" dirty="0" smtClean="0"/>
              <a:t>th</a:t>
            </a:r>
            <a:r>
              <a:rPr lang="en-US" dirty="0" smtClean="0"/>
              <a:t> Uganda Evaluation Week (UEW) under the theme</a:t>
            </a:r>
          </a:p>
          <a:p>
            <a:r>
              <a:rPr lang="en-US" b="1" i="1" dirty="0" smtClean="0"/>
              <a:t>“From Evidence Generation to Utilization”</a:t>
            </a:r>
            <a:r>
              <a:rPr lang="en-US" dirty="0" smtClean="0"/>
              <a:t>.</a:t>
            </a:r>
          </a:p>
          <a:p>
            <a:endParaRPr lang="en-US" dirty="0" smtClean="0"/>
          </a:p>
          <a:p>
            <a:r>
              <a:rPr lang="en-US" dirty="0" smtClean="0"/>
              <a:t>Presented by Gilbert Musinguzi, </a:t>
            </a:r>
          </a:p>
          <a:p>
            <a:r>
              <a:rPr lang="en-US" dirty="0" smtClean="0"/>
              <a:t>Quality Assurance Manager, Uganda Debt Network</a:t>
            </a: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106849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685800"/>
          </a:xfrm>
        </p:spPr>
        <p:txBody>
          <a:bodyPr rtlCol="0">
            <a:normAutofit fontScale="90000"/>
          </a:bodyPr>
          <a:lstStyle/>
          <a:p>
            <a:pPr>
              <a:defRPr/>
            </a:pPr>
            <a:r>
              <a:rPr lang="en-GB" b="1" dirty="0" smtClean="0"/>
              <a:t>Why CBMES?</a:t>
            </a:r>
            <a:endParaRPr lang="en-US" dirty="0" smtClean="0"/>
          </a:p>
        </p:txBody>
      </p:sp>
      <p:sp>
        <p:nvSpPr>
          <p:cNvPr id="3" name="Content Placeholder 2"/>
          <p:cNvSpPr>
            <a:spLocks noGrp="1"/>
          </p:cNvSpPr>
          <p:nvPr>
            <p:ph idx="1"/>
          </p:nvPr>
        </p:nvSpPr>
        <p:spPr>
          <a:xfrm>
            <a:off x="1600200" y="990600"/>
            <a:ext cx="9067800" cy="5638800"/>
          </a:xfrm>
        </p:spPr>
        <p:txBody>
          <a:bodyPr rtlCol="0">
            <a:normAutofit/>
          </a:bodyPr>
          <a:lstStyle/>
          <a:p>
            <a:pPr>
              <a:defRPr/>
            </a:pPr>
            <a:r>
              <a:rPr lang="en-GB" dirty="0" smtClean="0"/>
              <a:t>It encourage pro-activeness about issues that affect them, that a Community Based Monitoring and Evaluation System (CBMES) is embedded. The CBMES, therefore, aims at:</a:t>
            </a:r>
          </a:p>
          <a:p>
            <a:pPr>
              <a:defRPr/>
            </a:pPr>
            <a:r>
              <a:rPr lang="en-GB" dirty="0" smtClean="0"/>
              <a:t>Empowers communities through learning processes, skills and knowledge formation that enables them to articulate their development agenda. </a:t>
            </a:r>
          </a:p>
          <a:p>
            <a:pPr>
              <a:defRPr/>
            </a:pPr>
            <a:r>
              <a:rPr lang="en-GB" dirty="0" smtClean="0"/>
              <a:t>Mobilizing communities to participate fully and effectively in identifying and monitoring the quality delivery of services by government agencies.</a:t>
            </a:r>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572664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Why CBMES? Cont’d </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GB" dirty="0"/>
              <a:t>It seeks to involve the people (Men &amp; Women)  at the grassroots to measure the performance of government agencies, the relevance of their programmes and impact to poverty reduction</a:t>
            </a:r>
          </a:p>
          <a:p>
            <a:pPr>
              <a:defRPr/>
            </a:pPr>
            <a:r>
              <a:rPr lang="en-US" dirty="0" smtClean="0"/>
              <a:t>Providing </a:t>
            </a:r>
            <a:r>
              <a:rPr lang="en-US" dirty="0"/>
              <a:t>the knowledge and skills to poor people (Men &amp; Women) and the citizens in the community to track and monitor government decision-making. </a:t>
            </a:r>
          </a:p>
          <a:p>
            <a:pPr>
              <a:defRPr/>
            </a:pPr>
            <a:r>
              <a:rPr lang="en-US" dirty="0" smtClean="0"/>
              <a:t>Involving </a:t>
            </a:r>
            <a:r>
              <a:rPr lang="en-US" dirty="0"/>
              <a:t>grassroots people in decision-making; broad participation, building consensus with various stakeholders (Men &amp; Women) and having their voices incorporated into the policy process. </a:t>
            </a:r>
          </a:p>
          <a:p>
            <a:pPr>
              <a:defRPr/>
            </a:pPr>
            <a:r>
              <a:rPr lang="en-US" dirty="0" smtClean="0"/>
              <a:t>Building </a:t>
            </a:r>
            <a:r>
              <a:rPr lang="en-US" dirty="0"/>
              <a:t>the capacity of the grassroots to engage the policy planners at all levels (local, national and international).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835078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586403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CBMES – A Citizen Centered Governance Model</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UDN</a:t>
            </a:r>
            <a:r>
              <a:rPr lang="en-GB" dirty="0"/>
              <a:t> has been implementing </a:t>
            </a:r>
            <a:r>
              <a:rPr lang="en-GB" dirty="0" smtClean="0"/>
              <a:t>CBMES </a:t>
            </a:r>
            <a:r>
              <a:rPr lang="en-GB" dirty="0"/>
              <a:t>as a tool to impart monitoring and evaluation skills among grassroots-based communities in various districts to enable them monitor and evaluate the implementation of government programmes in their localities. </a:t>
            </a:r>
            <a:endParaRPr lang="en-GB" dirty="0" smtClean="0"/>
          </a:p>
          <a:p>
            <a:r>
              <a:rPr lang="en-GB" dirty="0" smtClean="0"/>
              <a:t>This </a:t>
            </a:r>
            <a:r>
              <a:rPr lang="en-GB" dirty="0"/>
              <a:t>process has been part of a wider bid to contribute to the development of democracy through promotion of citizens’ participation in shaping public affairs that concern them. </a:t>
            </a:r>
            <a:endParaRPr lang="en-US" dirty="0" smtClean="0">
              <a:effectLst/>
            </a:endParaRPr>
          </a:p>
          <a:p>
            <a:r>
              <a:rPr lang="en-GB" dirty="0" smtClean="0"/>
              <a:t>CBMES was instrumental in creating civic awareness, was simple to operate and propelled by popular community initiatives and concerns, easy to replicate and credible in bringing service users and providers to interface, dialogue and agree on common and amicable positions in the delivery of public goods and services.</a:t>
            </a:r>
            <a:endParaRPr lang="en-US" dirty="0" smtClean="0">
              <a:effectLst/>
            </a:endParaRPr>
          </a:p>
          <a:p>
            <a:pPr marL="0" indent="0">
              <a:buNone/>
            </a:pPr>
            <a:endParaRPr lang="en-US" b="1"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183264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the Model </a:t>
            </a:r>
            <a:endParaRPr lang="en-US" dirty="0"/>
          </a:p>
        </p:txBody>
      </p:sp>
      <p:sp>
        <p:nvSpPr>
          <p:cNvPr id="3" name="Content Placeholder 2"/>
          <p:cNvSpPr>
            <a:spLocks noGrp="1"/>
          </p:cNvSpPr>
          <p:nvPr>
            <p:ph idx="1"/>
          </p:nvPr>
        </p:nvSpPr>
        <p:spPr/>
        <p:txBody>
          <a:bodyPr>
            <a:normAutofit fontScale="92500"/>
          </a:bodyPr>
          <a:lstStyle/>
          <a:p>
            <a:r>
              <a:rPr lang="en-GB" dirty="0"/>
              <a:t>UDN pioneered citizens’ mobilization, </a:t>
            </a:r>
            <a:r>
              <a:rPr lang="en-GB" dirty="0" err="1"/>
              <a:t>conscientization</a:t>
            </a:r>
            <a:r>
              <a:rPr lang="en-GB" dirty="0"/>
              <a:t> and participation in public affairs, through the Periodic Monitoring Committees (PMCs) in the 2000. Due the limitations of PMCs, such as carrying out monitoring only periodically and involving very few members of a community, a better approach was engineered. This was the </a:t>
            </a:r>
            <a:r>
              <a:rPr lang="en-GB" dirty="0" smtClean="0"/>
              <a:t>CBMES</a:t>
            </a:r>
          </a:p>
          <a:p>
            <a:r>
              <a:rPr lang="en-GB" dirty="0" smtClean="0"/>
              <a:t>CBMES ensured </a:t>
            </a:r>
            <a:r>
              <a:rPr lang="en-GB" dirty="0"/>
              <a:t>that government programmes and processes took into consideration the interests of the ordinary citizens. Indeed, CBMES succeeded in mass mobilization and promotion of citizens’ vigilance to challenge service providers (government institutions, contractors and public servants), for effective delivery of public goods and services of high quality and quantity to the intended beneficiaries.</a:t>
            </a: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32803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THE CBMES MODEL</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GB" dirty="0" smtClean="0"/>
              <a:t>Empowering </a:t>
            </a:r>
            <a:r>
              <a:rPr lang="en-GB" dirty="0"/>
              <a:t>communities through learning processes, skills and knowledge formation that enable them to articulate their development agenda; </a:t>
            </a:r>
            <a:endParaRPr lang="en-US" dirty="0"/>
          </a:p>
          <a:p>
            <a:pPr marL="514350" lvl="0" indent="-514350">
              <a:buFont typeface="+mj-lt"/>
              <a:buAutoNum type="arabicPeriod"/>
            </a:pPr>
            <a:r>
              <a:rPr lang="en-GB" dirty="0"/>
              <a:t>Mobilizing communities to participate fully and effectively in identifying and monitoring the quality of delivery of services by government agencies. It seeks to involve the people at grassroots to measure the performance of government agencies, the relevance of their programmes and impact to poverty eradication; </a:t>
            </a:r>
            <a:endParaRPr lang="en-US" dirty="0"/>
          </a:p>
          <a:p>
            <a:pPr marL="514350" lvl="0" indent="-514350">
              <a:buFont typeface="+mj-lt"/>
              <a:buAutoNum type="arabicPeriod"/>
            </a:pPr>
            <a:r>
              <a:rPr lang="en-GB" dirty="0"/>
              <a:t>Providing the knowledge and skills to the community to track and monitor government decision-making; </a:t>
            </a:r>
            <a:endParaRPr lang="en-US" dirty="0"/>
          </a:p>
          <a:p>
            <a:pPr marL="514350" lvl="0" indent="-514350">
              <a:buFont typeface="+mj-lt"/>
              <a:buAutoNum type="arabicPeriod"/>
            </a:pPr>
            <a:r>
              <a:rPr lang="en-GB" dirty="0"/>
              <a:t>Involving grassroots people in decision-making; broad participation, building consensus with various stakeholders and having their voices incorporated into the policy process; </a:t>
            </a:r>
            <a:endParaRPr lang="en-US" dirty="0"/>
          </a:p>
          <a:p>
            <a:pPr marL="514350" lvl="0" indent="-514350">
              <a:buFont typeface="+mj-lt"/>
              <a:buAutoNum type="arabicPeriod"/>
            </a:pPr>
            <a:r>
              <a:rPr lang="en-GB" dirty="0"/>
              <a:t>Building the capacity of the grassroots to engage the policy planners at all levels (local, national and international). </a:t>
            </a: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1859453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Sequential Phases Through Which The Model Is Applied / Executed</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Phase </a:t>
            </a:r>
            <a:r>
              <a:rPr lang="en-GB" dirty="0"/>
              <a:t>one: involves carrying out situation analysis and preliminary assessments in order to establish defects in service delivery in a District. UDN organises introductory meetings with the District authorities prior to establishment of the CBMES structures. </a:t>
            </a:r>
            <a:endParaRPr lang="en-US" dirty="0" smtClean="0">
              <a:effectLst/>
            </a:endParaRPr>
          </a:p>
          <a:p>
            <a:r>
              <a:rPr lang="en-GB" dirty="0"/>
              <a:t>Phase two involves mobilisation and identification of CBMs that UDN will work with. </a:t>
            </a:r>
            <a:endParaRPr lang="en-US" dirty="0" smtClean="0">
              <a:effectLst/>
            </a:endParaRPr>
          </a:p>
          <a:p>
            <a:r>
              <a:rPr lang="en-GB" dirty="0"/>
              <a:t>Phase three involves capacity building trainings for the identified CBMs on the basics, procedures and methods of conducting service delivery monitoring including orientation on their roles and responsibilities. Monitoring tools are also collectively developed; practical field pre-test of the tools developed in and practice of report writing using the data collected during the field pre-test. </a:t>
            </a:r>
            <a:endParaRPr lang="en-US" dirty="0" smtClean="0">
              <a:effectLst/>
            </a:endParaRPr>
          </a:p>
          <a:p>
            <a:r>
              <a:rPr lang="en-GB" dirty="0"/>
              <a:t>Phase four involves actual organisation of advocacy and lobbying events. </a:t>
            </a:r>
            <a:endParaRPr lang="en-US" dirty="0" smtClean="0">
              <a:effectLst/>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798382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Advocacy And Lobbying Events (AKA Public Dialogues) Happen At different levels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CBMs </a:t>
            </a:r>
            <a:r>
              <a:rPr lang="en-GB" dirty="0"/>
              <a:t>are facilitated to organize a feedback meeting at the sub-county level supported to present their findings to duty bearers. </a:t>
            </a:r>
            <a:endParaRPr lang="en-US" dirty="0" smtClean="0">
              <a:effectLst/>
            </a:endParaRPr>
          </a:p>
          <a:p>
            <a:r>
              <a:rPr lang="en-GB" dirty="0"/>
              <a:t>The meeting is attended by representatives of the various communities from different parishes, Local Government officials and service providers. </a:t>
            </a:r>
            <a:endParaRPr lang="en-US" dirty="0" smtClean="0">
              <a:effectLst/>
            </a:endParaRPr>
          </a:p>
          <a:p>
            <a:r>
              <a:rPr lang="en-GB" dirty="0"/>
              <a:t>After the sub county dialogue(s) another meeting is organized at the district to disseminate the findings and generate action on key issues raised in the reports. </a:t>
            </a:r>
            <a:endParaRPr lang="en-US" dirty="0" smtClean="0">
              <a:effectLst/>
            </a:endParaRPr>
          </a:p>
          <a:p>
            <a:r>
              <a:rPr lang="en-GB" dirty="0"/>
              <a:t>The meeting is attended by community representatives from the Sub County or sub counties including where monitoring has been done. </a:t>
            </a:r>
            <a:r>
              <a:rPr lang="en-GB" i="1" dirty="0"/>
              <a:t>The district dialogue me</a:t>
            </a:r>
            <a:r>
              <a:rPr lang="en-GB" dirty="0"/>
              <a:t>eting is attended by Local Government officials, the district political leaders, media etc. </a:t>
            </a:r>
            <a:endParaRPr lang="en-US" dirty="0" smtClean="0">
              <a:effectLst/>
            </a:endParaRPr>
          </a:p>
          <a:p>
            <a:r>
              <a:rPr lang="en-GB" dirty="0"/>
              <a:t>The national dialogue meeting is attended by line ministries; a comprehensive report is usually compiled from the reports from the different districts. At the national level, UDNs role is more imperative</a:t>
            </a:r>
            <a:r>
              <a:rPr lang="en-GB" dirty="0" smtClean="0"/>
              <a:t>.</a:t>
            </a: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101853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CBMES Summary - Advocacy </a:t>
            </a:r>
            <a:r>
              <a:rPr lang="en-GB" dirty="0"/>
              <a:t>&amp;</a:t>
            </a:r>
            <a:r>
              <a:rPr lang="en-GB" dirty="0" smtClean="0"/>
              <a:t> </a:t>
            </a:r>
            <a:r>
              <a:rPr lang="en-GB" dirty="0"/>
              <a:t>Lobbying </a:t>
            </a:r>
            <a:r>
              <a:rPr lang="en-GB" dirty="0" smtClean="0"/>
              <a:t>framework</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85819052"/>
              </p:ext>
            </p:extLst>
          </p:nvPr>
        </p:nvGraphicFramePr>
        <p:xfrm>
          <a:off x="1214845" y="1690688"/>
          <a:ext cx="10138954" cy="5167313"/>
        </p:xfrm>
        <a:graphic>
          <a:graphicData uri="http://schemas.openxmlformats.org/drawingml/2006/table">
            <a:tbl>
              <a:tblPr>
                <a:tableStyleId>{5C22544A-7EE6-4342-B048-85BDC9FD1C3A}</a:tableStyleId>
              </a:tblPr>
              <a:tblGrid>
                <a:gridCol w="1398476">
                  <a:extLst>
                    <a:ext uri="{9D8B030D-6E8A-4147-A177-3AD203B41FA5}">
                      <a16:colId xmlns:a16="http://schemas.microsoft.com/office/drawing/2014/main" xmlns="" val="2975494763"/>
                    </a:ext>
                  </a:extLst>
                </a:gridCol>
                <a:gridCol w="5396760">
                  <a:extLst>
                    <a:ext uri="{9D8B030D-6E8A-4147-A177-3AD203B41FA5}">
                      <a16:colId xmlns:a16="http://schemas.microsoft.com/office/drawing/2014/main" xmlns="" val="1624732309"/>
                    </a:ext>
                  </a:extLst>
                </a:gridCol>
                <a:gridCol w="3343718">
                  <a:extLst>
                    <a:ext uri="{9D8B030D-6E8A-4147-A177-3AD203B41FA5}">
                      <a16:colId xmlns:a16="http://schemas.microsoft.com/office/drawing/2014/main" xmlns="" val="4065658244"/>
                    </a:ext>
                  </a:extLst>
                </a:gridCol>
              </a:tblGrid>
              <a:tr h="172907">
                <a:tc>
                  <a:txBody>
                    <a:bodyPr/>
                    <a:lstStyle/>
                    <a:p>
                      <a:pPr marL="274320" marR="0" algn="just">
                        <a:lnSpc>
                          <a:spcPct val="107000"/>
                        </a:lnSpc>
                        <a:spcBef>
                          <a:spcPts val="0"/>
                        </a:spcBef>
                        <a:spcAft>
                          <a:spcPts val="0"/>
                        </a:spcAft>
                      </a:pPr>
                      <a:r>
                        <a:rPr lang="en-GB" sz="900">
                          <a:effectLst/>
                        </a:rPr>
                        <a:t>Level</a:t>
                      </a:r>
                      <a:endParaRPr lang="en-US" sz="1000">
                        <a:effectLst/>
                        <a:latin typeface="Calibri" panose="020F0502020204030204" pitchFamily="34" charset="0"/>
                        <a:cs typeface="Times New Roman" panose="02020603050405020304" pitchFamily="18" charset="0"/>
                      </a:endParaRPr>
                    </a:p>
                  </a:txBody>
                  <a:tcPr marL="0" marR="0" marT="0" marB="0"/>
                </a:tc>
                <a:tc>
                  <a:txBody>
                    <a:bodyPr/>
                    <a:lstStyle/>
                    <a:p>
                      <a:pPr marL="274320" marR="0" algn="just">
                        <a:lnSpc>
                          <a:spcPct val="107000"/>
                        </a:lnSpc>
                        <a:spcBef>
                          <a:spcPts val="0"/>
                        </a:spcBef>
                        <a:spcAft>
                          <a:spcPts val="0"/>
                        </a:spcAft>
                      </a:pPr>
                      <a:r>
                        <a:rPr lang="en-GB" sz="900">
                          <a:effectLst/>
                        </a:rPr>
                        <a:t>Activities</a:t>
                      </a:r>
                      <a:endParaRPr lang="en-US" sz="1000">
                        <a:effectLst/>
                        <a:latin typeface="Calibri" panose="020F0502020204030204" pitchFamily="34" charset="0"/>
                        <a:cs typeface="Times New Roman" panose="02020603050405020304" pitchFamily="18" charset="0"/>
                      </a:endParaRPr>
                    </a:p>
                  </a:txBody>
                  <a:tcPr marL="0" marR="0" marT="0" marB="0"/>
                </a:tc>
                <a:tc>
                  <a:txBody>
                    <a:bodyPr/>
                    <a:lstStyle/>
                    <a:p>
                      <a:pPr marL="274320" marR="0" algn="just">
                        <a:lnSpc>
                          <a:spcPct val="107000"/>
                        </a:lnSpc>
                        <a:spcBef>
                          <a:spcPts val="0"/>
                        </a:spcBef>
                        <a:spcAft>
                          <a:spcPts val="0"/>
                        </a:spcAft>
                      </a:pPr>
                      <a:r>
                        <a:rPr lang="en-GB" sz="900">
                          <a:effectLst/>
                        </a:rPr>
                        <a:t>Outputs</a:t>
                      </a:r>
                      <a:endParaRPr lang="en-US" sz="100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657670355"/>
                  </a:ext>
                </a:extLst>
              </a:tr>
              <a:tr h="843398">
                <a:tc>
                  <a:txBody>
                    <a:bodyPr/>
                    <a:lstStyle/>
                    <a:p>
                      <a:pPr marL="274320" marR="0" algn="just">
                        <a:lnSpc>
                          <a:spcPct val="107000"/>
                        </a:lnSpc>
                        <a:spcBef>
                          <a:spcPts val="0"/>
                        </a:spcBef>
                        <a:spcAft>
                          <a:spcPts val="0"/>
                        </a:spcAft>
                      </a:pPr>
                      <a:r>
                        <a:rPr lang="en-GB" sz="900">
                          <a:effectLst/>
                        </a:rPr>
                        <a:t> </a:t>
                      </a:r>
                      <a:endParaRPr lang="en-US" sz="1000">
                        <a:effectLst/>
                      </a:endParaRPr>
                    </a:p>
                    <a:p>
                      <a:pPr algn="just">
                        <a:lnSpc>
                          <a:spcPct val="107000"/>
                        </a:lnSpc>
                        <a:spcAft>
                          <a:spcPts val="0"/>
                        </a:spcAft>
                      </a:pPr>
                      <a:r>
                        <a:rPr lang="en-GB" sz="900">
                          <a:effectLst/>
                        </a:rPr>
                        <a:t>  National </a:t>
                      </a:r>
                      <a:endParaRPr lang="en-US" sz="1000">
                        <a:effectLst/>
                        <a:latin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07000"/>
                        </a:lnSpc>
                        <a:spcBef>
                          <a:spcPts val="0"/>
                        </a:spcBef>
                        <a:spcAft>
                          <a:spcPts val="0"/>
                        </a:spcAft>
                        <a:buFont typeface="Wingdings" panose="05000000000000000000" pitchFamily="2" charset="2"/>
                        <a:buChar char=""/>
                      </a:pPr>
                      <a:r>
                        <a:rPr lang="en-GB" sz="900" dirty="0">
                          <a:effectLst/>
                        </a:rPr>
                        <a:t>Meeting with stakeholders like the ministries, donors, parliamentarians, media </a:t>
                      </a:r>
                      <a:r>
                        <a:rPr lang="en-GB" sz="900" dirty="0" err="1">
                          <a:effectLst/>
                        </a:rPr>
                        <a:t>etc</a:t>
                      </a:r>
                      <a:r>
                        <a:rPr lang="en-GB" sz="900" dirty="0">
                          <a:effectLst/>
                        </a:rPr>
                        <a:t> to discuss the findings.</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pPr>
                      <a:r>
                        <a:rPr lang="en-GB" sz="900" dirty="0">
                          <a:effectLst/>
                        </a:rPr>
                        <a:t>Taking note of the commitments made.</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pPr>
                      <a:r>
                        <a:rPr lang="en-GB" sz="900" dirty="0">
                          <a:effectLst/>
                        </a:rPr>
                        <a:t>Feed back to the community monitors and community members.</a:t>
                      </a:r>
                      <a:endParaRPr lang="en-US" sz="1000" dirty="0">
                        <a:effectLst/>
                        <a:latin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07000"/>
                        </a:lnSpc>
                        <a:spcBef>
                          <a:spcPts val="0"/>
                        </a:spcBef>
                        <a:spcAft>
                          <a:spcPts val="0"/>
                        </a:spcAft>
                        <a:buFont typeface="Wingdings" panose="05000000000000000000" pitchFamily="2" charset="2"/>
                        <a:buChar char=""/>
                      </a:pPr>
                      <a:r>
                        <a:rPr lang="en-GB" sz="900">
                          <a:effectLst/>
                        </a:rPr>
                        <a:t>Issues raised are for follow up</a:t>
                      </a:r>
                      <a:endParaRPr lang="en-US" sz="1000">
                        <a:effectLst/>
                      </a:endParaRPr>
                    </a:p>
                    <a:p>
                      <a:pPr marL="243205" marR="0">
                        <a:lnSpc>
                          <a:spcPct val="107000"/>
                        </a:lnSpc>
                        <a:spcBef>
                          <a:spcPts val="0"/>
                        </a:spcBef>
                        <a:spcAft>
                          <a:spcPts val="0"/>
                        </a:spcAft>
                      </a:pPr>
                      <a:r>
                        <a:rPr lang="en-GB" sz="900">
                          <a:effectLst/>
                        </a:rPr>
                        <a:t>Media coverage.</a:t>
                      </a:r>
                      <a:endParaRPr lang="en-US" sz="100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525665127"/>
                  </a:ext>
                </a:extLst>
              </a:tr>
              <a:tr h="1524125">
                <a:tc>
                  <a:txBody>
                    <a:bodyPr/>
                    <a:lstStyle/>
                    <a:p>
                      <a:pPr marL="274320" marR="0" algn="just">
                        <a:lnSpc>
                          <a:spcPct val="107000"/>
                        </a:lnSpc>
                        <a:spcBef>
                          <a:spcPts val="0"/>
                        </a:spcBef>
                        <a:spcAft>
                          <a:spcPts val="0"/>
                        </a:spcAft>
                      </a:pPr>
                      <a:r>
                        <a:rPr lang="en-GB" sz="900">
                          <a:effectLst/>
                        </a:rPr>
                        <a:t> </a:t>
                      </a:r>
                      <a:endParaRPr lang="en-US" sz="1000">
                        <a:effectLst/>
                      </a:endParaRPr>
                    </a:p>
                    <a:p>
                      <a:pPr marL="274320" marR="0" algn="just">
                        <a:lnSpc>
                          <a:spcPct val="107000"/>
                        </a:lnSpc>
                        <a:spcBef>
                          <a:spcPts val="0"/>
                        </a:spcBef>
                        <a:spcAft>
                          <a:spcPts val="0"/>
                        </a:spcAft>
                      </a:pPr>
                      <a:r>
                        <a:rPr lang="en-GB" sz="900">
                          <a:effectLst/>
                        </a:rPr>
                        <a:t> </a:t>
                      </a:r>
                      <a:endParaRPr lang="en-US" sz="1000">
                        <a:effectLst/>
                      </a:endParaRPr>
                    </a:p>
                    <a:p>
                      <a:pPr algn="just">
                        <a:lnSpc>
                          <a:spcPct val="107000"/>
                        </a:lnSpc>
                        <a:spcAft>
                          <a:spcPts val="0"/>
                        </a:spcAft>
                      </a:pPr>
                      <a:r>
                        <a:rPr lang="en-GB" sz="900">
                          <a:effectLst/>
                        </a:rPr>
                        <a:t>  District</a:t>
                      </a:r>
                      <a:endParaRPr lang="en-US" sz="1000">
                        <a:effectLst/>
                        <a:latin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07000"/>
                        </a:lnSpc>
                        <a:spcBef>
                          <a:spcPts val="0"/>
                        </a:spcBef>
                        <a:spcAft>
                          <a:spcPts val="0"/>
                        </a:spcAft>
                        <a:buFont typeface="Wingdings" panose="05000000000000000000" pitchFamily="2" charset="2"/>
                        <a:buChar char=""/>
                      </a:pPr>
                      <a:r>
                        <a:rPr lang="en-GB" sz="900" dirty="0">
                          <a:effectLst/>
                        </a:rPr>
                        <a:t>Districts dialogues</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pPr>
                      <a:r>
                        <a:rPr lang="en-GB" sz="900" dirty="0">
                          <a:effectLst/>
                        </a:rPr>
                        <a:t>Pulling  out  of  critical  issues  to  be submitted   to   the   line   ministries, </a:t>
                      </a:r>
                      <a:r>
                        <a:rPr lang="en-GB" sz="900" dirty="0" err="1">
                          <a:effectLst/>
                        </a:rPr>
                        <a:t>MoFED</a:t>
                      </a:r>
                      <a:r>
                        <a:rPr lang="en-GB" sz="900" dirty="0">
                          <a:effectLst/>
                        </a:rPr>
                        <a:t>,</a:t>
                      </a:r>
                      <a:r>
                        <a:rPr lang="en-GB" sz="900" spc="120" dirty="0">
                          <a:effectLst/>
                        </a:rPr>
                        <a:t> </a:t>
                      </a:r>
                      <a:r>
                        <a:rPr lang="en-GB" sz="900" dirty="0">
                          <a:effectLst/>
                        </a:rPr>
                        <a:t>O</a:t>
                      </a:r>
                      <a:r>
                        <a:rPr lang="en-GB" sz="900" spc="-15" dirty="0">
                          <a:effectLst/>
                        </a:rPr>
                        <a:t>P</a:t>
                      </a:r>
                      <a:r>
                        <a:rPr lang="en-GB" sz="900" dirty="0">
                          <a:effectLst/>
                        </a:rPr>
                        <a:t>M,</a:t>
                      </a:r>
                      <a:r>
                        <a:rPr lang="en-GB" sz="900" spc="120" dirty="0">
                          <a:effectLst/>
                        </a:rPr>
                        <a:t> </a:t>
                      </a:r>
                      <a:r>
                        <a:rPr lang="en-GB" sz="900" dirty="0" err="1">
                          <a:effectLst/>
                        </a:rPr>
                        <a:t>MoLG</a:t>
                      </a:r>
                      <a:r>
                        <a:rPr lang="en-GB" sz="900" spc="110" dirty="0">
                          <a:effectLst/>
                        </a:rPr>
                        <a:t> </a:t>
                      </a:r>
                      <a:r>
                        <a:rPr lang="en-GB" sz="900" dirty="0">
                          <a:effectLst/>
                        </a:rPr>
                        <a:t>and</a:t>
                      </a:r>
                      <a:r>
                        <a:rPr lang="en-GB" sz="900" spc="100" dirty="0">
                          <a:effectLst/>
                        </a:rPr>
                        <a:t> </a:t>
                      </a:r>
                      <a:r>
                        <a:rPr lang="en-GB" sz="900" dirty="0">
                          <a:effectLst/>
                        </a:rPr>
                        <a:t>oth</a:t>
                      </a:r>
                      <a:r>
                        <a:rPr lang="en-GB" sz="900" spc="5" dirty="0">
                          <a:effectLst/>
                        </a:rPr>
                        <a:t>e</a:t>
                      </a:r>
                      <a:r>
                        <a:rPr lang="en-GB" sz="900" dirty="0">
                          <a:effectLst/>
                        </a:rPr>
                        <a:t>r</a:t>
                      </a:r>
                      <a:r>
                        <a:rPr lang="en-GB" sz="900" spc="115" dirty="0">
                          <a:effectLst/>
                        </a:rPr>
                        <a:t> </a:t>
                      </a:r>
                      <a:r>
                        <a:rPr lang="en-GB" sz="900" dirty="0">
                          <a:effectLst/>
                        </a:rPr>
                        <a:t>pol</a:t>
                      </a:r>
                      <a:r>
                        <a:rPr lang="en-GB" sz="900" spc="-5" dirty="0">
                          <a:effectLst/>
                        </a:rPr>
                        <a:t>i</a:t>
                      </a:r>
                      <a:r>
                        <a:rPr lang="en-GB" sz="900" spc="5" dirty="0">
                          <a:effectLst/>
                        </a:rPr>
                        <a:t>c</a:t>
                      </a:r>
                      <a:r>
                        <a:rPr lang="en-GB" sz="900" dirty="0">
                          <a:effectLst/>
                        </a:rPr>
                        <a:t>y </a:t>
                      </a:r>
                      <a:r>
                        <a:rPr lang="en-GB" sz="900" spc="5" dirty="0">
                          <a:effectLst/>
                        </a:rPr>
                        <a:t>m</a:t>
                      </a:r>
                      <a:r>
                        <a:rPr lang="en-GB" sz="900" dirty="0">
                          <a:effectLst/>
                        </a:rPr>
                        <a:t>ake</a:t>
                      </a:r>
                      <a:r>
                        <a:rPr lang="en-GB" sz="900" spc="-15" dirty="0">
                          <a:effectLst/>
                        </a:rPr>
                        <a:t>r</a:t>
                      </a:r>
                      <a:r>
                        <a:rPr lang="en-GB" sz="900" dirty="0">
                          <a:effectLst/>
                        </a:rPr>
                        <a:t>s</a:t>
                      </a:r>
                      <a:r>
                        <a:rPr lang="en-GB" sz="900" spc="5" dirty="0">
                          <a:effectLst/>
                        </a:rPr>
                        <a:t> </a:t>
                      </a:r>
                      <a:r>
                        <a:rPr lang="en-GB" sz="900" dirty="0">
                          <a:effectLst/>
                        </a:rPr>
                        <a:t>for </a:t>
                      </a:r>
                      <a:r>
                        <a:rPr lang="en-GB" sz="900" spc="-15" dirty="0">
                          <a:effectLst/>
                        </a:rPr>
                        <a:t>d</a:t>
                      </a:r>
                      <a:r>
                        <a:rPr lang="en-GB" sz="900" spc="5" dirty="0">
                          <a:effectLst/>
                        </a:rPr>
                        <a:t>i</a:t>
                      </a:r>
                      <a:r>
                        <a:rPr lang="en-GB" sz="900" spc="-5" dirty="0">
                          <a:effectLst/>
                        </a:rPr>
                        <a:t>s</a:t>
                      </a:r>
                      <a:r>
                        <a:rPr lang="en-GB" sz="900" spc="5" dirty="0">
                          <a:effectLst/>
                        </a:rPr>
                        <a:t>c</a:t>
                      </a:r>
                      <a:r>
                        <a:rPr lang="en-GB" sz="900" spc="-10" dirty="0">
                          <a:effectLst/>
                        </a:rPr>
                        <a:t>u</a:t>
                      </a:r>
                      <a:r>
                        <a:rPr lang="en-GB" sz="900" spc="-5" dirty="0">
                          <a:effectLst/>
                        </a:rPr>
                        <a:t>s</a:t>
                      </a:r>
                      <a:r>
                        <a:rPr lang="en-GB" sz="900" spc="5" dirty="0">
                          <a:effectLst/>
                        </a:rPr>
                        <a:t>si</a:t>
                      </a:r>
                      <a:r>
                        <a:rPr lang="en-GB" sz="900" dirty="0">
                          <a:effectLst/>
                        </a:rPr>
                        <a:t>on</a:t>
                      </a:r>
                      <a:r>
                        <a:rPr lang="en-GB" sz="900" spc="-5" dirty="0">
                          <a:effectLst/>
                        </a:rPr>
                        <a:t> </a:t>
                      </a:r>
                      <a:r>
                        <a:rPr lang="en-GB" sz="900" dirty="0">
                          <a:effectLst/>
                        </a:rPr>
                        <a:t>a</a:t>
                      </a:r>
                      <a:r>
                        <a:rPr lang="en-GB" sz="900" spc="-15" dirty="0">
                          <a:effectLst/>
                        </a:rPr>
                        <a:t>n</a:t>
                      </a:r>
                      <a:r>
                        <a:rPr lang="en-GB" sz="900" dirty="0">
                          <a:effectLst/>
                        </a:rPr>
                        <a:t>d fo</a:t>
                      </a:r>
                      <a:r>
                        <a:rPr lang="en-GB" sz="900" spc="5" dirty="0">
                          <a:effectLst/>
                        </a:rPr>
                        <a:t>l</a:t>
                      </a:r>
                      <a:r>
                        <a:rPr lang="en-GB" sz="900" dirty="0">
                          <a:effectLst/>
                        </a:rPr>
                        <a:t>low up</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pPr>
                      <a:r>
                        <a:rPr lang="en-GB" sz="900" spc="5" dirty="0">
                          <a:effectLst/>
                        </a:rPr>
                        <a:t>T</a:t>
                      </a:r>
                      <a:r>
                        <a:rPr lang="en-GB" sz="900" dirty="0">
                          <a:effectLst/>
                        </a:rPr>
                        <a:t>aki</a:t>
                      </a:r>
                      <a:r>
                        <a:rPr lang="en-GB" sz="900" spc="-5" dirty="0">
                          <a:effectLst/>
                        </a:rPr>
                        <a:t>n</a:t>
                      </a:r>
                      <a:r>
                        <a:rPr lang="en-GB" sz="900" dirty="0">
                          <a:effectLst/>
                        </a:rPr>
                        <a:t>g note of</a:t>
                      </a:r>
                      <a:r>
                        <a:rPr lang="en-GB" sz="900" spc="160" dirty="0">
                          <a:effectLst/>
                        </a:rPr>
                        <a:t> </a:t>
                      </a:r>
                      <a:r>
                        <a:rPr lang="en-GB" sz="900" spc="-15" dirty="0">
                          <a:effectLst/>
                        </a:rPr>
                        <a:t>t</a:t>
                      </a:r>
                      <a:r>
                        <a:rPr lang="en-GB" sz="900" dirty="0">
                          <a:effectLst/>
                        </a:rPr>
                        <a:t>he </a:t>
                      </a:r>
                      <a:r>
                        <a:rPr lang="en-GB" sz="900" spc="-5" dirty="0">
                          <a:effectLst/>
                        </a:rPr>
                        <a:t>c</a:t>
                      </a:r>
                      <a:r>
                        <a:rPr lang="en-GB" sz="900" dirty="0">
                          <a:effectLst/>
                        </a:rPr>
                        <a:t>o</a:t>
                      </a:r>
                      <a:r>
                        <a:rPr lang="en-GB" sz="900" spc="-5" dirty="0">
                          <a:effectLst/>
                        </a:rPr>
                        <a:t>m</a:t>
                      </a:r>
                      <a:r>
                        <a:rPr lang="en-GB" sz="900" spc="5" dirty="0">
                          <a:effectLst/>
                        </a:rPr>
                        <a:t>mi</a:t>
                      </a:r>
                      <a:r>
                        <a:rPr lang="en-GB" sz="900" spc="-15" dirty="0">
                          <a:effectLst/>
                        </a:rPr>
                        <a:t>t</a:t>
                      </a:r>
                      <a:r>
                        <a:rPr lang="en-GB" sz="900" spc="5" dirty="0">
                          <a:effectLst/>
                        </a:rPr>
                        <a:t>m</a:t>
                      </a:r>
                      <a:r>
                        <a:rPr lang="en-GB" sz="900" dirty="0">
                          <a:effectLst/>
                        </a:rPr>
                        <a:t>en</a:t>
                      </a:r>
                      <a:r>
                        <a:rPr lang="en-GB" sz="900" spc="-15" dirty="0">
                          <a:effectLst/>
                        </a:rPr>
                        <a:t>t</a:t>
                      </a:r>
                      <a:r>
                        <a:rPr lang="en-GB" sz="900" dirty="0">
                          <a:effectLst/>
                        </a:rPr>
                        <a:t>s </a:t>
                      </a:r>
                      <a:r>
                        <a:rPr lang="en-GB" sz="900" spc="5" dirty="0">
                          <a:effectLst/>
                        </a:rPr>
                        <a:t>m</a:t>
                      </a:r>
                      <a:r>
                        <a:rPr lang="en-GB" sz="900" dirty="0">
                          <a:effectLst/>
                        </a:rPr>
                        <a:t>ade</a:t>
                      </a:r>
                      <a:r>
                        <a:rPr lang="en-GB" sz="900" spc="20" dirty="0">
                          <a:effectLst/>
                        </a:rPr>
                        <a:t> </a:t>
                      </a:r>
                      <a:r>
                        <a:rPr lang="en-GB" sz="900" dirty="0">
                          <a:effectLst/>
                        </a:rPr>
                        <a:t>to</a:t>
                      </a:r>
                      <a:r>
                        <a:rPr lang="en-GB" sz="900" spc="20" dirty="0">
                          <a:effectLst/>
                        </a:rPr>
                        <a:t> </a:t>
                      </a:r>
                      <a:r>
                        <a:rPr lang="en-GB" sz="900" dirty="0">
                          <a:effectLst/>
                        </a:rPr>
                        <a:t>t</a:t>
                      </a:r>
                      <a:r>
                        <a:rPr lang="en-GB" sz="900" spc="-10" dirty="0">
                          <a:effectLst/>
                        </a:rPr>
                        <a:t>h</a:t>
                      </a:r>
                      <a:r>
                        <a:rPr lang="en-GB" sz="900" dirty="0">
                          <a:effectLst/>
                        </a:rPr>
                        <a:t>e</a:t>
                      </a:r>
                      <a:r>
                        <a:rPr lang="en-GB" sz="900" spc="20" dirty="0">
                          <a:effectLst/>
                        </a:rPr>
                        <a:t> </a:t>
                      </a:r>
                      <a:r>
                        <a:rPr lang="en-GB" sz="900" spc="5" dirty="0">
                          <a:effectLst/>
                        </a:rPr>
                        <a:t>c</a:t>
                      </a:r>
                      <a:r>
                        <a:rPr lang="en-GB" sz="900" spc="-10" dirty="0">
                          <a:effectLst/>
                        </a:rPr>
                        <a:t>o</a:t>
                      </a:r>
                      <a:r>
                        <a:rPr lang="en-GB" sz="900" spc="5" dirty="0">
                          <a:effectLst/>
                        </a:rPr>
                        <a:t>m</a:t>
                      </a:r>
                      <a:r>
                        <a:rPr lang="en-GB" sz="900" spc="-5" dirty="0">
                          <a:effectLst/>
                        </a:rPr>
                        <a:t>m</a:t>
                      </a:r>
                      <a:r>
                        <a:rPr lang="en-GB" sz="900" dirty="0">
                          <a:effectLst/>
                        </a:rPr>
                        <a:t>unity </a:t>
                      </a:r>
                      <a:r>
                        <a:rPr lang="en-GB" sz="900" spc="5" dirty="0">
                          <a:effectLst/>
                        </a:rPr>
                        <a:t>m</a:t>
                      </a:r>
                      <a:r>
                        <a:rPr lang="en-GB" sz="900" spc="-10" dirty="0">
                          <a:effectLst/>
                        </a:rPr>
                        <a:t>e</a:t>
                      </a:r>
                      <a:r>
                        <a:rPr lang="en-GB" sz="900" spc="5" dirty="0">
                          <a:effectLst/>
                        </a:rPr>
                        <a:t>m</a:t>
                      </a:r>
                      <a:r>
                        <a:rPr lang="en-GB" sz="900" spc="-5" dirty="0">
                          <a:effectLst/>
                        </a:rPr>
                        <a:t>b</a:t>
                      </a:r>
                      <a:r>
                        <a:rPr lang="en-GB" sz="900" dirty="0">
                          <a:effectLst/>
                        </a:rPr>
                        <a:t>e</a:t>
                      </a:r>
                      <a:r>
                        <a:rPr lang="en-GB" sz="900" spc="-10" dirty="0">
                          <a:effectLst/>
                        </a:rPr>
                        <a:t>r</a:t>
                      </a:r>
                      <a:r>
                        <a:rPr lang="en-GB" sz="900" dirty="0">
                          <a:effectLst/>
                        </a:rPr>
                        <a:t>s</a:t>
                      </a:r>
                      <a:r>
                        <a:rPr lang="en-GB" sz="900" spc="25" dirty="0">
                          <a:effectLst/>
                        </a:rPr>
                        <a:t> </a:t>
                      </a:r>
                      <a:r>
                        <a:rPr lang="en-GB" sz="900" dirty="0">
                          <a:effectLst/>
                        </a:rPr>
                        <a:t>on the </a:t>
                      </a:r>
                      <a:r>
                        <a:rPr lang="en-GB" sz="900" spc="-5" dirty="0">
                          <a:effectLst/>
                        </a:rPr>
                        <a:t>i</a:t>
                      </a:r>
                      <a:r>
                        <a:rPr lang="en-GB" sz="900" spc="5" dirty="0">
                          <a:effectLst/>
                        </a:rPr>
                        <a:t>s</a:t>
                      </a:r>
                      <a:r>
                        <a:rPr lang="en-GB" sz="900" spc="-5" dirty="0">
                          <a:effectLst/>
                        </a:rPr>
                        <a:t>s</a:t>
                      </a:r>
                      <a:r>
                        <a:rPr lang="en-GB" sz="900" dirty="0">
                          <a:effectLst/>
                        </a:rPr>
                        <a:t>u</a:t>
                      </a:r>
                      <a:r>
                        <a:rPr lang="en-GB" sz="900" spc="-10" dirty="0">
                          <a:effectLst/>
                        </a:rPr>
                        <a:t>e</a:t>
                      </a:r>
                      <a:r>
                        <a:rPr lang="en-GB" sz="900" dirty="0">
                          <a:effectLst/>
                        </a:rPr>
                        <a:t>s</a:t>
                      </a:r>
                      <a:r>
                        <a:rPr lang="en-GB" sz="900" spc="5" dirty="0">
                          <a:effectLst/>
                        </a:rPr>
                        <a:t> </a:t>
                      </a:r>
                      <a:r>
                        <a:rPr lang="en-GB" sz="900" spc="-5" dirty="0">
                          <a:effectLst/>
                        </a:rPr>
                        <a:t>r</a:t>
                      </a:r>
                      <a:r>
                        <a:rPr lang="en-GB" sz="900" dirty="0">
                          <a:effectLst/>
                        </a:rPr>
                        <a:t>a</a:t>
                      </a:r>
                      <a:r>
                        <a:rPr lang="en-GB" sz="900" spc="-5" dirty="0">
                          <a:effectLst/>
                        </a:rPr>
                        <a:t>i</a:t>
                      </a:r>
                      <a:r>
                        <a:rPr lang="en-GB" sz="900" spc="5" dirty="0">
                          <a:effectLst/>
                        </a:rPr>
                        <a:t>s</a:t>
                      </a:r>
                      <a:r>
                        <a:rPr lang="en-GB" sz="900" dirty="0">
                          <a:effectLst/>
                        </a:rPr>
                        <a:t>ed.</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pPr>
                      <a:r>
                        <a:rPr lang="en-GB" sz="900" spc="-5" dirty="0">
                          <a:effectLst/>
                        </a:rPr>
                        <a:t>F</a:t>
                      </a:r>
                      <a:r>
                        <a:rPr lang="en-GB" sz="900" dirty="0">
                          <a:effectLst/>
                        </a:rPr>
                        <a:t>ollow</a:t>
                      </a:r>
                      <a:r>
                        <a:rPr lang="en-GB" sz="900" spc="160" dirty="0">
                          <a:effectLst/>
                        </a:rPr>
                        <a:t> </a:t>
                      </a:r>
                      <a:r>
                        <a:rPr lang="en-GB" sz="900" dirty="0">
                          <a:effectLst/>
                        </a:rPr>
                        <a:t>up</a:t>
                      </a:r>
                      <a:r>
                        <a:rPr lang="en-GB" sz="900" spc="165" dirty="0">
                          <a:effectLst/>
                        </a:rPr>
                        <a:t> </a:t>
                      </a:r>
                      <a:r>
                        <a:rPr lang="en-GB" sz="900" spc="5" dirty="0">
                          <a:effectLst/>
                        </a:rPr>
                        <a:t>m</a:t>
                      </a:r>
                      <a:r>
                        <a:rPr lang="en-GB" sz="900" spc="-10" dirty="0">
                          <a:effectLst/>
                        </a:rPr>
                        <a:t>e</a:t>
                      </a:r>
                      <a:r>
                        <a:rPr lang="en-GB" sz="900" dirty="0">
                          <a:effectLst/>
                        </a:rPr>
                        <a:t>et</a:t>
                      </a:r>
                      <a:r>
                        <a:rPr lang="en-GB" sz="900" spc="5" dirty="0">
                          <a:effectLst/>
                        </a:rPr>
                        <a:t>i</a:t>
                      </a:r>
                      <a:r>
                        <a:rPr lang="en-GB" sz="900" spc="-5" dirty="0">
                          <a:effectLst/>
                        </a:rPr>
                        <a:t>ng</a:t>
                      </a:r>
                      <a:r>
                        <a:rPr lang="en-GB" sz="900" dirty="0">
                          <a:effectLst/>
                        </a:rPr>
                        <a:t>s</a:t>
                      </a:r>
                      <a:r>
                        <a:rPr lang="en-GB" sz="900" spc="170" dirty="0">
                          <a:effectLst/>
                        </a:rPr>
                        <a:t> </a:t>
                      </a:r>
                      <a:r>
                        <a:rPr lang="en-GB" sz="900" dirty="0">
                          <a:effectLst/>
                        </a:rPr>
                        <a:t>wi</a:t>
                      </a:r>
                      <a:r>
                        <a:rPr lang="en-GB" sz="900" spc="-10" dirty="0">
                          <a:effectLst/>
                        </a:rPr>
                        <a:t>t</a:t>
                      </a:r>
                      <a:r>
                        <a:rPr lang="en-GB" sz="900" dirty="0">
                          <a:effectLst/>
                        </a:rPr>
                        <a:t>h</a:t>
                      </a:r>
                      <a:r>
                        <a:rPr lang="en-GB" sz="900" spc="155" dirty="0">
                          <a:effectLst/>
                        </a:rPr>
                        <a:t> </a:t>
                      </a:r>
                      <a:r>
                        <a:rPr lang="en-GB" sz="900" dirty="0">
                          <a:effectLst/>
                        </a:rPr>
                        <a:t>the</a:t>
                      </a:r>
                      <a:r>
                        <a:rPr lang="en-GB" sz="900" spc="165" dirty="0">
                          <a:effectLst/>
                        </a:rPr>
                        <a:t> </a:t>
                      </a:r>
                      <a:r>
                        <a:rPr lang="en-GB" sz="900" dirty="0">
                          <a:effectLst/>
                        </a:rPr>
                        <a:t>d</a:t>
                      </a:r>
                      <a:r>
                        <a:rPr lang="en-GB" sz="900" spc="5" dirty="0">
                          <a:effectLst/>
                        </a:rPr>
                        <a:t>is</a:t>
                      </a:r>
                      <a:r>
                        <a:rPr lang="en-GB" sz="900" dirty="0">
                          <a:effectLst/>
                        </a:rPr>
                        <a:t>t</a:t>
                      </a:r>
                      <a:r>
                        <a:rPr lang="en-GB" sz="900" spc="-15" dirty="0">
                          <a:effectLst/>
                        </a:rPr>
                        <a:t>r</a:t>
                      </a:r>
                      <a:r>
                        <a:rPr lang="en-GB" sz="900" spc="5" dirty="0">
                          <a:effectLst/>
                        </a:rPr>
                        <a:t>ic</a:t>
                      </a:r>
                      <a:r>
                        <a:rPr lang="en-GB" sz="900" dirty="0">
                          <a:effectLst/>
                        </a:rPr>
                        <a:t>t of</a:t>
                      </a:r>
                      <a:r>
                        <a:rPr lang="en-GB" sz="900" spc="5" dirty="0">
                          <a:effectLst/>
                        </a:rPr>
                        <a:t>f</a:t>
                      </a:r>
                      <a:r>
                        <a:rPr lang="en-GB" sz="900" spc="-5" dirty="0">
                          <a:effectLst/>
                        </a:rPr>
                        <a:t>i</a:t>
                      </a:r>
                      <a:r>
                        <a:rPr lang="en-GB" sz="900" spc="5" dirty="0">
                          <a:effectLst/>
                        </a:rPr>
                        <a:t>c</a:t>
                      </a:r>
                      <a:r>
                        <a:rPr lang="en-GB" sz="900" spc="-5" dirty="0">
                          <a:effectLst/>
                        </a:rPr>
                        <a:t>i</a:t>
                      </a:r>
                      <a:r>
                        <a:rPr lang="en-GB" sz="900" dirty="0">
                          <a:effectLst/>
                        </a:rPr>
                        <a:t>als</a:t>
                      </a:r>
                      <a:r>
                        <a:rPr lang="en-GB" sz="900" spc="-5" dirty="0">
                          <a:effectLst/>
                        </a:rPr>
                        <a:t> </a:t>
                      </a:r>
                      <a:r>
                        <a:rPr lang="en-GB" sz="900" dirty="0">
                          <a:effectLst/>
                        </a:rPr>
                        <a:t>on</a:t>
                      </a:r>
                      <a:r>
                        <a:rPr lang="en-GB" sz="900" spc="-5" dirty="0">
                          <a:effectLst/>
                        </a:rPr>
                        <a:t> </a:t>
                      </a:r>
                      <a:r>
                        <a:rPr lang="en-GB" sz="900" dirty="0">
                          <a:effectLst/>
                        </a:rPr>
                        <a:t>the </a:t>
                      </a:r>
                      <a:r>
                        <a:rPr lang="en-GB" sz="900" spc="-5" dirty="0">
                          <a:effectLst/>
                        </a:rPr>
                        <a:t>c</a:t>
                      </a:r>
                      <a:r>
                        <a:rPr lang="en-GB" sz="900" dirty="0">
                          <a:effectLst/>
                        </a:rPr>
                        <a:t>o</a:t>
                      </a:r>
                      <a:r>
                        <a:rPr lang="en-GB" sz="900" spc="-5" dirty="0">
                          <a:effectLst/>
                        </a:rPr>
                        <a:t>mm</a:t>
                      </a:r>
                      <a:r>
                        <a:rPr lang="en-GB" sz="900" spc="5" dirty="0">
                          <a:effectLst/>
                        </a:rPr>
                        <a:t>i</a:t>
                      </a:r>
                      <a:r>
                        <a:rPr lang="en-GB" sz="900" dirty="0">
                          <a:effectLst/>
                        </a:rPr>
                        <a:t>t</a:t>
                      </a:r>
                      <a:r>
                        <a:rPr lang="en-GB" sz="900" spc="-10" dirty="0">
                          <a:effectLst/>
                        </a:rPr>
                        <a:t>me</a:t>
                      </a:r>
                      <a:r>
                        <a:rPr lang="en-GB" sz="900" spc="-5" dirty="0">
                          <a:effectLst/>
                        </a:rPr>
                        <a:t>n</a:t>
                      </a:r>
                      <a:r>
                        <a:rPr lang="en-GB" sz="900" dirty="0">
                          <a:effectLst/>
                        </a:rPr>
                        <a:t>t</a:t>
                      </a:r>
                      <a:r>
                        <a:rPr lang="en-GB" sz="900" spc="-5" dirty="0">
                          <a:effectLst/>
                        </a:rPr>
                        <a:t> </a:t>
                      </a:r>
                      <a:r>
                        <a:rPr lang="en-GB" sz="900" spc="5" dirty="0">
                          <a:effectLst/>
                        </a:rPr>
                        <a:t>m</a:t>
                      </a:r>
                      <a:r>
                        <a:rPr lang="en-GB" sz="900" dirty="0">
                          <a:effectLst/>
                        </a:rPr>
                        <a:t>ade.</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pPr>
                      <a:r>
                        <a:rPr lang="en-GB" sz="900" spc="-5" dirty="0">
                          <a:effectLst/>
                        </a:rPr>
                        <a:t>F</a:t>
                      </a:r>
                      <a:r>
                        <a:rPr lang="en-GB" sz="900" dirty="0">
                          <a:effectLst/>
                        </a:rPr>
                        <a:t>eed </a:t>
                      </a:r>
                      <a:r>
                        <a:rPr lang="en-GB" sz="900" spc="-5" dirty="0">
                          <a:effectLst/>
                        </a:rPr>
                        <a:t>b</a:t>
                      </a:r>
                      <a:r>
                        <a:rPr lang="en-GB" sz="900" dirty="0">
                          <a:effectLst/>
                        </a:rPr>
                        <a:t>a</a:t>
                      </a:r>
                      <a:r>
                        <a:rPr lang="en-GB" sz="900" spc="5" dirty="0">
                          <a:effectLst/>
                        </a:rPr>
                        <a:t>c</a:t>
                      </a:r>
                      <a:r>
                        <a:rPr lang="en-GB" sz="900" dirty="0">
                          <a:effectLst/>
                        </a:rPr>
                        <a:t>k to </a:t>
                      </a:r>
                      <a:r>
                        <a:rPr lang="en-GB" sz="900" spc="-15" dirty="0">
                          <a:effectLst/>
                        </a:rPr>
                        <a:t>t</a:t>
                      </a:r>
                      <a:r>
                        <a:rPr lang="en-GB" sz="900" dirty="0">
                          <a:effectLst/>
                        </a:rPr>
                        <a:t>he </a:t>
                      </a:r>
                      <a:r>
                        <a:rPr lang="en-GB" sz="900" spc="5" dirty="0">
                          <a:effectLst/>
                        </a:rPr>
                        <a:t>c</a:t>
                      </a:r>
                      <a:r>
                        <a:rPr lang="en-GB" sz="900" spc="-10" dirty="0">
                          <a:effectLst/>
                        </a:rPr>
                        <a:t>o</a:t>
                      </a:r>
                      <a:r>
                        <a:rPr lang="en-GB" sz="900" spc="5" dirty="0">
                          <a:effectLst/>
                        </a:rPr>
                        <a:t>m</a:t>
                      </a:r>
                      <a:r>
                        <a:rPr lang="en-GB" sz="900" spc="-5" dirty="0">
                          <a:effectLst/>
                        </a:rPr>
                        <a:t>m</a:t>
                      </a:r>
                      <a:r>
                        <a:rPr lang="en-GB" sz="900" dirty="0">
                          <a:effectLst/>
                        </a:rPr>
                        <a:t>unity </a:t>
                      </a:r>
                      <a:r>
                        <a:rPr lang="en-GB" sz="900" spc="5" dirty="0">
                          <a:effectLst/>
                        </a:rPr>
                        <a:t>m</a:t>
                      </a:r>
                      <a:r>
                        <a:rPr lang="en-GB" sz="900" spc="-10" dirty="0">
                          <a:effectLst/>
                        </a:rPr>
                        <a:t>e</a:t>
                      </a:r>
                      <a:r>
                        <a:rPr lang="en-GB" sz="900" spc="5" dirty="0">
                          <a:effectLst/>
                        </a:rPr>
                        <a:t>m</a:t>
                      </a:r>
                      <a:r>
                        <a:rPr lang="en-GB" sz="900" spc="-5" dirty="0">
                          <a:effectLst/>
                        </a:rPr>
                        <a:t>b</a:t>
                      </a:r>
                      <a:r>
                        <a:rPr lang="en-GB" sz="900" dirty="0">
                          <a:effectLst/>
                        </a:rPr>
                        <a:t>e</a:t>
                      </a:r>
                      <a:r>
                        <a:rPr lang="en-GB" sz="900" spc="-10" dirty="0">
                          <a:effectLst/>
                        </a:rPr>
                        <a:t>r</a:t>
                      </a:r>
                      <a:r>
                        <a:rPr lang="en-GB" sz="900" dirty="0">
                          <a:effectLst/>
                        </a:rPr>
                        <a:t>s</a:t>
                      </a:r>
                      <a:r>
                        <a:rPr lang="en-GB" sz="900" spc="5" dirty="0">
                          <a:effectLst/>
                        </a:rPr>
                        <a:t> </a:t>
                      </a:r>
                      <a:r>
                        <a:rPr lang="en-GB" sz="900" dirty="0">
                          <a:effectLst/>
                        </a:rPr>
                        <a:t>at</a:t>
                      </a:r>
                      <a:r>
                        <a:rPr lang="en-GB" sz="900" spc="-5" dirty="0">
                          <a:effectLst/>
                        </a:rPr>
                        <a:t> </a:t>
                      </a:r>
                      <a:r>
                        <a:rPr lang="en-GB" sz="900" dirty="0">
                          <a:effectLst/>
                        </a:rPr>
                        <a:t>the </a:t>
                      </a:r>
                      <a:r>
                        <a:rPr lang="en-GB" sz="900" spc="-5" dirty="0">
                          <a:effectLst/>
                        </a:rPr>
                        <a:t>s</a:t>
                      </a:r>
                      <a:r>
                        <a:rPr lang="en-GB" sz="900" dirty="0">
                          <a:effectLst/>
                        </a:rPr>
                        <a:t>ub</a:t>
                      </a:r>
                      <a:r>
                        <a:rPr lang="en-GB" sz="900" spc="-5" dirty="0">
                          <a:effectLst/>
                        </a:rPr>
                        <a:t> </a:t>
                      </a:r>
                      <a:r>
                        <a:rPr lang="en-GB" sz="900" spc="5" dirty="0">
                          <a:effectLst/>
                        </a:rPr>
                        <a:t>c</a:t>
                      </a:r>
                      <a:r>
                        <a:rPr lang="en-GB" sz="900" spc="-10" dirty="0">
                          <a:effectLst/>
                        </a:rPr>
                        <a:t>o</a:t>
                      </a:r>
                      <a:r>
                        <a:rPr lang="en-GB" sz="900" dirty="0">
                          <a:effectLst/>
                        </a:rPr>
                        <a:t>un</a:t>
                      </a:r>
                      <a:r>
                        <a:rPr lang="en-GB" sz="900" spc="-15" dirty="0">
                          <a:effectLst/>
                        </a:rPr>
                        <a:t>t</a:t>
                      </a:r>
                      <a:r>
                        <a:rPr lang="en-GB" sz="900" spc="5" dirty="0">
                          <a:effectLst/>
                        </a:rPr>
                        <a:t>i</a:t>
                      </a:r>
                      <a:r>
                        <a:rPr lang="en-GB" sz="900" dirty="0">
                          <a:effectLst/>
                        </a:rPr>
                        <a:t>es</a:t>
                      </a:r>
                      <a:endParaRPr lang="en-US" sz="1000" dirty="0">
                        <a:effectLst/>
                        <a:latin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07000"/>
                        </a:lnSpc>
                        <a:spcBef>
                          <a:spcPts val="0"/>
                        </a:spcBef>
                        <a:spcAft>
                          <a:spcPts val="0"/>
                        </a:spcAft>
                        <a:buFont typeface="Wingdings" panose="05000000000000000000" pitchFamily="2" charset="2"/>
                        <a:buChar char=""/>
                        <a:tabLst>
                          <a:tab pos="217805" algn="l"/>
                        </a:tabLst>
                      </a:pPr>
                      <a:r>
                        <a:rPr lang="en-GB" sz="900">
                          <a:effectLst/>
                        </a:rPr>
                        <a:t>Increased interaction   with district leaders</a:t>
                      </a:r>
                      <a:endParaRPr lang="en-US" sz="1000">
                        <a:effectLst/>
                      </a:endParaRPr>
                    </a:p>
                    <a:p>
                      <a:pPr marL="342900" marR="0" lvl="0" indent="-342900">
                        <a:lnSpc>
                          <a:spcPct val="107000"/>
                        </a:lnSpc>
                        <a:spcBef>
                          <a:spcPts val="0"/>
                        </a:spcBef>
                        <a:spcAft>
                          <a:spcPts val="0"/>
                        </a:spcAft>
                        <a:buFont typeface="Wingdings" panose="05000000000000000000" pitchFamily="2" charset="2"/>
                        <a:buChar char=""/>
                        <a:tabLst>
                          <a:tab pos="217805" algn="l"/>
                        </a:tabLst>
                      </a:pPr>
                      <a:r>
                        <a:rPr lang="en-GB" sz="900">
                          <a:effectLst/>
                        </a:rPr>
                        <a:t>Compilation of national report.</a:t>
                      </a:r>
                      <a:endParaRPr lang="en-US" sz="1000">
                        <a:effectLst/>
                      </a:endParaRPr>
                    </a:p>
                    <a:p>
                      <a:pPr marL="342900" marR="0" lvl="0" indent="-342900">
                        <a:lnSpc>
                          <a:spcPct val="107000"/>
                        </a:lnSpc>
                        <a:spcBef>
                          <a:spcPts val="0"/>
                        </a:spcBef>
                        <a:spcAft>
                          <a:spcPts val="0"/>
                        </a:spcAft>
                        <a:buFont typeface="Wingdings" panose="05000000000000000000" pitchFamily="2" charset="2"/>
                        <a:buChar char=""/>
                        <a:tabLst>
                          <a:tab pos="217805" algn="l"/>
                        </a:tabLst>
                      </a:pPr>
                      <a:r>
                        <a:rPr lang="en-GB" sz="900">
                          <a:effectLst/>
                        </a:rPr>
                        <a:t>Number of commitments made</a:t>
                      </a:r>
                      <a:endParaRPr lang="en-US" sz="1000">
                        <a:effectLst/>
                      </a:endParaRPr>
                    </a:p>
                    <a:p>
                      <a:pPr marL="342900" marR="0" lvl="0" indent="-342900">
                        <a:lnSpc>
                          <a:spcPct val="107000"/>
                        </a:lnSpc>
                        <a:spcBef>
                          <a:spcPts val="0"/>
                        </a:spcBef>
                        <a:spcAft>
                          <a:spcPts val="0"/>
                        </a:spcAft>
                        <a:buFont typeface="Wingdings" panose="05000000000000000000" pitchFamily="2" charset="2"/>
                        <a:buChar char=""/>
                        <a:tabLst>
                          <a:tab pos="217805" algn="l"/>
                        </a:tabLst>
                      </a:pPr>
                      <a:r>
                        <a:rPr lang="en-GB" sz="900">
                          <a:effectLst/>
                        </a:rPr>
                        <a:t>Media coverage</a:t>
                      </a:r>
                      <a:endParaRPr lang="en-US" sz="1000">
                        <a:effectLst/>
                      </a:endParaRPr>
                    </a:p>
                    <a:p>
                      <a:pPr marL="243205" marR="0">
                        <a:lnSpc>
                          <a:spcPct val="107000"/>
                        </a:lnSpc>
                        <a:spcBef>
                          <a:spcPts val="0"/>
                        </a:spcBef>
                        <a:spcAft>
                          <a:spcPts val="0"/>
                        </a:spcAft>
                      </a:pPr>
                      <a:r>
                        <a:rPr lang="en-GB" sz="900">
                          <a:effectLst/>
                        </a:rPr>
                        <a:t> </a:t>
                      </a:r>
                      <a:endParaRPr lang="en-US" sz="1000">
                        <a:effectLst/>
                      </a:endParaRPr>
                    </a:p>
                    <a:p>
                      <a:pPr marL="243205" marR="0">
                        <a:lnSpc>
                          <a:spcPct val="107000"/>
                        </a:lnSpc>
                        <a:spcBef>
                          <a:spcPts val="0"/>
                        </a:spcBef>
                        <a:spcAft>
                          <a:spcPts val="0"/>
                        </a:spcAft>
                      </a:pPr>
                      <a:r>
                        <a:rPr lang="en-GB" sz="900">
                          <a:effectLst/>
                        </a:rPr>
                        <a:t> </a:t>
                      </a:r>
                      <a:endParaRPr lang="en-US" sz="100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05561479"/>
                  </a:ext>
                </a:extLst>
              </a:tr>
              <a:tr h="1443121">
                <a:tc>
                  <a:txBody>
                    <a:bodyPr/>
                    <a:lstStyle/>
                    <a:p>
                      <a:pPr marL="274320" marR="0" algn="just">
                        <a:lnSpc>
                          <a:spcPct val="107000"/>
                        </a:lnSpc>
                        <a:spcBef>
                          <a:spcPts val="0"/>
                        </a:spcBef>
                        <a:spcAft>
                          <a:spcPts val="0"/>
                        </a:spcAft>
                      </a:pPr>
                      <a:r>
                        <a:rPr lang="en-GB" sz="900">
                          <a:effectLst/>
                        </a:rPr>
                        <a:t> </a:t>
                      </a:r>
                      <a:endParaRPr lang="en-US" sz="1000">
                        <a:effectLst/>
                      </a:endParaRPr>
                    </a:p>
                    <a:p>
                      <a:pPr algn="just">
                        <a:lnSpc>
                          <a:spcPct val="107000"/>
                        </a:lnSpc>
                        <a:spcAft>
                          <a:spcPts val="0"/>
                        </a:spcAft>
                      </a:pPr>
                      <a:r>
                        <a:rPr lang="en-GB" sz="900">
                          <a:effectLst/>
                        </a:rPr>
                        <a:t>  Sub-county</a:t>
                      </a:r>
                      <a:endParaRPr lang="en-US" sz="1000">
                        <a:effectLst/>
                        <a:latin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15000"/>
                        </a:lnSpc>
                        <a:spcBef>
                          <a:spcPts val="0"/>
                        </a:spcBef>
                        <a:spcAft>
                          <a:spcPts val="0"/>
                        </a:spcAft>
                        <a:buFont typeface="Wingdings" panose="05000000000000000000" pitchFamily="2" charset="2"/>
                        <a:buChar char=""/>
                        <a:tabLst>
                          <a:tab pos="285750" algn="l"/>
                        </a:tabLst>
                      </a:pPr>
                      <a:r>
                        <a:rPr lang="en-GB" sz="900" spc="5">
                          <a:effectLst/>
                        </a:rPr>
                        <a:t>S</a:t>
                      </a:r>
                      <a:r>
                        <a:rPr lang="en-GB" sz="900">
                          <a:effectLst/>
                        </a:rPr>
                        <a:t>ub</a:t>
                      </a:r>
                      <a:r>
                        <a:rPr lang="en-GB" sz="900" spc="-5">
                          <a:effectLst/>
                        </a:rPr>
                        <a:t> </a:t>
                      </a:r>
                      <a:r>
                        <a:rPr lang="en-GB" sz="900" spc="5">
                          <a:effectLst/>
                        </a:rPr>
                        <a:t>c</a:t>
                      </a:r>
                      <a:r>
                        <a:rPr lang="en-GB" sz="900" spc="-10">
                          <a:effectLst/>
                        </a:rPr>
                        <a:t>o</a:t>
                      </a:r>
                      <a:r>
                        <a:rPr lang="en-GB" sz="900">
                          <a:effectLst/>
                        </a:rPr>
                        <a:t>unty</a:t>
                      </a:r>
                      <a:r>
                        <a:rPr lang="en-GB" sz="900" spc="-5">
                          <a:effectLst/>
                        </a:rPr>
                        <a:t> d</a:t>
                      </a:r>
                      <a:r>
                        <a:rPr lang="en-GB" sz="900" spc="5">
                          <a:effectLst/>
                        </a:rPr>
                        <a:t>i</a:t>
                      </a:r>
                      <a:r>
                        <a:rPr lang="en-GB" sz="900">
                          <a:effectLst/>
                        </a:rPr>
                        <a:t>a</a:t>
                      </a:r>
                      <a:r>
                        <a:rPr lang="en-GB" sz="900" spc="-10">
                          <a:effectLst/>
                        </a:rPr>
                        <a:t>l</a:t>
                      </a:r>
                      <a:r>
                        <a:rPr lang="en-GB" sz="900">
                          <a:effectLst/>
                        </a:rPr>
                        <a:t>o</a:t>
                      </a:r>
                      <a:r>
                        <a:rPr lang="en-GB" sz="900" spc="-5">
                          <a:effectLst/>
                        </a:rPr>
                        <a:t>g</a:t>
                      </a:r>
                      <a:r>
                        <a:rPr lang="en-GB" sz="900">
                          <a:effectLst/>
                        </a:rPr>
                        <a:t>u</a:t>
                      </a:r>
                      <a:r>
                        <a:rPr lang="en-GB" sz="900" spc="-10">
                          <a:effectLst/>
                        </a:rPr>
                        <a:t>e</a:t>
                      </a:r>
                      <a:r>
                        <a:rPr lang="en-GB" sz="900">
                          <a:effectLst/>
                        </a:rPr>
                        <a:t>s</a:t>
                      </a:r>
                      <a:endParaRPr lang="en-US" sz="700">
                        <a:effectLst/>
                      </a:endParaRPr>
                    </a:p>
                    <a:p>
                      <a:pPr marL="342900" marR="0" lvl="0" indent="-342900">
                        <a:lnSpc>
                          <a:spcPct val="115000"/>
                        </a:lnSpc>
                        <a:spcBef>
                          <a:spcPts val="0"/>
                        </a:spcBef>
                        <a:spcAft>
                          <a:spcPts val="0"/>
                        </a:spcAft>
                        <a:buFont typeface="Wingdings" panose="05000000000000000000" pitchFamily="2" charset="2"/>
                        <a:buChar char=""/>
                        <a:tabLst>
                          <a:tab pos="285750" algn="l"/>
                        </a:tabLst>
                      </a:pPr>
                      <a:r>
                        <a:rPr lang="en-GB" sz="900">
                          <a:effectLst/>
                        </a:rPr>
                        <a:t>C</a:t>
                      </a:r>
                      <a:r>
                        <a:rPr lang="en-GB" sz="900" spc="-5">
                          <a:effectLst/>
                        </a:rPr>
                        <a:t>o</a:t>
                      </a:r>
                      <a:r>
                        <a:rPr lang="en-GB" sz="900" spc="5">
                          <a:effectLst/>
                        </a:rPr>
                        <a:t>m</a:t>
                      </a:r>
                      <a:r>
                        <a:rPr lang="en-GB" sz="900">
                          <a:effectLst/>
                        </a:rPr>
                        <a:t>pi</a:t>
                      </a:r>
                      <a:r>
                        <a:rPr lang="en-GB" sz="900" spc="5">
                          <a:effectLst/>
                        </a:rPr>
                        <a:t>l</a:t>
                      </a:r>
                      <a:r>
                        <a:rPr lang="en-GB" sz="900">
                          <a:effectLst/>
                        </a:rPr>
                        <a:t>a</a:t>
                      </a:r>
                      <a:r>
                        <a:rPr lang="en-GB" sz="900" spc="-15">
                          <a:effectLst/>
                        </a:rPr>
                        <a:t>t</a:t>
                      </a:r>
                      <a:r>
                        <a:rPr lang="en-GB" sz="900" spc="5">
                          <a:effectLst/>
                        </a:rPr>
                        <a:t>i</a:t>
                      </a:r>
                      <a:r>
                        <a:rPr lang="en-GB" sz="900">
                          <a:effectLst/>
                        </a:rPr>
                        <a:t>on   </a:t>
                      </a:r>
                      <a:r>
                        <a:rPr lang="en-GB" sz="900" spc="120">
                          <a:effectLst/>
                        </a:rPr>
                        <a:t> </a:t>
                      </a:r>
                      <a:r>
                        <a:rPr lang="en-GB" sz="900">
                          <a:effectLst/>
                        </a:rPr>
                        <a:t>of   </a:t>
                      </a:r>
                      <a:r>
                        <a:rPr lang="en-GB" sz="900" spc="125">
                          <a:effectLst/>
                        </a:rPr>
                        <a:t> </a:t>
                      </a:r>
                      <a:r>
                        <a:rPr lang="en-GB" sz="900" spc="-15">
                          <a:effectLst/>
                        </a:rPr>
                        <a:t>d</a:t>
                      </a:r>
                      <a:r>
                        <a:rPr lang="en-GB" sz="900" spc="-5">
                          <a:effectLst/>
                        </a:rPr>
                        <a:t>i</a:t>
                      </a:r>
                      <a:r>
                        <a:rPr lang="en-GB" sz="900" spc="5">
                          <a:effectLst/>
                        </a:rPr>
                        <a:t>s</a:t>
                      </a:r>
                      <a:r>
                        <a:rPr lang="en-GB" sz="900">
                          <a:effectLst/>
                        </a:rPr>
                        <a:t>tr</a:t>
                      </a:r>
                      <a:r>
                        <a:rPr lang="en-GB" sz="900" spc="-10">
                          <a:effectLst/>
                        </a:rPr>
                        <a:t>i</a:t>
                      </a:r>
                      <a:r>
                        <a:rPr lang="en-GB" sz="900" spc="5">
                          <a:effectLst/>
                        </a:rPr>
                        <a:t>c</a:t>
                      </a:r>
                      <a:r>
                        <a:rPr lang="en-GB" sz="900">
                          <a:effectLst/>
                        </a:rPr>
                        <a:t>t   </a:t>
                      </a:r>
                      <a:r>
                        <a:rPr lang="en-GB" sz="900" spc="110">
                          <a:effectLst/>
                        </a:rPr>
                        <a:t> </a:t>
                      </a:r>
                      <a:r>
                        <a:rPr lang="en-GB" sz="900">
                          <a:effectLst/>
                        </a:rPr>
                        <a:t>d</a:t>
                      </a:r>
                      <a:r>
                        <a:rPr lang="en-GB" sz="900" spc="5">
                          <a:effectLst/>
                        </a:rPr>
                        <a:t>i</a:t>
                      </a:r>
                      <a:r>
                        <a:rPr lang="en-GB" sz="900">
                          <a:effectLst/>
                        </a:rPr>
                        <a:t>alo</a:t>
                      </a:r>
                      <a:r>
                        <a:rPr lang="en-GB" sz="900" spc="-5">
                          <a:effectLst/>
                        </a:rPr>
                        <a:t>g</a:t>
                      </a:r>
                      <a:r>
                        <a:rPr lang="en-GB" sz="900" spc="-10">
                          <a:effectLst/>
                        </a:rPr>
                        <a:t>u</a:t>
                      </a:r>
                      <a:r>
                        <a:rPr lang="en-GB" sz="900">
                          <a:effectLst/>
                        </a:rPr>
                        <a:t>es report on    </a:t>
                      </a:r>
                      <a:r>
                        <a:rPr lang="en-GB" sz="900" spc="95">
                          <a:effectLst/>
                        </a:rPr>
                        <a:t> </a:t>
                      </a:r>
                      <a:r>
                        <a:rPr lang="en-GB" sz="900" spc="-5">
                          <a:effectLst/>
                        </a:rPr>
                        <a:t>is</a:t>
                      </a:r>
                      <a:r>
                        <a:rPr lang="en-GB" sz="900" spc="5">
                          <a:effectLst/>
                        </a:rPr>
                        <a:t>s</a:t>
                      </a:r>
                      <a:r>
                        <a:rPr lang="en-GB" sz="900">
                          <a:effectLst/>
                        </a:rPr>
                        <a:t>u</a:t>
                      </a:r>
                      <a:r>
                        <a:rPr lang="en-GB" sz="900" spc="-10">
                          <a:effectLst/>
                        </a:rPr>
                        <a:t>e</a:t>
                      </a:r>
                      <a:r>
                        <a:rPr lang="en-GB" sz="900">
                          <a:effectLst/>
                        </a:rPr>
                        <a:t>s    </a:t>
                      </a:r>
                      <a:r>
                        <a:rPr lang="en-GB" sz="900" spc="100">
                          <a:effectLst/>
                        </a:rPr>
                        <a:t> </a:t>
                      </a:r>
                      <a:r>
                        <a:rPr lang="en-GB" sz="900" spc="-5">
                          <a:effectLst/>
                        </a:rPr>
                        <a:t>b</a:t>
                      </a:r>
                      <a:r>
                        <a:rPr lang="en-GB" sz="900">
                          <a:effectLst/>
                        </a:rPr>
                        <a:t>eyo</a:t>
                      </a:r>
                      <a:r>
                        <a:rPr lang="en-GB" sz="900" spc="-5">
                          <a:effectLst/>
                        </a:rPr>
                        <a:t>n</a:t>
                      </a:r>
                      <a:r>
                        <a:rPr lang="en-GB" sz="900">
                          <a:effectLst/>
                        </a:rPr>
                        <a:t>d    </a:t>
                      </a:r>
                      <a:r>
                        <a:rPr lang="en-GB" sz="900" spc="95">
                          <a:effectLst/>
                        </a:rPr>
                        <a:t> </a:t>
                      </a:r>
                      <a:r>
                        <a:rPr lang="en-GB" sz="900">
                          <a:effectLst/>
                        </a:rPr>
                        <a:t>the </a:t>
                      </a:r>
                      <a:r>
                        <a:rPr lang="en-GB" sz="900" spc="-5">
                          <a:effectLst/>
                        </a:rPr>
                        <a:t>j</a:t>
                      </a:r>
                      <a:r>
                        <a:rPr lang="en-GB" sz="900">
                          <a:effectLst/>
                        </a:rPr>
                        <a:t>ur</a:t>
                      </a:r>
                      <a:r>
                        <a:rPr lang="en-GB" sz="900" spc="5">
                          <a:effectLst/>
                        </a:rPr>
                        <a:t>is</a:t>
                      </a:r>
                      <a:r>
                        <a:rPr lang="en-GB" sz="900" spc="-15">
                          <a:effectLst/>
                        </a:rPr>
                        <a:t>d</a:t>
                      </a:r>
                      <a:r>
                        <a:rPr lang="en-GB" sz="900" spc="5">
                          <a:effectLst/>
                        </a:rPr>
                        <a:t>ic</a:t>
                      </a:r>
                      <a:r>
                        <a:rPr lang="en-GB" sz="900" spc="-15">
                          <a:effectLst/>
                        </a:rPr>
                        <a:t>t</a:t>
                      </a:r>
                      <a:r>
                        <a:rPr lang="en-GB" sz="900" spc="5">
                          <a:effectLst/>
                        </a:rPr>
                        <a:t>i</a:t>
                      </a:r>
                      <a:r>
                        <a:rPr lang="en-GB" sz="900">
                          <a:effectLst/>
                        </a:rPr>
                        <a:t>on</a:t>
                      </a:r>
                      <a:r>
                        <a:rPr lang="en-GB" sz="900" spc="-5">
                          <a:effectLst/>
                        </a:rPr>
                        <a:t> </a:t>
                      </a:r>
                      <a:r>
                        <a:rPr lang="en-GB" sz="900" spc="-10">
                          <a:effectLst/>
                        </a:rPr>
                        <a:t>o</a:t>
                      </a:r>
                      <a:r>
                        <a:rPr lang="en-GB" sz="900">
                          <a:effectLst/>
                        </a:rPr>
                        <a:t>f the </a:t>
                      </a:r>
                      <a:r>
                        <a:rPr lang="en-GB" sz="900" spc="-10">
                          <a:effectLst/>
                        </a:rPr>
                        <a:t>s</a:t>
                      </a:r>
                      <a:r>
                        <a:rPr lang="en-GB" sz="900">
                          <a:effectLst/>
                        </a:rPr>
                        <a:t>ub</a:t>
                      </a:r>
                      <a:r>
                        <a:rPr lang="en-GB" sz="900" spc="-5">
                          <a:effectLst/>
                        </a:rPr>
                        <a:t> </a:t>
                      </a:r>
                      <a:r>
                        <a:rPr lang="en-GB" sz="900" spc="5">
                          <a:effectLst/>
                        </a:rPr>
                        <a:t>c</a:t>
                      </a:r>
                      <a:r>
                        <a:rPr lang="en-GB" sz="900" spc="-10">
                          <a:effectLst/>
                        </a:rPr>
                        <a:t>ou</a:t>
                      </a:r>
                      <a:r>
                        <a:rPr lang="en-GB" sz="900" spc="-5">
                          <a:effectLst/>
                        </a:rPr>
                        <a:t>n</a:t>
                      </a:r>
                      <a:r>
                        <a:rPr lang="en-GB" sz="900">
                          <a:effectLst/>
                        </a:rPr>
                        <a:t>ty</a:t>
                      </a:r>
                      <a:endParaRPr lang="en-US" sz="700">
                        <a:effectLst/>
                      </a:endParaRPr>
                    </a:p>
                    <a:p>
                      <a:pPr marL="342900" marR="0" lvl="0" indent="-342900">
                        <a:lnSpc>
                          <a:spcPct val="115000"/>
                        </a:lnSpc>
                        <a:spcBef>
                          <a:spcPts val="0"/>
                        </a:spcBef>
                        <a:spcAft>
                          <a:spcPts val="0"/>
                        </a:spcAft>
                        <a:buFont typeface="Wingdings" panose="05000000000000000000" pitchFamily="2" charset="2"/>
                        <a:buChar char=""/>
                        <a:tabLst>
                          <a:tab pos="285750" algn="l"/>
                        </a:tabLst>
                      </a:pPr>
                      <a:r>
                        <a:rPr lang="en-GB" sz="900" spc="5">
                          <a:effectLst/>
                        </a:rPr>
                        <a:t>N</a:t>
                      </a:r>
                      <a:r>
                        <a:rPr lang="en-GB" sz="900">
                          <a:effectLst/>
                        </a:rPr>
                        <a:t>ot</a:t>
                      </a:r>
                      <a:r>
                        <a:rPr lang="en-GB" sz="900" spc="5">
                          <a:effectLst/>
                        </a:rPr>
                        <a:t>i</a:t>
                      </a:r>
                      <a:r>
                        <a:rPr lang="en-GB" sz="900" spc="-5">
                          <a:effectLst/>
                        </a:rPr>
                        <a:t>n</a:t>
                      </a:r>
                      <a:r>
                        <a:rPr lang="en-GB" sz="900">
                          <a:effectLst/>
                        </a:rPr>
                        <a:t>g</a:t>
                      </a:r>
                      <a:r>
                        <a:rPr lang="en-GB" sz="900" spc="180">
                          <a:effectLst/>
                        </a:rPr>
                        <a:t> </a:t>
                      </a:r>
                      <a:r>
                        <a:rPr lang="en-GB" sz="900">
                          <a:effectLst/>
                        </a:rPr>
                        <a:t>of</a:t>
                      </a:r>
                      <a:r>
                        <a:rPr lang="en-GB" sz="900" spc="190">
                          <a:effectLst/>
                        </a:rPr>
                        <a:t> </a:t>
                      </a:r>
                      <a:r>
                        <a:rPr lang="en-GB" sz="900">
                          <a:effectLst/>
                        </a:rPr>
                        <a:t>t</a:t>
                      </a:r>
                      <a:r>
                        <a:rPr lang="en-GB" sz="900" spc="-10">
                          <a:effectLst/>
                        </a:rPr>
                        <a:t>h</a:t>
                      </a:r>
                      <a:r>
                        <a:rPr lang="en-GB" sz="900">
                          <a:effectLst/>
                        </a:rPr>
                        <a:t>e</a:t>
                      </a:r>
                      <a:r>
                        <a:rPr lang="en-GB" sz="900" spc="200">
                          <a:effectLst/>
                        </a:rPr>
                        <a:t> </a:t>
                      </a:r>
                      <a:r>
                        <a:rPr lang="en-GB" sz="900" spc="5">
                          <a:effectLst/>
                        </a:rPr>
                        <a:t>c</a:t>
                      </a:r>
                      <a:r>
                        <a:rPr lang="en-GB" sz="900" spc="-10">
                          <a:effectLst/>
                        </a:rPr>
                        <a:t>o</a:t>
                      </a:r>
                      <a:r>
                        <a:rPr lang="en-GB" sz="900" spc="-5">
                          <a:effectLst/>
                        </a:rPr>
                        <a:t>m</a:t>
                      </a:r>
                      <a:r>
                        <a:rPr lang="en-GB" sz="900" spc="5">
                          <a:effectLst/>
                        </a:rPr>
                        <a:t>mi</a:t>
                      </a:r>
                      <a:r>
                        <a:rPr lang="en-GB" sz="900" spc="-15">
                          <a:effectLst/>
                        </a:rPr>
                        <a:t>t</a:t>
                      </a:r>
                      <a:r>
                        <a:rPr lang="en-GB" sz="900" spc="5">
                          <a:effectLst/>
                        </a:rPr>
                        <a:t>m</a:t>
                      </a:r>
                      <a:r>
                        <a:rPr lang="en-GB" sz="900" spc="-10">
                          <a:effectLst/>
                        </a:rPr>
                        <a:t>e</a:t>
                      </a:r>
                      <a:r>
                        <a:rPr lang="en-GB" sz="900" spc="-5">
                          <a:effectLst/>
                        </a:rPr>
                        <a:t>n</a:t>
                      </a:r>
                      <a:r>
                        <a:rPr lang="en-GB" sz="900">
                          <a:effectLst/>
                        </a:rPr>
                        <a:t>ts</a:t>
                      </a:r>
                      <a:r>
                        <a:rPr lang="en-GB" sz="900" spc="190">
                          <a:effectLst/>
                        </a:rPr>
                        <a:t> </a:t>
                      </a:r>
                      <a:r>
                        <a:rPr lang="en-GB" sz="900" spc="5">
                          <a:effectLst/>
                        </a:rPr>
                        <a:t>m</a:t>
                      </a:r>
                      <a:r>
                        <a:rPr lang="en-GB" sz="900">
                          <a:effectLst/>
                        </a:rPr>
                        <a:t>a</a:t>
                      </a:r>
                      <a:r>
                        <a:rPr lang="en-GB" sz="900" spc="-10">
                          <a:effectLst/>
                        </a:rPr>
                        <a:t>d</a:t>
                      </a:r>
                      <a:r>
                        <a:rPr lang="en-GB" sz="900">
                          <a:effectLst/>
                        </a:rPr>
                        <a:t>e</a:t>
                      </a:r>
                      <a:r>
                        <a:rPr lang="en-GB" sz="900" spc="190">
                          <a:effectLst/>
                        </a:rPr>
                        <a:t> </a:t>
                      </a:r>
                      <a:r>
                        <a:rPr lang="en-GB" sz="900">
                          <a:effectLst/>
                        </a:rPr>
                        <a:t>to the </a:t>
                      </a:r>
                      <a:r>
                        <a:rPr lang="en-GB" sz="900" spc="5">
                          <a:effectLst/>
                        </a:rPr>
                        <a:t>c</a:t>
                      </a:r>
                      <a:r>
                        <a:rPr lang="en-GB" sz="900" spc="-10">
                          <a:effectLst/>
                        </a:rPr>
                        <a:t>o</a:t>
                      </a:r>
                      <a:r>
                        <a:rPr lang="en-GB" sz="900" spc="-5">
                          <a:effectLst/>
                        </a:rPr>
                        <a:t>m</a:t>
                      </a:r>
                      <a:r>
                        <a:rPr lang="en-GB" sz="900" spc="5">
                          <a:effectLst/>
                        </a:rPr>
                        <a:t>m</a:t>
                      </a:r>
                      <a:r>
                        <a:rPr lang="en-GB" sz="900">
                          <a:effectLst/>
                        </a:rPr>
                        <a:t>u</a:t>
                      </a:r>
                      <a:r>
                        <a:rPr lang="en-GB" sz="900" spc="-15">
                          <a:effectLst/>
                        </a:rPr>
                        <a:t>n</a:t>
                      </a:r>
                      <a:r>
                        <a:rPr lang="en-GB" sz="900" spc="5">
                          <a:effectLst/>
                        </a:rPr>
                        <a:t>i</a:t>
                      </a:r>
                      <a:r>
                        <a:rPr lang="en-GB" sz="900">
                          <a:effectLst/>
                        </a:rPr>
                        <a:t>ty</a:t>
                      </a:r>
                      <a:r>
                        <a:rPr lang="en-GB" sz="900" spc="-5">
                          <a:effectLst/>
                        </a:rPr>
                        <a:t> </a:t>
                      </a:r>
                      <a:r>
                        <a:rPr lang="en-GB" sz="900">
                          <a:effectLst/>
                        </a:rPr>
                        <a:t>m</a:t>
                      </a:r>
                      <a:r>
                        <a:rPr lang="en-GB" sz="900" spc="-10">
                          <a:effectLst/>
                        </a:rPr>
                        <a:t>e</a:t>
                      </a:r>
                      <a:r>
                        <a:rPr lang="en-GB" sz="900" spc="5">
                          <a:effectLst/>
                        </a:rPr>
                        <a:t>m</a:t>
                      </a:r>
                      <a:r>
                        <a:rPr lang="en-GB" sz="900" spc="-5">
                          <a:effectLst/>
                        </a:rPr>
                        <a:t>b</a:t>
                      </a:r>
                      <a:r>
                        <a:rPr lang="en-GB" sz="900">
                          <a:effectLst/>
                        </a:rPr>
                        <a:t>e</a:t>
                      </a:r>
                      <a:r>
                        <a:rPr lang="en-GB" sz="900" spc="-10">
                          <a:effectLst/>
                        </a:rPr>
                        <a:t>r</a:t>
                      </a:r>
                      <a:r>
                        <a:rPr lang="en-GB" sz="900">
                          <a:effectLst/>
                        </a:rPr>
                        <a:t>s</a:t>
                      </a:r>
                      <a:endParaRPr lang="en-US" sz="700">
                        <a:effectLst/>
                      </a:endParaRPr>
                    </a:p>
                    <a:p>
                      <a:pPr marL="342900" marR="0" lvl="0" indent="-342900">
                        <a:lnSpc>
                          <a:spcPct val="115000"/>
                        </a:lnSpc>
                        <a:spcBef>
                          <a:spcPts val="0"/>
                        </a:spcBef>
                        <a:spcAft>
                          <a:spcPts val="0"/>
                        </a:spcAft>
                        <a:buFont typeface="Wingdings" panose="05000000000000000000" pitchFamily="2" charset="2"/>
                        <a:buChar char=""/>
                        <a:tabLst>
                          <a:tab pos="285750" algn="l"/>
                        </a:tabLst>
                      </a:pPr>
                      <a:r>
                        <a:rPr lang="en-GB" sz="900" spc="-5">
                          <a:effectLst/>
                        </a:rPr>
                        <a:t>F</a:t>
                      </a:r>
                      <a:r>
                        <a:rPr lang="en-GB" sz="900">
                          <a:effectLst/>
                        </a:rPr>
                        <a:t>ollow</a:t>
                      </a:r>
                      <a:r>
                        <a:rPr lang="en-GB" sz="900" spc="-5">
                          <a:effectLst/>
                        </a:rPr>
                        <a:t> </a:t>
                      </a:r>
                      <a:r>
                        <a:rPr lang="en-GB" sz="900">
                          <a:effectLst/>
                        </a:rPr>
                        <a:t>up on</a:t>
                      </a:r>
                      <a:r>
                        <a:rPr lang="en-GB" sz="900" spc="-5">
                          <a:effectLst/>
                        </a:rPr>
                        <a:t> t</a:t>
                      </a:r>
                      <a:r>
                        <a:rPr lang="en-GB" sz="900">
                          <a:effectLst/>
                        </a:rPr>
                        <a:t>he</a:t>
                      </a:r>
                      <a:r>
                        <a:rPr lang="en-GB" sz="900" spc="-10">
                          <a:effectLst/>
                        </a:rPr>
                        <a:t> </a:t>
                      </a:r>
                      <a:r>
                        <a:rPr lang="en-GB" sz="900" spc="5">
                          <a:effectLst/>
                        </a:rPr>
                        <a:t>c</a:t>
                      </a:r>
                      <a:r>
                        <a:rPr lang="en-GB" sz="900" spc="-10">
                          <a:effectLst/>
                        </a:rPr>
                        <a:t>o</a:t>
                      </a:r>
                      <a:r>
                        <a:rPr lang="en-GB" sz="900" spc="-5">
                          <a:effectLst/>
                        </a:rPr>
                        <a:t>m</a:t>
                      </a:r>
                      <a:r>
                        <a:rPr lang="en-GB" sz="900" spc="5">
                          <a:effectLst/>
                        </a:rPr>
                        <a:t>mi</a:t>
                      </a:r>
                      <a:r>
                        <a:rPr lang="en-GB" sz="900" spc="-15">
                          <a:effectLst/>
                        </a:rPr>
                        <a:t>t</a:t>
                      </a:r>
                      <a:r>
                        <a:rPr lang="en-GB" sz="900" spc="5">
                          <a:effectLst/>
                        </a:rPr>
                        <a:t>m</a:t>
                      </a:r>
                      <a:r>
                        <a:rPr lang="en-GB" sz="900">
                          <a:effectLst/>
                        </a:rPr>
                        <a:t>ent</a:t>
                      </a:r>
                      <a:r>
                        <a:rPr lang="en-GB" sz="900" spc="-5">
                          <a:effectLst/>
                        </a:rPr>
                        <a:t> </a:t>
                      </a:r>
                      <a:r>
                        <a:rPr lang="en-GB" sz="900" spc="-10">
                          <a:effectLst/>
                        </a:rPr>
                        <a:t>m</a:t>
                      </a:r>
                      <a:r>
                        <a:rPr lang="en-GB" sz="900">
                          <a:effectLst/>
                        </a:rPr>
                        <a:t>ade</a:t>
                      </a:r>
                      <a:endParaRPr lang="en-US" sz="700">
                        <a:effectLst/>
                      </a:endParaRPr>
                    </a:p>
                    <a:p>
                      <a:pPr marL="342900" marR="0" lvl="0" indent="-342900">
                        <a:lnSpc>
                          <a:spcPct val="115000"/>
                        </a:lnSpc>
                        <a:spcBef>
                          <a:spcPts val="0"/>
                        </a:spcBef>
                        <a:spcAft>
                          <a:spcPts val="0"/>
                        </a:spcAft>
                        <a:buFont typeface="Wingdings" panose="05000000000000000000" pitchFamily="2" charset="2"/>
                        <a:buChar char=""/>
                        <a:tabLst>
                          <a:tab pos="285750" algn="l"/>
                        </a:tabLst>
                      </a:pPr>
                      <a:r>
                        <a:rPr lang="en-GB" sz="900" spc="-5">
                          <a:effectLst/>
                        </a:rPr>
                        <a:t>F</a:t>
                      </a:r>
                      <a:r>
                        <a:rPr lang="en-GB" sz="900">
                          <a:effectLst/>
                        </a:rPr>
                        <a:t>eedba</a:t>
                      </a:r>
                      <a:r>
                        <a:rPr lang="en-GB" sz="900" spc="5">
                          <a:effectLst/>
                        </a:rPr>
                        <a:t>c</a:t>
                      </a:r>
                      <a:r>
                        <a:rPr lang="en-GB" sz="900">
                          <a:effectLst/>
                        </a:rPr>
                        <a:t>k</a:t>
                      </a:r>
                      <a:r>
                        <a:rPr lang="en-GB" sz="900" spc="95">
                          <a:effectLst/>
                        </a:rPr>
                        <a:t> </a:t>
                      </a:r>
                      <a:r>
                        <a:rPr lang="en-GB" sz="900">
                          <a:effectLst/>
                        </a:rPr>
                        <a:t>to</a:t>
                      </a:r>
                      <a:r>
                        <a:rPr lang="en-GB" sz="900" spc="170">
                          <a:effectLst/>
                        </a:rPr>
                        <a:t> </a:t>
                      </a:r>
                      <a:r>
                        <a:rPr lang="en-GB" sz="900" spc="-15">
                          <a:effectLst/>
                        </a:rPr>
                        <a:t>t</a:t>
                      </a:r>
                      <a:r>
                        <a:rPr lang="en-GB" sz="900">
                          <a:effectLst/>
                        </a:rPr>
                        <a:t>he </a:t>
                      </a:r>
                      <a:r>
                        <a:rPr lang="en-GB" sz="900" spc="5">
                          <a:effectLst/>
                        </a:rPr>
                        <a:t>c</a:t>
                      </a:r>
                      <a:r>
                        <a:rPr lang="en-GB" sz="900" spc="-10">
                          <a:effectLst/>
                        </a:rPr>
                        <a:t>o</a:t>
                      </a:r>
                      <a:r>
                        <a:rPr lang="en-GB" sz="900" spc="5">
                          <a:effectLst/>
                        </a:rPr>
                        <a:t>m</a:t>
                      </a:r>
                      <a:r>
                        <a:rPr lang="en-GB" sz="900" spc="-5">
                          <a:effectLst/>
                        </a:rPr>
                        <a:t>m</a:t>
                      </a:r>
                      <a:r>
                        <a:rPr lang="en-GB" sz="900">
                          <a:effectLst/>
                        </a:rPr>
                        <a:t>unity </a:t>
                      </a:r>
                      <a:r>
                        <a:rPr lang="en-GB" sz="900" spc="5">
                          <a:effectLst/>
                        </a:rPr>
                        <a:t>m</a:t>
                      </a:r>
                      <a:r>
                        <a:rPr lang="en-GB" sz="900" spc="-10">
                          <a:effectLst/>
                        </a:rPr>
                        <a:t>e</a:t>
                      </a:r>
                      <a:r>
                        <a:rPr lang="en-GB" sz="900" spc="5">
                          <a:effectLst/>
                        </a:rPr>
                        <a:t>m</a:t>
                      </a:r>
                      <a:r>
                        <a:rPr lang="en-GB" sz="900" spc="-5">
                          <a:effectLst/>
                        </a:rPr>
                        <a:t>b</a:t>
                      </a:r>
                      <a:r>
                        <a:rPr lang="en-GB" sz="900">
                          <a:effectLst/>
                        </a:rPr>
                        <a:t>e</a:t>
                      </a:r>
                      <a:r>
                        <a:rPr lang="en-GB" sz="900" spc="-10">
                          <a:effectLst/>
                        </a:rPr>
                        <a:t>r</a:t>
                      </a:r>
                      <a:r>
                        <a:rPr lang="en-GB" sz="900">
                          <a:effectLst/>
                        </a:rPr>
                        <a:t>s</a:t>
                      </a:r>
                      <a:endParaRPr lang="en-US" sz="700">
                        <a:effectLst/>
                      </a:endParaRPr>
                    </a:p>
                    <a:p>
                      <a:pPr marL="274320" marR="0">
                        <a:lnSpc>
                          <a:spcPct val="107000"/>
                        </a:lnSpc>
                        <a:spcBef>
                          <a:spcPts val="0"/>
                        </a:spcBef>
                        <a:spcAft>
                          <a:spcPts val="0"/>
                        </a:spcAft>
                      </a:pPr>
                      <a:r>
                        <a:rPr lang="en-GB" sz="900">
                          <a:effectLst/>
                        </a:rPr>
                        <a:t> </a:t>
                      </a:r>
                      <a:endParaRPr lang="en-US" sz="1000">
                        <a:effectLst/>
                        <a:latin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07000"/>
                        </a:lnSpc>
                        <a:spcBef>
                          <a:spcPts val="0"/>
                        </a:spcBef>
                        <a:spcAft>
                          <a:spcPts val="0"/>
                        </a:spcAft>
                        <a:buFont typeface="Wingdings" panose="05000000000000000000" pitchFamily="2" charset="2"/>
                        <a:buChar char=""/>
                        <a:tabLst>
                          <a:tab pos="228600" algn="l"/>
                        </a:tabLst>
                      </a:pPr>
                      <a:r>
                        <a:rPr lang="en-GB" sz="900">
                          <a:effectLst/>
                        </a:rPr>
                        <a:t>Su county reports</a:t>
                      </a:r>
                      <a:endParaRPr lang="en-US" sz="1000">
                        <a:effectLst/>
                      </a:endParaRPr>
                    </a:p>
                    <a:p>
                      <a:pPr marL="342900" marR="0" lvl="0" indent="-342900">
                        <a:lnSpc>
                          <a:spcPct val="107000"/>
                        </a:lnSpc>
                        <a:spcBef>
                          <a:spcPts val="0"/>
                        </a:spcBef>
                        <a:spcAft>
                          <a:spcPts val="0"/>
                        </a:spcAft>
                        <a:buFont typeface="Wingdings" panose="05000000000000000000" pitchFamily="2" charset="2"/>
                        <a:buChar char=""/>
                        <a:tabLst>
                          <a:tab pos="217805" algn="l"/>
                        </a:tabLst>
                      </a:pPr>
                      <a:r>
                        <a:rPr lang="en-GB" sz="900">
                          <a:effectLst/>
                        </a:rPr>
                        <a:t>Action plans</a:t>
                      </a:r>
                      <a:endParaRPr lang="en-US" sz="1000">
                        <a:effectLst/>
                      </a:endParaRPr>
                    </a:p>
                    <a:p>
                      <a:pPr marL="342900" marR="0" lvl="0" indent="-342900">
                        <a:lnSpc>
                          <a:spcPct val="107000"/>
                        </a:lnSpc>
                        <a:spcBef>
                          <a:spcPts val="0"/>
                        </a:spcBef>
                        <a:spcAft>
                          <a:spcPts val="0"/>
                        </a:spcAft>
                        <a:buFont typeface="Wingdings" panose="05000000000000000000" pitchFamily="2" charset="2"/>
                        <a:buChar char=""/>
                        <a:tabLst>
                          <a:tab pos="228600" algn="l"/>
                        </a:tabLst>
                      </a:pPr>
                      <a:r>
                        <a:rPr lang="en-GB" sz="900">
                          <a:effectLst/>
                        </a:rPr>
                        <a:t>Interaction with sub county leaders</a:t>
                      </a:r>
                      <a:endParaRPr lang="en-US" sz="1000">
                        <a:effectLst/>
                      </a:endParaRPr>
                    </a:p>
                    <a:p>
                      <a:pPr marL="342900" marR="0" lvl="0" indent="-342900">
                        <a:lnSpc>
                          <a:spcPct val="107000"/>
                        </a:lnSpc>
                        <a:spcBef>
                          <a:spcPts val="0"/>
                        </a:spcBef>
                        <a:spcAft>
                          <a:spcPts val="0"/>
                        </a:spcAft>
                        <a:buFont typeface="Wingdings" panose="05000000000000000000" pitchFamily="2" charset="2"/>
                        <a:buChar char=""/>
                        <a:tabLst>
                          <a:tab pos="228600" algn="l"/>
                        </a:tabLst>
                      </a:pPr>
                      <a:r>
                        <a:rPr lang="en-GB" sz="900">
                          <a:effectLst/>
                        </a:rPr>
                        <a:t>Number of commitments made.</a:t>
                      </a:r>
                      <a:endParaRPr lang="en-US" sz="1000">
                        <a:effectLst/>
                      </a:endParaRPr>
                    </a:p>
                    <a:p>
                      <a:pPr marL="342900" marR="0" lvl="0" indent="-342900">
                        <a:lnSpc>
                          <a:spcPct val="107000"/>
                        </a:lnSpc>
                        <a:spcBef>
                          <a:spcPts val="0"/>
                        </a:spcBef>
                        <a:spcAft>
                          <a:spcPts val="0"/>
                        </a:spcAft>
                        <a:buFont typeface="Wingdings" panose="05000000000000000000" pitchFamily="2" charset="2"/>
                        <a:buChar char=""/>
                        <a:tabLst>
                          <a:tab pos="217805" algn="l"/>
                        </a:tabLst>
                      </a:pPr>
                      <a:r>
                        <a:rPr lang="en-GB" sz="900">
                          <a:effectLst/>
                        </a:rPr>
                        <a:t>Media coverage</a:t>
                      </a:r>
                      <a:endParaRPr lang="en-US" sz="100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74327463"/>
                  </a:ext>
                </a:extLst>
              </a:tr>
              <a:tr h="1183762">
                <a:tc>
                  <a:txBody>
                    <a:bodyPr/>
                    <a:lstStyle/>
                    <a:p>
                      <a:pPr marL="274320" marR="0" algn="just">
                        <a:lnSpc>
                          <a:spcPct val="107000"/>
                        </a:lnSpc>
                        <a:spcBef>
                          <a:spcPts val="0"/>
                        </a:spcBef>
                        <a:spcAft>
                          <a:spcPts val="0"/>
                        </a:spcAft>
                      </a:pPr>
                      <a:r>
                        <a:rPr lang="en-GB" sz="900">
                          <a:effectLst/>
                        </a:rPr>
                        <a:t> </a:t>
                      </a:r>
                      <a:endParaRPr lang="en-US" sz="1000">
                        <a:effectLst/>
                      </a:endParaRPr>
                    </a:p>
                    <a:p>
                      <a:pPr algn="just">
                        <a:lnSpc>
                          <a:spcPct val="107000"/>
                        </a:lnSpc>
                        <a:spcAft>
                          <a:spcPts val="0"/>
                        </a:spcAft>
                      </a:pPr>
                      <a:r>
                        <a:rPr lang="en-GB" sz="900">
                          <a:effectLst/>
                        </a:rPr>
                        <a:t>  Community </a:t>
                      </a:r>
                      <a:endParaRPr lang="en-US" sz="1000">
                        <a:effectLst/>
                        <a:latin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15000"/>
                        </a:lnSpc>
                        <a:spcBef>
                          <a:spcPts val="0"/>
                        </a:spcBef>
                        <a:spcAft>
                          <a:spcPts val="0"/>
                        </a:spcAft>
                        <a:buFont typeface="Wingdings" panose="05000000000000000000" pitchFamily="2" charset="2"/>
                        <a:buChar char=""/>
                        <a:tabLst>
                          <a:tab pos="218440" algn="l"/>
                        </a:tabLst>
                      </a:pPr>
                      <a:r>
                        <a:rPr lang="en-GB" sz="900" spc="5">
                          <a:effectLst/>
                        </a:rPr>
                        <a:t>Developing monitoring indicators</a:t>
                      </a:r>
                      <a:endParaRPr lang="en-US" sz="700">
                        <a:effectLst/>
                      </a:endParaRPr>
                    </a:p>
                    <a:p>
                      <a:pPr marL="342900" marR="0" lvl="0" indent="-342900">
                        <a:lnSpc>
                          <a:spcPct val="115000"/>
                        </a:lnSpc>
                        <a:spcBef>
                          <a:spcPts val="0"/>
                        </a:spcBef>
                        <a:spcAft>
                          <a:spcPts val="0"/>
                        </a:spcAft>
                        <a:buFont typeface="Wingdings" panose="05000000000000000000" pitchFamily="2" charset="2"/>
                        <a:buChar char=""/>
                        <a:tabLst>
                          <a:tab pos="218440" algn="l"/>
                        </a:tabLst>
                      </a:pPr>
                      <a:r>
                        <a:rPr lang="en-GB" sz="900" spc="5">
                          <a:effectLst/>
                        </a:rPr>
                        <a:t>Monitoring activities in the different government programmes</a:t>
                      </a:r>
                      <a:endParaRPr lang="en-US" sz="700">
                        <a:effectLst/>
                      </a:endParaRPr>
                    </a:p>
                    <a:p>
                      <a:pPr marL="342900" marR="0" lvl="0" indent="-342900">
                        <a:lnSpc>
                          <a:spcPct val="115000"/>
                        </a:lnSpc>
                        <a:spcBef>
                          <a:spcPts val="0"/>
                        </a:spcBef>
                        <a:spcAft>
                          <a:spcPts val="0"/>
                        </a:spcAft>
                        <a:buFont typeface="Wingdings" panose="05000000000000000000" pitchFamily="2" charset="2"/>
                        <a:buChar char=""/>
                        <a:tabLst>
                          <a:tab pos="218440" algn="l"/>
                        </a:tabLst>
                      </a:pPr>
                      <a:r>
                        <a:rPr lang="en-GB" sz="900" spc="5">
                          <a:effectLst/>
                        </a:rPr>
                        <a:t>Analysis of findings and report writing</a:t>
                      </a:r>
                      <a:endParaRPr lang="en-US" sz="700">
                        <a:effectLst/>
                      </a:endParaRPr>
                    </a:p>
                    <a:p>
                      <a:pPr marL="342900" marR="0" lvl="0" indent="-342900">
                        <a:lnSpc>
                          <a:spcPct val="115000"/>
                        </a:lnSpc>
                        <a:spcBef>
                          <a:spcPts val="0"/>
                        </a:spcBef>
                        <a:spcAft>
                          <a:spcPts val="0"/>
                        </a:spcAft>
                        <a:buFont typeface="Wingdings" panose="05000000000000000000" pitchFamily="2" charset="2"/>
                        <a:buChar char=""/>
                        <a:tabLst>
                          <a:tab pos="218440" algn="l"/>
                        </a:tabLst>
                      </a:pPr>
                      <a:r>
                        <a:rPr lang="en-GB" sz="900" spc="5">
                          <a:effectLst/>
                        </a:rPr>
                        <a:t>Final report for presentation at sub county dialogue.</a:t>
                      </a:r>
                      <a:endParaRPr lang="en-US" sz="700">
                        <a:effectLst/>
                        <a:latin typeface="Verdana" panose="020B0604030504040204" pitchFamily="34" charset="0"/>
                        <a:ea typeface="Calibri" panose="020F0502020204030204" pitchFamily="34" charset="0"/>
                        <a:cs typeface="Times New Roman" panose="02020603050405020304" pitchFamily="18" charset="0"/>
                      </a:endParaRPr>
                    </a:p>
                  </a:txBody>
                  <a:tcPr marL="0" marR="0" marT="0" marB="0"/>
                </a:tc>
                <a:tc>
                  <a:txBody>
                    <a:bodyPr/>
                    <a:lstStyle/>
                    <a:p>
                      <a:pPr marL="342900" marR="0" lvl="0" indent="-342900">
                        <a:lnSpc>
                          <a:spcPct val="107000"/>
                        </a:lnSpc>
                        <a:spcBef>
                          <a:spcPts val="0"/>
                        </a:spcBef>
                        <a:spcAft>
                          <a:spcPts val="0"/>
                        </a:spcAft>
                        <a:buFont typeface="Wingdings" panose="05000000000000000000" pitchFamily="2" charset="2"/>
                        <a:buChar char=""/>
                        <a:tabLst>
                          <a:tab pos="228600" algn="l"/>
                        </a:tabLst>
                      </a:pPr>
                      <a:r>
                        <a:rPr lang="en-GB" sz="900" dirty="0">
                          <a:effectLst/>
                        </a:rPr>
                        <a:t>Formation of structures</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tabLst>
                          <a:tab pos="228600" algn="l"/>
                        </a:tabLst>
                      </a:pPr>
                      <a:r>
                        <a:rPr lang="en-GB" sz="900" dirty="0">
                          <a:effectLst/>
                        </a:rPr>
                        <a:t>Monitoring tool depending    of the government programme to be monitored</a:t>
                      </a:r>
                      <a:endParaRPr lang="en-US" sz="1000" dirty="0">
                        <a:effectLst/>
                      </a:endParaRPr>
                    </a:p>
                    <a:p>
                      <a:pPr marL="342900" marR="0" lvl="0" indent="-342900">
                        <a:lnSpc>
                          <a:spcPct val="107000"/>
                        </a:lnSpc>
                        <a:spcBef>
                          <a:spcPts val="0"/>
                        </a:spcBef>
                        <a:spcAft>
                          <a:spcPts val="0"/>
                        </a:spcAft>
                        <a:buFont typeface="Wingdings" panose="05000000000000000000" pitchFamily="2" charset="2"/>
                        <a:buChar char=""/>
                        <a:tabLst>
                          <a:tab pos="228600" algn="l"/>
                        </a:tabLst>
                      </a:pPr>
                      <a:r>
                        <a:rPr lang="en-GB" sz="900" dirty="0">
                          <a:effectLst/>
                        </a:rPr>
                        <a:t>Reports for the sub county dialogues.</a:t>
                      </a:r>
                      <a:endParaRPr lang="en-US" sz="1000" dirty="0">
                        <a:effectLst/>
                      </a:endParaRPr>
                    </a:p>
                    <a:p>
                      <a:pPr marL="243205" marR="0">
                        <a:lnSpc>
                          <a:spcPct val="107000"/>
                        </a:lnSpc>
                        <a:spcBef>
                          <a:spcPts val="0"/>
                        </a:spcBef>
                        <a:spcAft>
                          <a:spcPts val="0"/>
                        </a:spcAft>
                        <a:tabLst>
                          <a:tab pos="228600" algn="l"/>
                        </a:tabLst>
                      </a:pPr>
                      <a:r>
                        <a:rPr lang="en-GB" sz="900" dirty="0">
                          <a:effectLst/>
                        </a:rPr>
                        <a:t> </a:t>
                      </a:r>
                      <a:endParaRPr lang="en-US" sz="1000" dirty="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60538844"/>
                  </a:ext>
                </a:extLst>
              </a:tr>
            </a:tbl>
          </a:graphicData>
        </a:graphic>
      </p:graphicFrame>
      <p:sp>
        <p:nvSpPr>
          <p:cNvPr id="10" name="Footer Placeholder 9"/>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36535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“From Evidence Generation to Utilization”</a:t>
            </a:r>
            <a:r>
              <a:rPr lang="en-US" dirty="0" smtClean="0"/>
              <a:t>.</a:t>
            </a:r>
            <a:endParaRPr lang="en-US" dirty="0"/>
          </a:p>
        </p:txBody>
      </p:sp>
      <p:sp>
        <p:nvSpPr>
          <p:cNvPr id="3" name="Content Placeholder 2"/>
          <p:cNvSpPr>
            <a:spLocks noGrp="1"/>
          </p:cNvSpPr>
          <p:nvPr>
            <p:ph idx="1"/>
          </p:nvPr>
        </p:nvSpPr>
        <p:spPr/>
        <p:txBody>
          <a:bodyPr/>
          <a:lstStyle/>
          <a:p>
            <a:r>
              <a:rPr lang="en-US" dirty="0" smtClean="0"/>
              <a:t>In 2016 Under the auspices of Dan Church Aid, the efficacy of UDN’s CBMES Model was tested through an evaluation (Evaluation of the CBMES Model Review and results were telling. </a:t>
            </a:r>
          </a:p>
          <a:p>
            <a:r>
              <a:rPr lang="en-GB" dirty="0" smtClean="0"/>
              <a:t>The exercise focussed on </a:t>
            </a:r>
            <a:r>
              <a:rPr lang="en-GB" dirty="0"/>
              <a:t>evidences of CBMES impact in the </a:t>
            </a:r>
            <a:r>
              <a:rPr lang="en-GB" dirty="0" smtClean="0"/>
              <a:t>sectors </a:t>
            </a:r>
            <a:r>
              <a:rPr lang="en-GB" dirty="0"/>
              <a:t>of health, education, roads, and NAADS under Agriculture</a:t>
            </a:r>
            <a:r>
              <a:rPr lang="en-GB" dirty="0" smtClean="0"/>
              <a:t>.</a:t>
            </a:r>
          </a:p>
          <a:p>
            <a:r>
              <a:rPr lang="en-GB" dirty="0" smtClean="0"/>
              <a:t>The study also sought to assess </a:t>
            </a:r>
            <a:r>
              <a:rPr lang="en-GB" dirty="0"/>
              <a:t>sustainability </a:t>
            </a:r>
            <a:r>
              <a:rPr lang="en-GB" dirty="0" smtClean="0"/>
              <a:t>strategies of its benefits</a:t>
            </a:r>
          </a:p>
          <a:p>
            <a:r>
              <a:rPr lang="en-GB" b="1" dirty="0" smtClean="0"/>
              <a:t>Methodology: Comparison Communities </a:t>
            </a:r>
            <a:r>
              <a:rPr lang="en-GB" b="1" dirty="0"/>
              <a:t>with and </a:t>
            </a:r>
            <a:r>
              <a:rPr lang="en-GB" b="1" dirty="0" smtClean="0"/>
              <a:t>those without CBMES</a:t>
            </a:r>
            <a:endParaRPr lang="en-US" b="1"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0333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M&amp;E Misconceived &amp; Therefore </a:t>
            </a:r>
            <a:r>
              <a:rPr lang="en-US" dirty="0" err="1" smtClean="0"/>
              <a:t>Peripherised</a:t>
            </a:r>
            <a:endParaRPr lang="en-US" dirty="0"/>
          </a:p>
        </p:txBody>
      </p:sp>
      <p:sp>
        <p:nvSpPr>
          <p:cNvPr id="3" name="Content Placeholder 2"/>
          <p:cNvSpPr>
            <a:spLocks noGrp="1"/>
          </p:cNvSpPr>
          <p:nvPr>
            <p:ph idx="1"/>
          </p:nvPr>
        </p:nvSpPr>
        <p:spPr/>
        <p:txBody>
          <a:bodyPr>
            <a:normAutofit lnSpcReduction="10000"/>
          </a:bodyPr>
          <a:lstStyle/>
          <a:p>
            <a:r>
              <a:rPr lang="en-US" dirty="0"/>
              <a:t>Monitoring and Evaluation (M&amp;E) exists not just for the purpose of accountability but to serve the interest of intended beneficiaries of an intervention. </a:t>
            </a:r>
            <a:endParaRPr lang="en-US" dirty="0" smtClean="0"/>
          </a:p>
          <a:p>
            <a:r>
              <a:rPr lang="en-US" dirty="0" smtClean="0"/>
              <a:t>Experience </a:t>
            </a:r>
            <a:r>
              <a:rPr lang="en-US" dirty="0"/>
              <a:t>has shown that (I dare say “erroneously”) M&amp;E serves the single purpose of accountability, not internal but mainly external – to financiers of the intervention. </a:t>
            </a:r>
            <a:endParaRPr lang="en-US" dirty="0" smtClean="0"/>
          </a:p>
          <a:p>
            <a:r>
              <a:rPr lang="en-US" dirty="0" smtClean="0"/>
              <a:t>It is usually viewed internally as a bothersome academic requirement which eats into the time and resources that would have otherwise been allocated to programme delivery – “the core objective of the project”. As such, personnel responsible for M&amp;E have a challenge of garnering cooperation from their peers, almost taking it personal. </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428616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Purpose of the Study</a:t>
            </a:r>
            <a:endParaRPr lang="en-US" dirty="0"/>
          </a:p>
        </p:txBody>
      </p:sp>
      <p:sp>
        <p:nvSpPr>
          <p:cNvPr id="3" name="Content Placeholder 2"/>
          <p:cNvSpPr>
            <a:spLocks noGrp="1"/>
          </p:cNvSpPr>
          <p:nvPr>
            <p:ph idx="1"/>
          </p:nvPr>
        </p:nvSpPr>
        <p:spPr/>
        <p:txBody>
          <a:bodyPr/>
          <a:lstStyle/>
          <a:p>
            <a:r>
              <a:rPr lang="en-GB" dirty="0" smtClean="0"/>
              <a:t>CBMES has served as a Tool for Building Civic competence and Community Participation in Decision Making Processes</a:t>
            </a:r>
            <a:endParaRPr lang="en-US" dirty="0" smtClean="0"/>
          </a:p>
          <a:p>
            <a:r>
              <a:rPr lang="en-GB" dirty="0" smtClean="0"/>
              <a:t>interrogated the extent to which the CBMES approach successfully built the competence of communities to participate in decision making processes</a:t>
            </a:r>
            <a:endParaRPr lang="en-US" dirty="0" smtClean="0"/>
          </a:p>
          <a:p>
            <a:r>
              <a:rPr lang="en-GB" b="1" dirty="0" smtClean="0"/>
              <a:t>Civic </a:t>
            </a:r>
            <a:r>
              <a:rPr lang="en-GB" b="1" dirty="0"/>
              <a:t>Competence between Communities with and without the CBMES Approach:</a:t>
            </a:r>
            <a:endParaRPr lang="en-US" b="1" dirty="0"/>
          </a:p>
          <a:p>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124393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CBMES Evaluation exercise </a:t>
            </a:r>
            <a:endParaRPr lang="en-US" dirty="0"/>
          </a:p>
        </p:txBody>
      </p:sp>
      <p:sp>
        <p:nvSpPr>
          <p:cNvPr id="3" name="Content Placeholder 2"/>
          <p:cNvSpPr>
            <a:spLocks noGrp="1"/>
          </p:cNvSpPr>
          <p:nvPr>
            <p:ph idx="1"/>
          </p:nvPr>
        </p:nvSpPr>
        <p:spPr/>
        <p:txBody>
          <a:bodyPr>
            <a:normAutofit/>
          </a:bodyPr>
          <a:lstStyle/>
          <a:p>
            <a:pPr lvl="0"/>
            <a:r>
              <a:rPr lang="en-GB" dirty="0" smtClean="0"/>
              <a:t>The study aimed at establishing the </a:t>
            </a:r>
            <a:r>
              <a:rPr lang="en-GB" dirty="0"/>
              <a:t>impact </a:t>
            </a:r>
            <a:r>
              <a:rPr lang="en-GB" dirty="0" smtClean="0"/>
              <a:t>approach in:</a:t>
            </a:r>
          </a:p>
          <a:p>
            <a:pPr marL="514350" lvl="0" indent="-514350">
              <a:buFont typeface="+mj-lt"/>
              <a:buAutoNum type="arabicPeriod"/>
            </a:pPr>
            <a:r>
              <a:rPr lang="en-GB" dirty="0" smtClean="0"/>
              <a:t> </a:t>
            </a:r>
            <a:r>
              <a:rPr lang="en-GB" dirty="0"/>
              <a:t>Building the civic competence of communities to effectively participate in decision making processes; and promotion of demand driven accountability (Citizen Voice). </a:t>
            </a:r>
            <a:endParaRPr lang="en-US" dirty="0"/>
          </a:p>
          <a:p>
            <a:pPr marL="514350" lvl="0" indent="-514350">
              <a:buFont typeface="+mj-lt"/>
              <a:buAutoNum type="arabicPeriod"/>
            </a:pPr>
            <a:r>
              <a:rPr lang="en-GB" dirty="0" smtClean="0"/>
              <a:t>Addressing </a:t>
            </a:r>
            <a:r>
              <a:rPr lang="en-GB" dirty="0"/>
              <a:t>resource mismanagement, corruption and leakages.</a:t>
            </a:r>
            <a:endParaRPr lang="en-US" dirty="0"/>
          </a:p>
          <a:p>
            <a:pPr marL="514350" lvl="0" indent="-514350">
              <a:buFont typeface="+mj-lt"/>
              <a:buAutoNum type="arabicPeriod"/>
            </a:pPr>
            <a:r>
              <a:rPr lang="en-GB" dirty="0" smtClean="0"/>
              <a:t>Improving </a:t>
            </a:r>
            <a:r>
              <a:rPr lang="en-GB" dirty="0"/>
              <a:t>access and quality of public service delivery. </a:t>
            </a:r>
            <a:endParaRPr lang="en-US" dirty="0"/>
          </a:p>
          <a:p>
            <a:pPr marL="514350" lvl="0" indent="-514350">
              <a:buFont typeface="+mj-lt"/>
              <a:buAutoNum type="arabicPeriod"/>
            </a:pPr>
            <a:r>
              <a:rPr lang="en-GB" dirty="0"/>
              <a:t>Change stories (most significant changes) indicating the processes that were taken to realize the change.</a:t>
            </a:r>
            <a:endParaRPr lang="en-US" dirty="0"/>
          </a:p>
          <a:p>
            <a:pPr marL="514350" lvl="0" indent="-514350">
              <a:buFont typeface="+mj-lt"/>
              <a:buAutoNum type="arabicPeriod"/>
            </a:pPr>
            <a:r>
              <a:rPr lang="en-GB" dirty="0" smtClean="0"/>
              <a:t>Learning: The pitfalls, </a:t>
            </a:r>
            <a:r>
              <a:rPr lang="en-GB" dirty="0"/>
              <a:t>potentials and strategies </a:t>
            </a:r>
            <a:r>
              <a:rPr lang="en-US" dirty="0" smtClean="0"/>
              <a:t>improving the model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59560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 health services, there was observable contribution CBMES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CBMs influenced the following: </a:t>
            </a:r>
          </a:p>
          <a:p>
            <a:r>
              <a:rPr lang="en-GB" dirty="0" smtClean="0"/>
              <a:t>staffing levels, </a:t>
            </a:r>
          </a:p>
          <a:p>
            <a:r>
              <a:rPr lang="en-GB" dirty="0" smtClean="0"/>
              <a:t>infrastructure improvements (construction of maternity wards and staff houses), </a:t>
            </a:r>
          </a:p>
          <a:p>
            <a:r>
              <a:rPr lang="en-GB" dirty="0" smtClean="0"/>
              <a:t>supply and replenishment of essential drugs, </a:t>
            </a:r>
          </a:p>
          <a:p>
            <a:r>
              <a:rPr lang="en-GB" dirty="0" smtClean="0"/>
              <a:t>reducing theft of drugs, positive change in conduct of health facility staff,</a:t>
            </a:r>
          </a:p>
          <a:p>
            <a:r>
              <a:rPr lang="en-GB" dirty="0" smtClean="0"/>
              <a:t> reduced absenteeism among staff, </a:t>
            </a:r>
          </a:p>
          <a:p>
            <a:r>
              <a:rPr lang="en-GB" dirty="0" smtClean="0"/>
              <a:t>improved </a:t>
            </a:r>
            <a:r>
              <a:rPr lang="en-GB" dirty="0"/>
              <a:t>functionality of Health Unit Management Committees (HUMCs) and </a:t>
            </a:r>
            <a:endParaRPr lang="en-GB" dirty="0" smtClean="0"/>
          </a:p>
          <a:p>
            <a:r>
              <a:rPr lang="en-GB" dirty="0" smtClean="0"/>
              <a:t>community </a:t>
            </a:r>
            <a:r>
              <a:rPr lang="en-GB" dirty="0"/>
              <a:t>demands to upgrade of some health facilities from grade II to grade III due to increased population of users and demand for certain services out of the mandate of some of the health centres considering their levels.  </a:t>
            </a:r>
            <a:endParaRPr lang="en-GB" dirty="0" smtClean="0"/>
          </a:p>
          <a:p>
            <a:pPr algn="r"/>
            <a:r>
              <a:rPr lang="en-GB" i="1" dirty="0" smtClean="0"/>
              <a:t>(See Examples in Word Version of Report)</a:t>
            </a:r>
            <a:endParaRPr lang="en-US" i="1"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979473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Stories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Rakai District</a:t>
            </a:r>
            <a:r>
              <a:rPr lang="en-US" dirty="0"/>
              <a:t>, at </a:t>
            </a:r>
            <a:r>
              <a:rPr lang="en-US" dirty="0" err="1"/>
              <a:t>Kalere</a:t>
            </a:r>
            <a:r>
              <a:rPr lang="en-US" dirty="0"/>
              <a:t> HCII, communities mobilized and approached the DHO demanding for immediate posting of a midwife and it was done in one month: </a:t>
            </a:r>
          </a:p>
          <a:p>
            <a:pPr lvl="0"/>
            <a:r>
              <a:rPr lang="en-US" b="1" dirty="0" err="1"/>
              <a:t>Amuria</a:t>
            </a:r>
            <a:r>
              <a:rPr lang="en-US" b="1" dirty="0"/>
              <a:t> District</a:t>
            </a:r>
            <a:r>
              <a:rPr lang="en-US" dirty="0"/>
              <a:t>, at </a:t>
            </a:r>
            <a:r>
              <a:rPr lang="en-US" dirty="0" err="1"/>
              <a:t>Acowa</a:t>
            </a:r>
            <a:r>
              <a:rPr lang="en-US" dirty="0"/>
              <a:t> HCIII, communities wrote to the CAOs office demanding for immediate posting of 1 clinical officer, 1 midwife, 1 nurse, and 1 lab technician; </a:t>
            </a:r>
          </a:p>
          <a:p>
            <a:pPr lvl="0"/>
            <a:r>
              <a:rPr lang="en-US" b="1" dirty="0" err="1"/>
              <a:t>Amuria</a:t>
            </a:r>
            <a:r>
              <a:rPr lang="en-US" b="1" dirty="0"/>
              <a:t> District, </a:t>
            </a:r>
            <a:r>
              <a:rPr lang="en-US" b="1" dirty="0" err="1"/>
              <a:t>Asamuk</a:t>
            </a:r>
            <a:r>
              <a:rPr lang="en-US" b="1" dirty="0"/>
              <a:t> HCIII</a:t>
            </a:r>
            <a:r>
              <a:rPr lang="en-US" dirty="0"/>
              <a:t>, CBMs ensured OPD was constructed.</a:t>
            </a:r>
          </a:p>
          <a:p>
            <a:pPr lvl="0"/>
            <a:r>
              <a:rPr lang="en-US" b="1" dirty="0" err="1"/>
              <a:t>Napak</a:t>
            </a:r>
            <a:r>
              <a:rPr lang="en-US" b="1" dirty="0"/>
              <a:t> District</a:t>
            </a:r>
            <a:r>
              <a:rPr lang="en-US" dirty="0"/>
              <a:t>, </a:t>
            </a:r>
            <a:r>
              <a:rPr lang="en-US" dirty="0" err="1"/>
              <a:t>Naweikoro</a:t>
            </a:r>
            <a:r>
              <a:rPr lang="en-US" dirty="0"/>
              <a:t> HCII had 2 staff only since it was opened, but communities mobilized and approached </a:t>
            </a:r>
            <a:r>
              <a:rPr lang="en-US" dirty="0" err="1"/>
              <a:t>Ngoleriat</a:t>
            </a:r>
            <a:r>
              <a:rPr lang="en-US" dirty="0"/>
              <a:t> S/C chief over the issue and four more staff were posted including a midwife; </a:t>
            </a:r>
          </a:p>
          <a:p>
            <a:pPr lvl="0"/>
            <a:r>
              <a:rPr lang="en-US" b="1" dirty="0" err="1"/>
              <a:t>Moroto</a:t>
            </a:r>
            <a:r>
              <a:rPr lang="en-US" b="1" dirty="0"/>
              <a:t> District, </a:t>
            </a:r>
            <a:r>
              <a:rPr lang="en-US" dirty="0" err="1"/>
              <a:t>Nadunget</a:t>
            </a:r>
            <a:r>
              <a:rPr lang="en-US" dirty="0"/>
              <a:t> HCIV had 6 medical staff for quite some time, but CBMs and community advocated for more </a:t>
            </a:r>
            <a:r>
              <a:rPr lang="en-US" dirty="0" err="1"/>
              <a:t>stff</a:t>
            </a:r>
            <a:r>
              <a:rPr lang="en-US" dirty="0"/>
              <a:t> and now it has 13 medical </a:t>
            </a:r>
            <a:r>
              <a:rPr lang="en-US" dirty="0" err="1"/>
              <a:t>personel</a:t>
            </a:r>
            <a:r>
              <a:rPr lang="en-US" dirty="0"/>
              <a: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358105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Stories Cont’d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err="1" smtClean="0"/>
              <a:t>Moroto</a:t>
            </a:r>
            <a:r>
              <a:rPr lang="en-US" b="1" dirty="0" smtClean="0"/>
              <a:t> District</a:t>
            </a:r>
            <a:r>
              <a:rPr lang="en-US" dirty="0" smtClean="0"/>
              <a:t>, </a:t>
            </a:r>
            <a:r>
              <a:rPr lang="en-US" dirty="0" err="1" smtClean="0"/>
              <a:t>Nadunget</a:t>
            </a:r>
            <a:r>
              <a:rPr lang="en-US" dirty="0" smtClean="0"/>
              <a:t> HCIV, communities demanded for construction of a theatre, an OPD, and staff house and was effected; </a:t>
            </a:r>
          </a:p>
          <a:p>
            <a:pPr lvl="0"/>
            <a:r>
              <a:rPr lang="en-US" b="1" dirty="0" err="1" smtClean="0"/>
              <a:t>Katakwi</a:t>
            </a:r>
            <a:r>
              <a:rPr lang="en-US" b="1" dirty="0" smtClean="0"/>
              <a:t> District</a:t>
            </a:r>
            <a:r>
              <a:rPr lang="en-US" dirty="0" smtClean="0"/>
              <a:t>, at </a:t>
            </a:r>
            <a:r>
              <a:rPr lang="en-US" dirty="0" err="1" smtClean="0"/>
              <a:t>Amodoi</a:t>
            </a:r>
            <a:r>
              <a:rPr lang="en-US" dirty="0" smtClean="0"/>
              <a:t> HCII, the communities demanded for construction of a maternity ward and is under construction scheduled for completion in December 2016;  </a:t>
            </a:r>
          </a:p>
          <a:p>
            <a:pPr lvl="0"/>
            <a:r>
              <a:rPr lang="en-US" b="1" dirty="0" err="1" smtClean="0"/>
              <a:t>Moroto</a:t>
            </a:r>
            <a:r>
              <a:rPr lang="en-US" b="1" dirty="0" smtClean="0"/>
              <a:t> District,</a:t>
            </a:r>
            <a:r>
              <a:rPr lang="en-US" dirty="0" smtClean="0"/>
              <a:t> </a:t>
            </a:r>
            <a:r>
              <a:rPr lang="en-US" dirty="0" err="1" smtClean="0"/>
              <a:t>Nadunget</a:t>
            </a:r>
            <a:r>
              <a:rPr lang="en-US" dirty="0" smtClean="0"/>
              <a:t> HCIV, CBMs closely work with HUMCs to ensure that the drug stalk taking is done periodically to </a:t>
            </a:r>
            <a:r>
              <a:rPr lang="en-US" dirty="0" err="1" smtClean="0"/>
              <a:t>corss</a:t>
            </a:r>
            <a:r>
              <a:rPr lang="en-US" dirty="0" smtClean="0"/>
              <a:t>-check what is in the stores and what has been used from records; </a:t>
            </a:r>
          </a:p>
          <a:p>
            <a:pPr lvl="0"/>
            <a:r>
              <a:rPr lang="en-US" b="1" dirty="0" err="1" smtClean="0"/>
              <a:t>Katakwi</a:t>
            </a:r>
            <a:r>
              <a:rPr lang="en-US" b="1" dirty="0" smtClean="0"/>
              <a:t> </a:t>
            </a:r>
            <a:r>
              <a:rPr lang="en-US" b="1" dirty="0" err="1" smtClean="0"/>
              <a:t>Distrcts</a:t>
            </a:r>
            <a:r>
              <a:rPr lang="en-US" b="1" dirty="0" smtClean="0"/>
              <a:t>,</a:t>
            </a:r>
            <a:r>
              <a:rPr lang="en-US" dirty="0" smtClean="0"/>
              <a:t> two health workers were interdicted because of theft of drugs through the “whistle-blowing from CBMs and it has scared the rest; </a:t>
            </a:r>
          </a:p>
          <a:p>
            <a:pPr lvl="0"/>
            <a:r>
              <a:rPr lang="en-US" b="1" dirty="0" err="1" smtClean="0"/>
              <a:t>Napak</a:t>
            </a:r>
            <a:r>
              <a:rPr lang="en-US" b="1" dirty="0" smtClean="0"/>
              <a:t> District, </a:t>
            </a:r>
            <a:r>
              <a:rPr lang="en-US" dirty="0" smtClean="0"/>
              <a:t>CBMs work closely with the office of the DISO to keep checking the drugs availability and stock-outs, this have reduced the issue stock-outs and drug theft for fear of arrest by the security organs.</a:t>
            </a:r>
          </a:p>
          <a:p>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831371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Rakai – Medics accommodation</a:t>
            </a:r>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3500" y="2019300"/>
            <a:ext cx="9156700" cy="4838700"/>
          </a:xfrm>
          <a:prstGeom prst="rect">
            <a:avLst/>
          </a:prstGeom>
          <a:noFill/>
          <a:ln w="6350" cmpd="sng">
            <a:solidFill>
              <a:srgbClr val="000000"/>
            </a:solidFill>
            <a:miter lim="800000"/>
            <a:headEnd/>
            <a:tailEnd/>
          </a:ln>
          <a:effectLst/>
        </p:spPr>
      </p:pic>
      <p:sp>
        <p:nvSpPr>
          <p:cNvPr id="7" name="Footer Placeholder 6"/>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26940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Moroto</a:t>
            </a:r>
            <a:r>
              <a:rPr lang="en-US" dirty="0" smtClean="0"/>
              <a:t>: School Staffing</a:t>
            </a:r>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b="-89"/>
          <a:stretch>
            <a:fillRect/>
          </a:stretch>
        </p:blipFill>
        <p:spPr bwMode="auto">
          <a:xfrm>
            <a:off x="1828800" y="2033588"/>
            <a:ext cx="8534400" cy="4938712"/>
          </a:xfrm>
          <a:prstGeom prst="rect">
            <a:avLst/>
          </a:prstGeom>
          <a:noFill/>
          <a:ln w="6350" cmpd="sng">
            <a:solidFill>
              <a:srgbClr val="000000"/>
            </a:solidFill>
            <a:miter lim="800000"/>
            <a:headEnd/>
            <a:tailEnd/>
          </a:ln>
          <a:effectLst/>
        </p:spPr>
      </p:pic>
      <p:sp>
        <p:nvSpPr>
          <p:cNvPr id="7" name="Footer Placeholder 6"/>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1278418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Katakwi</a:t>
            </a:r>
            <a:r>
              <a:rPr lang="en-US" dirty="0" smtClean="0"/>
              <a:t>: Teachers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b="-89"/>
          <a:stretch>
            <a:fillRect/>
          </a:stretch>
        </p:blipFill>
        <p:spPr bwMode="auto">
          <a:xfrm>
            <a:off x="1765300" y="1843088"/>
            <a:ext cx="8661400" cy="5014912"/>
          </a:xfrm>
          <a:prstGeom prst="rect">
            <a:avLst/>
          </a:prstGeom>
          <a:noFill/>
          <a:ln w="6350" cmpd="sng">
            <a:solidFill>
              <a:srgbClr val="000000"/>
            </a:solidFill>
            <a:miter lim="800000"/>
            <a:headEnd/>
            <a:tailEnd/>
          </a:ln>
          <a:effectLst/>
        </p:spPr>
      </p:pic>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514108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Napak</a:t>
            </a:r>
            <a:r>
              <a:rPr lang="en-US" dirty="0" smtClean="0"/>
              <a:t>: </a:t>
            </a:r>
            <a:r>
              <a:rPr lang="en-US" dirty="0" err="1" smtClean="0"/>
              <a:t>Schhol</a:t>
            </a:r>
            <a:r>
              <a:rPr lang="en-US" dirty="0" smtClean="0"/>
              <a:t> Staffing</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b="-89"/>
          <a:stretch>
            <a:fillRect/>
          </a:stretch>
        </p:blipFill>
        <p:spPr bwMode="auto">
          <a:xfrm>
            <a:off x="1612900" y="2006600"/>
            <a:ext cx="7772400" cy="4699000"/>
          </a:xfrm>
          <a:prstGeom prst="rect">
            <a:avLst/>
          </a:prstGeom>
          <a:noFill/>
          <a:ln w="6350" cmpd="sng">
            <a:solidFill>
              <a:srgbClr val="000000"/>
            </a:solidFill>
            <a:miter lim="800000"/>
            <a:headEnd/>
            <a:tailEnd/>
          </a:ln>
          <a:effectLst/>
        </p:spPr>
      </p:pic>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504140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b="-89"/>
          <a:stretch>
            <a:fillRect/>
          </a:stretch>
        </p:blipFill>
        <p:spPr bwMode="auto">
          <a:xfrm>
            <a:off x="1778000" y="1690688"/>
            <a:ext cx="8178800" cy="5194300"/>
          </a:xfrm>
          <a:prstGeom prst="rect">
            <a:avLst/>
          </a:prstGeom>
          <a:noFill/>
          <a:ln w="6350" cmpd="sng">
            <a:solidFill>
              <a:srgbClr val="000000"/>
            </a:solidFill>
            <a:miter lim="800000"/>
            <a:headEnd/>
            <a:tailEnd/>
          </a:ln>
          <a:effectLst/>
        </p:spPr>
      </p:pic>
      <p:sp>
        <p:nvSpPr>
          <p:cNvPr id="5" name="Footer Placeholder 4"/>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109818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M&amp;E Function Highly Lacking at LGs</a:t>
            </a:r>
            <a:endParaRPr lang="en-US" dirty="0"/>
          </a:p>
        </p:txBody>
      </p:sp>
      <p:sp>
        <p:nvSpPr>
          <p:cNvPr id="3" name="Content Placeholder 2"/>
          <p:cNvSpPr>
            <a:spLocks noGrp="1"/>
          </p:cNvSpPr>
          <p:nvPr>
            <p:ph idx="1"/>
          </p:nvPr>
        </p:nvSpPr>
        <p:spPr/>
        <p:txBody>
          <a:bodyPr/>
          <a:lstStyle/>
          <a:p>
            <a:r>
              <a:rPr lang="en-US" dirty="0"/>
              <a:t>In a </a:t>
            </a:r>
            <a:r>
              <a:rPr lang="en-US" i="1" dirty="0"/>
              <a:t>District Peer Review Mechanism Exercise </a:t>
            </a:r>
            <a:r>
              <a:rPr lang="en-US" dirty="0"/>
              <a:t>conducted in districts of </a:t>
            </a:r>
            <a:r>
              <a:rPr lang="en-US" dirty="0" err="1"/>
              <a:t>Katakwi</a:t>
            </a:r>
            <a:r>
              <a:rPr lang="en-US" dirty="0"/>
              <a:t>, </a:t>
            </a:r>
            <a:r>
              <a:rPr lang="en-US" dirty="0" err="1"/>
              <a:t>Amuria</a:t>
            </a:r>
            <a:r>
              <a:rPr lang="en-US" dirty="0"/>
              <a:t> and </a:t>
            </a:r>
            <a:r>
              <a:rPr lang="en-US" dirty="0" err="1"/>
              <a:t>Napak</a:t>
            </a:r>
            <a:r>
              <a:rPr lang="en-US" dirty="0"/>
              <a:t> by Uganda Debt Network – UDN, it was found that Planning Departments in those districts did not have any budget to do M&amp;E, and only fulfilled that obligation by piggy-banking on outreach programmes of other departments. </a:t>
            </a:r>
            <a:endParaRPr lang="en-US" dirty="0" smtClean="0"/>
          </a:p>
          <a:p>
            <a:r>
              <a:rPr lang="en-US" dirty="0" smtClean="0"/>
              <a:t>(Ref. Uganda </a:t>
            </a:r>
            <a:r>
              <a:rPr lang="en-US" dirty="0"/>
              <a:t>Debt Network, 2017, District Peer Review Mechanism Exercise Report </a:t>
            </a:r>
            <a:r>
              <a:rPr lang="en-US" i="1" dirty="0"/>
              <a:t>(</a:t>
            </a:r>
            <a:r>
              <a:rPr lang="en-US" i="1" dirty="0" err="1"/>
              <a:t>Unpub</a:t>
            </a:r>
            <a:r>
              <a:rPr lang="en-US" i="1" dirty="0"/>
              <a:t>). </a:t>
            </a:r>
            <a:endParaRPr lang="en-US" dirty="0"/>
          </a:p>
        </p:txBody>
      </p:sp>
      <p:sp>
        <p:nvSpPr>
          <p:cNvPr id="4" name="Footer Placeholder 3"/>
          <p:cNvSpPr>
            <a:spLocks noGrp="1"/>
          </p:cNvSpPr>
          <p:nvPr>
            <p:ph type="ftr" sz="quarter" idx="11"/>
          </p:nvPr>
        </p:nvSpPr>
        <p:spPr>
          <a:xfrm>
            <a:off x="2387600" y="6356350"/>
            <a:ext cx="6858000" cy="365125"/>
          </a:xfrm>
        </p:spPr>
        <p:txBody>
          <a:bodyPr/>
          <a:lstStyle/>
          <a:p>
            <a:r>
              <a:rPr lang="en-US" sz="1400" dirty="0" smtClean="0"/>
              <a:t>The CBMES Model – Presented by Gilbert Musinguzi, Uganda Debt Network - UDN</a:t>
            </a:r>
            <a:endParaRPr lang="en-US" sz="1400" dirty="0"/>
          </a:p>
        </p:txBody>
      </p:sp>
    </p:spTree>
    <p:extLst>
      <p:ext uri="{BB962C8B-B14F-4D97-AF65-F5344CB8AC3E}">
        <p14:creationId xmlns:p14="http://schemas.microsoft.com/office/powerpoint/2010/main" val="3626773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associated with CBMES </a:t>
            </a:r>
            <a:endParaRPr lang="en-US" dirty="0"/>
          </a:p>
        </p:txBody>
      </p:sp>
      <p:sp>
        <p:nvSpPr>
          <p:cNvPr id="3" name="Content Placeholder 2"/>
          <p:cNvSpPr>
            <a:spLocks noGrp="1"/>
          </p:cNvSpPr>
          <p:nvPr>
            <p:ph idx="1"/>
          </p:nvPr>
        </p:nvSpPr>
        <p:spPr/>
        <p:txBody>
          <a:bodyPr>
            <a:normAutofit lnSpcReduction="10000"/>
          </a:bodyPr>
          <a:lstStyle/>
          <a:p>
            <a:r>
              <a:rPr lang="en-US" dirty="0" smtClean="0"/>
              <a:t>Documentation – little evidence in most departments. </a:t>
            </a:r>
          </a:p>
          <a:p>
            <a:r>
              <a:rPr lang="en-US" dirty="0" smtClean="0"/>
              <a:t>Education and Health are quite ahead of other depts. </a:t>
            </a:r>
          </a:p>
          <a:p>
            <a:r>
              <a:rPr lang="en-US" dirty="0" smtClean="0"/>
              <a:t>Study Noted that CBMs need to focus on documentary evidence as well – not just service delivery</a:t>
            </a:r>
          </a:p>
          <a:p>
            <a:r>
              <a:rPr lang="en-US" dirty="0" smtClean="0"/>
              <a:t>The model focused more on service delivery and left out a key element – evidence based </a:t>
            </a:r>
          </a:p>
          <a:p>
            <a:r>
              <a:rPr lang="en-US" dirty="0" smtClean="0"/>
              <a:t>UDN itself needed to progressively document the efficacy of CBMES Model; Currently there is a document called Institutional Memory</a:t>
            </a:r>
          </a:p>
          <a:p>
            <a:r>
              <a:rPr lang="en-US" dirty="0" smtClean="0"/>
              <a:t>Memory Lane document focuses more on the institution than programmes</a:t>
            </a:r>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784777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&amp; Recommendations </a:t>
            </a:r>
            <a:endParaRPr lang="en-US" dirty="0"/>
          </a:p>
        </p:txBody>
      </p:sp>
      <p:sp>
        <p:nvSpPr>
          <p:cNvPr id="3" name="Content Placeholder 2"/>
          <p:cNvSpPr>
            <a:spLocks noGrp="1"/>
          </p:cNvSpPr>
          <p:nvPr>
            <p:ph idx="1"/>
          </p:nvPr>
        </p:nvSpPr>
        <p:spPr/>
        <p:txBody>
          <a:bodyPr/>
          <a:lstStyle/>
          <a:p>
            <a:r>
              <a:rPr lang="en-US" dirty="0" smtClean="0"/>
              <a:t>The CBMES Model has shortcomings, especially relating to use of Volunteers; they get volunteer fatigue and when resources are lacking UDN provides other forms of motivation (</a:t>
            </a:r>
            <a:r>
              <a:rPr lang="en-US" dirty="0" err="1" smtClean="0"/>
              <a:t>eg</a:t>
            </a:r>
            <a:r>
              <a:rPr lang="en-US" dirty="0" smtClean="0"/>
              <a:t> Use of VSLA trainings, leadership skills that has made CBMs leaders – LCs, MPs, </a:t>
            </a:r>
            <a:r>
              <a:rPr lang="en-US" dirty="0" err="1" smtClean="0"/>
              <a:t>etc</a:t>
            </a:r>
            <a:r>
              <a:rPr lang="en-US" dirty="0" smtClean="0"/>
              <a:t>)</a:t>
            </a:r>
          </a:p>
          <a:p>
            <a:r>
              <a:rPr lang="en-US" dirty="0" smtClean="0"/>
              <a:t>The model need to be improved – especially on documentation of its successes; and possibly integrated with other accountability models </a:t>
            </a:r>
          </a:p>
          <a:p>
            <a:r>
              <a:rPr lang="en-US" dirty="0" smtClean="0"/>
              <a:t>M&amp;E needs to be practical so that its benefits are profiled to make it a popular function in organizations and Government at all levels </a:t>
            </a:r>
          </a:p>
          <a:p>
            <a:r>
              <a:rPr lang="en-US" dirty="0" smtClean="0"/>
              <a:t> Thanks</a:t>
            </a:r>
          </a:p>
          <a:p>
            <a:endParaRPr lang="en-US" dirty="0" smtClean="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79657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about CBMES Implementation</a:t>
            </a:r>
            <a:endParaRPr lang="en-US" dirty="0"/>
          </a:p>
        </p:txBody>
      </p:sp>
      <p:sp>
        <p:nvSpPr>
          <p:cNvPr id="3" name="Content Placeholder 2"/>
          <p:cNvSpPr>
            <a:spLocks noGrp="1"/>
          </p:cNvSpPr>
          <p:nvPr>
            <p:ph idx="1"/>
          </p:nvPr>
        </p:nvSpPr>
        <p:spPr/>
        <p:txBody>
          <a:bodyPr>
            <a:normAutofit/>
          </a:bodyPr>
          <a:lstStyle/>
          <a:p>
            <a:r>
              <a:rPr lang="en-US" dirty="0"/>
              <a:t>UDN has </a:t>
            </a:r>
            <a:r>
              <a:rPr lang="en-US" dirty="0" smtClean="0"/>
              <a:t>a long history of Implementing </a:t>
            </a:r>
            <a:r>
              <a:rPr lang="en-US" dirty="0"/>
              <a:t>CBMES model </a:t>
            </a:r>
            <a:endParaRPr lang="en-US" dirty="0" smtClean="0"/>
          </a:p>
          <a:p>
            <a:r>
              <a:rPr lang="en-US" dirty="0" smtClean="0"/>
              <a:t>The </a:t>
            </a:r>
            <a:r>
              <a:rPr lang="en-US" dirty="0"/>
              <a:t>CBMES model is a practical M&amp;E approach that involves beneficiaries, government officials and implementing agencies. </a:t>
            </a:r>
            <a:endParaRPr lang="en-US" dirty="0" smtClean="0"/>
          </a:p>
          <a:p>
            <a:r>
              <a:rPr lang="en-US" dirty="0" smtClean="0"/>
              <a:t>It </a:t>
            </a:r>
            <a:r>
              <a:rPr lang="en-US" dirty="0"/>
              <a:t>is “a process through which communities measure the quantity and quality of public services and other government activities, not just simply to collect data about government’s performance, but to strengthen the relationship between citizens and the state. </a:t>
            </a:r>
            <a:endParaRPr lang="en-US" dirty="0" smtClean="0"/>
          </a:p>
          <a:p>
            <a:r>
              <a:rPr lang="en-US" dirty="0" smtClean="0"/>
              <a:t>It </a:t>
            </a:r>
            <a:r>
              <a:rPr lang="en-US" dirty="0"/>
              <a:t>informs people about their entitlements, promises made to them by government and tools to ensure they receive both the entitlements and the promises</a:t>
            </a:r>
            <a:r>
              <a:rPr lang="en-US" dirty="0" smtClean="0"/>
              <a:t>.” (Ref: UDN</a:t>
            </a:r>
            <a:r>
              <a:rPr lang="en-US" dirty="0"/>
              <a:t>, 2012, </a:t>
            </a:r>
            <a:r>
              <a:rPr lang="en-US" dirty="0" smtClean="0"/>
              <a:t>CBMES Manual)</a:t>
            </a:r>
            <a:endParaRPr lang="en-US" dirty="0"/>
          </a:p>
          <a:p>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424493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CBMES appreciated &amp; Adopted by others</a:t>
            </a:r>
            <a:endParaRPr lang="en-US" dirty="0"/>
          </a:p>
        </p:txBody>
      </p:sp>
      <p:sp>
        <p:nvSpPr>
          <p:cNvPr id="3" name="Content Placeholder 2"/>
          <p:cNvSpPr>
            <a:spLocks noGrp="1"/>
          </p:cNvSpPr>
          <p:nvPr>
            <p:ph idx="1"/>
          </p:nvPr>
        </p:nvSpPr>
        <p:spPr/>
        <p:txBody>
          <a:bodyPr>
            <a:normAutofit lnSpcReduction="10000"/>
          </a:bodyPr>
          <a:lstStyle/>
          <a:p>
            <a:r>
              <a:rPr lang="en-US" dirty="0"/>
              <a:t>While UDN was applying the approach and reporting on its relative efficacy to development partners (donors), some of the UDN donors appreciated the model and required their other partners to undergo a form of apprenticeship with UDN in application of CBMES, and as such they adapted it to their situations. </a:t>
            </a:r>
            <a:endParaRPr lang="en-US" dirty="0" smtClean="0"/>
          </a:p>
          <a:p>
            <a:r>
              <a:rPr lang="en-US" dirty="0" smtClean="0"/>
              <a:t>UDN </a:t>
            </a:r>
            <a:r>
              <a:rPr lang="en-US" dirty="0"/>
              <a:t>has hitherto, on Donors requests, </a:t>
            </a:r>
            <a:r>
              <a:rPr lang="en-US" dirty="0" err="1"/>
              <a:t>organised</a:t>
            </a:r>
            <a:r>
              <a:rPr lang="en-US" dirty="0"/>
              <a:t> CBMES model based training to 27 </a:t>
            </a:r>
            <a:r>
              <a:rPr lang="en-US" dirty="0" err="1"/>
              <a:t>organisations</a:t>
            </a:r>
            <a:r>
              <a:rPr lang="en-US" dirty="0"/>
              <a:t> that were beneficiaries of Donors like Democratic Governance Facility, </a:t>
            </a:r>
            <a:r>
              <a:rPr lang="en-US" dirty="0" err="1"/>
              <a:t>Trocaire</a:t>
            </a:r>
            <a:r>
              <a:rPr lang="en-US" dirty="0"/>
              <a:t> Uganda, Dan Church Aid and PATH. </a:t>
            </a:r>
            <a:endParaRPr lang="en-US" dirty="0" smtClean="0"/>
          </a:p>
          <a:p>
            <a:r>
              <a:rPr lang="en-US" dirty="0" smtClean="0"/>
              <a:t>Results have been quite impressive – Examples of CSOs using it include ACCU, COU-TEDDO, SOCADIDO, ABH – PATH, etc. </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54229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nature of CBMES Model – Beyond Usual M&amp;E</a:t>
            </a:r>
            <a:endParaRPr lang="en-US" dirty="0"/>
          </a:p>
        </p:txBody>
      </p:sp>
      <p:sp>
        <p:nvSpPr>
          <p:cNvPr id="3" name="Content Placeholder 2"/>
          <p:cNvSpPr>
            <a:spLocks noGrp="1"/>
          </p:cNvSpPr>
          <p:nvPr>
            <p:ph idx="1"/>
          </p:nvPr>
        </p:nvSpPr>
        <p:spPr/>
        <p:txBody>
          <a:bodyPr>
            <a:normAutofit lnSpcReduction="10000"/>
          </a:bodyPr>
          <a:lstStyle/>
          <a:p>
            <a:r>
              <a:rPr lang="en-US" dirty="0"/>
              <a:t>While conventional M&amp;E tend to be more theoretical and quite detached from the project beneficiaries, CBMES model brings M&amp;E down to earth by involving grassroots </a:t>
            </a:r>
            <a:r>
              <a:rPr lang="en-US" dirty="0" smtClean="0"/>
              <a:t>community </a:t>
            </a:r>
            <a:r>
              <a:rPr lang="en-US" dirty="0"/>
              <a:t>based resource persons to monitor, assess and report on programmes, and there after follow up for sanctions and rewards for </a:t>
            </a:r>
            <a:r>
              <a:rPr lang="en-US" dirty="0" smtClean="0"/>
              <a:t>implementers; Then celebrate success together on seeing changes</a:t>
            </a:r>
            <a:endParaRPr lang="en-US" dirty="0"/>
          </a:p>
          <a:p>
            <a:r>
              <a:rPr lang="en-US" dirty="0" smtClean="0"/>
              <a:t>As such UDN has used CBMES Model for </a:t>
            </a:r>
            <a:r>
              <a:rPr lang="en-US" b="1" dirty="0" smtClean="0"/>
              <a:t>Capacity Building in M&amp;E; and made direct target beneficiaries pivotal among practitioners</a:t>
            </a:r>
            <a:r>
              <a:rPr lang="en-US" dirty="0" smtClean="0"/>
              <a:t>.</a:t>
            </a:r>
          </a:p>
          <a:p>
            <a:r>
              <a:rPr lang="en-US" dirty="0" smtClean="0"/>
              <a:t> While other aspects of M&amp;E may have been deemed to gather dust, the application of learning and adaptation from CBMES tells a different narrative. </a:t>
            </a:r>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0938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Relating the Model to the UEA Week</a:t>
            </a:r>
            <a:endParaRPr lang="en-US" dirty="0"/>
          </a:p>
        </p:txBody>
      </p:sp>
      <p:sp>
        <p:nvSpPr>
          <p:cNvPr id="3" name="Content Placeholder 2"/>
          <p:cNvSpPr>
            <a:spLocks noGrp="1"/>
          </p:cNvSpPr>
          <p:nvPr>
            <p:ph idx="1"/>
          </p:nvPr>
        </p:nvSpPr>
        <p:spPr/>
        <p:txBody>
          <a:bodyPr>
            <a:normAutofit fontScale="92500"/>
          </a:bodyPr>
          <a:lstStyle/>
          <a:p>
            <a:r>
              <a:rPr lang="en-US" dirty="0"/>
              <a:t>It is these results that </a:t>
            </a:r>
            <a:r>
              <a:rPr lang="en-US" dirty="0" smtClean="0"/>
              <a:t>we would </a:t>
            </a:r>
            <a:r>
              <a:rPr lang="en-US" dirty="0"/>
              <a:t>like to anchor upon for the enrichment of the </a:t>
            </a:r>
            <a:r>
              <a:rPr lang="en-US" dirty="0" smtClean="0"/>
              <a:t>weeklong </a:t>
            </a:r>
            <a:r>
              <a:rPr lang="en-US" dirty="0"/>
              <a:t>session of the </a:t>
            </a:r>
            <a:r>
              <a:rPr lang="en-US" dirty="0" smtClean="0"/>
              <a:t>7</a:t>
            </a:r>
            <a:r>
              <a:rPr lang="en-US" baseline="30000" dirty="0" smtClean="0"/>
              <a:t>th</a:t>
            </a:r>
            <a:r>
              <a:rPr lang="en-US" dirty="0" smtClean="0"/>
              <a:t> Uganda </a:t>
            </a:r>
            <a:r>
              <a:rPr lang="en-US" dirty="0"/>
              <a:t>Evaluation Week (UEW) under the theme </a:t>
            </a:r>
            <a:r>
              <a:rPr lang="en-US" b="1" i="1" dirty="0"/>
              <a:t>“From Evidence Generation to Utilization”</a:t>
            </a:r>
            <a:r>
              <a:rPr lang="en-US" dirty="0"/>
              <a:t>. </a:t>
            </a:r>
          </a:p>
          <a:p>
            <a:r>
              <a:rPr lang="en-US" dirty="0" smtClean="0"/>
              <a:t> Title of the presentation: </a:t>
            </a:r>
            <a:r>
              <a:rPr lang="en-US" i="1" dirty="0" smtClean="0"/>
              <a:t>The UDN’S </a:t>
            </a:r>
            <a:r>
              <a:rPr lang="en-US" i="1" dirty="0"/>
              <a:t>CBMES MODEL: </a:t>
            </a:r>
            <a:r>
              <a:rPr lang="en-US" i="1" dirty="0" smtClean="0"/>
              <a:t>A practical multi-level tool for transforming M&amp;E globally </a:t>
            </a:r>
            <a:r>
              <a:rPr lang="en-US" dirty="0" smtClean="0"/>
              <a:t>.</a:t>
            </a:r>
          </a:p>
          <a:p>
            <a:r>
              <a:rPr lang="en-US" dirty="0" smtClean="0"/>
              <a:t>It is UDN’S CBMES Model” Because it was pioneered by UDN (not copyrighted yet). </a:t>
            </a:r>
          </a:p>
          <a:p>
            <a:r>
              <a:rPr lang="en-US" dirty="0" smtClean="0"/>
              <a:t>Practical – relating to the theme</a:t>
            </a:r>
            <a:r>
              <a:rPr lang="en-US" i="1" dirty="0" smtClean="0"/>
              <a:t> “From Evidence Generation to Utilization”</a:t>
            </a:r>
            <a:r>
              <a:rPr lang="en-US" dirty="0" smtClean="0"/>
              <a:t>. </a:t>
            </a:r>
          </a:p>
          <a:p>
            <a:r>
              <a:rPr lang="en-US" dirty="0" smtClean="0"/>
              <a:t>MULTI-LEVEL TOOL because its applied at community, Sub county, District, National and somehow at international level, hence Global</a:t>
            </a:r>
          </a:p>
          <a:p>
            <a:endParaRPr lang="en-US" dirty="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57791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GB" b="1" dirty="0" smtClean="0"/>
              <a:t>What is CBMES?</a:t>
            </a:r>
            <a:r>
              <a:rPr lang="en-US" dirty="0" smtClean="0"/>
              <a:t/>
            </a:r>
            <a:br>
              <a:rPr lang="en-US" dirty="0" smtClean="0"/>
            </a:br>
            <a:endParaRPr lang="en-US" dirty="0" smtClean="0"/>
          </a:p>
        </p:txBody>
      </p:sp>
      <p:sp>
        <p:nvSpPr>
          <p:cNvPr id="3" name="Content Placeholder 2"/>
          <p:cNvSpPr>
            <a:spLocks noGrp="1"/>
          </p:cNvSpPr>
          <p:nvPr>
            <p:ph idx="1"/>
          </p:nvPr>
        </p:nvSpPr>
        <p:spPr>
          <a:xfrm>
            <a:off x="1524000" y="1371600"/>
            <a:ext cx="9144000" cy="5486400"/>
          </a:xfrm>
        </p:spPr>
        <p:txBody>
          <a:bodyPr rtlCol="0">
            <a:normAutofit/>
          </a:bodyPr>
          <a:lstStyle/>
          <a:p>
            <a:pPr>
              <a:defRPr/>
            </a:pPr>
            <a:r>
              <a:rPr lang="en-GB" dirty="0" smtClean="0"/>
              <a:t>This is a creative and adaptive information system that is based primarily on the needs and interests of a given community.  </a:t>
            </a:r>
          </a:p>
          <a:p>
            <a:pPr>
              <a:defRPr/>
            </a:pPr>
            <a:endParaRPr lang="en-GB" dirty="0" smtClean="0"/>
          </a:p>
          <a:p>
            <a:pPr>
              <a:defRPr/>
            </a:pPr>
            <a:r>
              <a:rPr lang="en-GB" dirty="0" smtClean="0"/>
              <a:t>A CBMES is a tool box that contains different methodologies which support the communities to realise their rights to participation in development process, opportunities, identify and find solutions to their problems, including challenging different levels of government to respond through amicable  solutions  </a:t>
            </a:r>
            <a:endParaRPr lang="en-US" dirty="0" smtClean="0"/>
          </a:p>
          <a:p>
            <a:pPr>
              <a:defRPr/>
            </a:pPr>
            <a:endParaRPr lang="en-US" dirty="0" smtClean="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27920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i="1" dirty="0" smtClean="0"/>
              <a:t>The CBMES process</a:t>
            </a:r>
            <a:br>
              <a:rPr lang="en-US" b="1" i="1" dirty="0" smtClean="0"/>
            </a:br>
            <a:endParaRPr lang="en-US" dirty="0" smtClean="0"/>
          </a:p>
        </p:txBody>
      </p:sp>
      <p:sp>
        <p:nvSpPr>
          <p:cNvPr id="3" name="Content Placeholder 2"/>
          <p:cNvSpPr>
            <a:spLocks noGrp="1"/>
          </p:cNvSpPr>
          <p:nvPr>
            <p:ph idx="1"/>
          </p:nvPr>
        </p:nvSpPr>
        <p:spPr>
          <a:xfrm>
            <a:off x="1676400" y="1295400"/>
            <a:ext cx="8991600" cy="5486400"/>
          </a:xfrm>
        </p:spPr>
        <p:txBody>
          <a:bodyPr rtlCol="0">
            <a:normAutofit fontScale="85000" lnSpcReduction="20000"/>
          </a:bodyPr>
          <a:lstStyle/>
          <a:p>
            <a:pPr algn="just">
              <a:defRPr/>
            </a:pPr>
            <a:r>
              <a:rPr lang="en-US" dirty="0" smtClean="0"/>
              <a:t>A CBMES is meant to strengthen the beneficiaries’ self-esteem and build their power and clout to demand accountability as part of their daily routine. Service providers begin to see a more knowledgeable citizenry who can no longer be taken for granted. </a:t>
            </a:r>
          </a:p>
          <a:p>
            <a:pPr algn="just">
              <a:defRPr/>
            </a:pPr>
            <a:endParaRPr lang="en-US" dirty="0" smtClean="0"/>
          </a:p>
          <a:p>
            <a:pPr algn="just">
              <a:defRPr/>
            </a:pPr>
            <a:r>
              <a:rPr lang="en-US" dirty="0" smtClean="0"/>
              <a:t>Through the CBMES, men, women, boys and girls instead strive to improve their engagement with the state so that officials improve the delivery of their mandate with improved quality of public services. They positively re-orient their attitude towards poor and marginalized people and promote transparency and accountability, gender-sensitive, responsive and equitable development.  </a:t>
            </a:r>
          </a:p>
          <a:p>
            <a:pPr>
              <a:defRPr/>
            </a:pPr>
            <a:endParaRPr lang="en-US" dirty="0" smtClean="0"/>
          </a:p>
          <a:p>
            <a:pPr algn="just">
              <a:defRPr/>
            </a:pPr>
            <a:r>
              <a:rPr lang="en-GB" dirty="0" smtClean="0"/>
              <a:t>The CBMES process is a joint effort between insiders (the community) and the outsiders (CSOs - that usually play the role of facilitator, and local governments) that work together to ensure that the programmes, projects and activities planned by the central government and the local governments are relevant, transparent, accountable and reflect value for money in meeting the desired set goals and objectives. </a:t>
            </a:r>
            <a:endParaRPr lang="en-US" dirty="0" smtClean="0"/>
          </a:p>
          <a:p>
            <a:pPr>
              <a:defRPr/>
            </a:pPr>
            <a:endParaRPr lang="en-US" dirty="0" smtClean="0"/>
          </a:p>
        </p:txBody>
      </p:sp>
      <p:sp>
        <p:nvSpPr>
          <p:cNvPr id="4" name="Footer Placeholder 3"/>
          <p:cNvSpPr>
            <a:spLocks noGrp="1"/>
          </p:cNvSpPr>
          <p:nvPr>
            <p:ph type="ftr" sz="quarter" idx="11"/>
          </p:nvPr>
        </p:nvSpPr>
        <p:spPr/>
        <p:txBody>
          <a:bodyPr/>
          <a:lstStyle/>
          <a:p>
            <a:r>
              <a:rPr lang="en-US" smtClean="0"/>
              <a:t>The CBMES Model – Presented by Gilbert Musinguzi, Uganda Debt Network - UDN</a:t>
            </a:r>
            <a:endParaRPr lang="en-US"/>
          </a:p>
        </p:txBody>
      </p:sp>
    </p:spTree>
    <p:extLst>
      <p:ext uri="{BB962C8B-B14F-4D97-AF65-F5344CB8AC3E}">
        <p14:creationId xmlns:p14="http://schemas.microsoft.com/office/powerpoint/2010/main" val="3870566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3237</Words>
  <Application>Microsoft Office PowerPoint</Application>
  <PresentationFormat>Widescreen</PresentationFormat>
  <Paragraphs>208</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Times New Roman</vt:lpstr>
      <vt:lpstr>Verdana</vt:lpstr>
      <vt:lpstr>Wingdings</vt:lpstr>
      <vt:lpstr>Office Theme</vt:lpstr>
      <vt:lpstr>THE UDN’S CBMES MODEL: A PRACTICAL MULTI-LEVEL TOOL FOR TRANSFORMING M&amp;E GLOBALLY .</vt:lpstr>
      <vt:lpstr>M&amp;E Misconceived &amp; Therefore Peripherised</vt:lpstr>
      <vt:lpstr>M&amp;E Function Highly Lacking at LGs</vt:lpstr>
      <vt:lpstr>Background about CBMES Implementation</vt:lpstr>
      <vt:lpstr>CBMES appreciated &amp; Adopted by others</vt:lpstr>
      <vt:lpstr>Practical nature of CBMES Model – Beyond Usual M&amp;E</vt:lpstr>
      <vt:lpstr>Relating the Model to the UEA Week</vt:lpstr>
      <vt:lpstr>What is CBMES? </vt:lpstr>
      <vt:lpstr>The CBMES process </vt:lpstr>
      <vt:lpstr>Why CBMES?</vt:lpstr>
      <vt:lpstr>Why CBMES? Cont’d </vt:lpstr>
      <vt:lpstr>PowerPoint Presentation</vt:lpstr>
      <vt:lpstr>CBMES – A Citizen Centered Governance Model</vt:lpstr>
      <vt:lpstr>A Brief History of the Model </vt:lpstr>
      <vt:lpstr>AIMS OF THE CBMES MODEL</vt:lpstr>
      <vt:lpstr>Sequential Phases Through Which The Model Is Applied / Executed</vt:lpstr>
      <vt:lpstr>Advocacy And Lobbying Events (AKA Public Dialogues) Happen At different levels</vt:lpstr>
      <vt:lpstr>CBMES Summary - Advocacy &amp; Lobbying framework</vt:lpstr>
      <vt:lpstr>“From Evidence Generation to Utilization”.</vt:lpstr>
      <vt:lpstr>General Purpose of the Study</vt:lpstr>
      <vt:lpstr>Objectives of the CBMES Evaluation exercise </vt:lpstr>
      <vt:lpstr>Under health services, there was observable contribution CBMES</vt:lpstr>
      <vt:lpstr>Success Stories </vt:lpstr>
      <vt:lpstr>Success Stories Cont’d</vt:lpstr>
      <vt:lpstr>Rakai – Medics accommodation</vt:lpstr>
      <vt:lpstr>Moroto: School Staffing</vt:lpstr>
      <vt:lpstr>Katakwi: Teachers</vt:lpstr>
      <vt:lpstr>Napak: Schhol Staffing</vt:lpstr>
      <vt:lpstr>PowerPoint Presentation</vt:lpstr>
      <vt:lpstr>Challenges associated with CBMES </vt:lpstr>
      <vt:lpstr>Conclusions &amp; Recommendations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Evidence Generation to Utilization”.</dc:title>
  <dc:creator>User</dc:creator>
  <cp:lastModifiedBy>Darlington Senoga</cp:lastModifiedBy>
  <cp:revision>19</cp:revision>
  <dcterms:created xsi:type="dcterms:W3CDTF">2019-02-09T14:16:11Z</dcterms:created>
  <dcterms:modified xsi:type="dcterms:W3CDTF">2019-02-12T11:15:21Z</dcterms:modified>
</cp:coreProperties>
</file>